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6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 varScale="1">
        <p:scale>
          <a:sx n="100" d="100"/>
          <a:sy n="100" d="100"/>
        </p:scale>
        <p:origin x="18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1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2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0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759F-CA2B-EE46-88C2-F28089648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: Higher-Order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8FFBE-AC9C-A14F-8D8A-9ACB328F6F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Programming Languages</a:t>
            </a:r>
          </a:p>
          <a:p>
            <a:r>
              <a:rPr lang="en-US" i="1" dirty="0"/>
              <a:t>William Killian</a:t>
            </a:r>
          </a:p>
          <a:p>
            <a:r>
              <a:rPr lang="en-US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171585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360AD-70A9-A043-8291-EA4D3A57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– a function by no-name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D50D2-0352-794B-AB02-C796EBBE9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usually write bindings as: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  <a:p>
            <a:pPr marL="0" indent="0">
              <a:buNone/>
            </a:pPr>
            <a:r>
              <a:rPr lang="en-US" dirty="0"/>
              <a:t>But we can write: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/>
              <a:t> is used to indicate that we have a function</a:t>
            </a:r>
          </a:p>
          <a:p>
            <a:r>
              <a:rPr lang="en-US" dirty="0"/>
              <a:t>But this function has no name.</a:t>
            </a:r>
          </a:p>
          <a:p>
            <a:r>
              <a:rPr lang="en-US" dirty="0"/>
              <a:t>This is called an anonymous (or </a:t>
            </a:r>
            <a:r>
              <a:rPr lang="en-US" i="1" dirty="0"/>
              <a:t>lambda</a:t>
            </a:r>
            <a:r>
              <a:rPr lang="en-US" dirty="0"/>
              <a:t>) function</a:t>
            </a:r>
          </a:p>
        </p:txBody>
      </p:sp>
    </p:spTree>
    <p:extLst>
      <p:ext uri="{BB962C8B-B14F-4D97-AF65-F5344CB8AC3E}">
        <p14:creationId xmlns:p14="http://schemas.microsoft.com/office/powerpoint/2010/main" val="263039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DDF5-AAD3-D944-8B72-A5E401F1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Complex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2955B-9638-9C4E-B1AA-CAEBA3FD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x -&gt;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x))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Now if only we could get rid of some of these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parens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Remember, we want to emulate the following: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float_of_int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 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string_of_float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  <a:sym typeface="Wingdings" pitchFamily="2" charset="2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3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DDF5-AAD3-D944-8B72-A5E401F1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Complex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2955B-9638-9C4E-B1AA-CAEBA3FD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51535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Now if only we could get rid of some of these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parens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|&gt;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(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x -&gt;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x |&gt;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C0C05-329D-CF4C-95DA-E75E15FB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Pipeline Operator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|&gt;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3466F-073D-D744-B7AD-AB213F774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Probably one of the coolest functions ever(?)</a:t>
            </a:r>
          </a:p>
          <a:p>
            <a:r>
              <a:rPr lang="en-US" dirty="0"/>
              <a:t>Super short definition: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(|&gt;)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r>
              <a:rPr lang="en-US" dirty="0"/>
              <a:t>Swaps the position of the first argument with the function name. This is known as a “data-first” pattern</a:t>
            </a:r>
          </a:p>
          <a:p>
            <a:r>
              <a:rPr lang="en-US" dirty="0"/>
              <a:t>This means the function’s first argument comes before the |&gt; operator</a:t>
            </a:r>
          </a:p>
          <a:p>
            <a:r>
              <a:rPr lang="en-US" dirty="0"/>
              <a:t>Evaluation now “in-order” left-to-right</a:t>
            </a:r>
          </a:p>
        </p:txBody>
      </p:sp>
    </p:spTree>
    <p:extLst>
      <p:ext uri="{BB962C8B-B14F-4D97-AF65-F5344CB8AC3E}">
        <p14:creationId xmlns:p14="http://schemas.microsoft.com/office/powerpoint/2010/main" val="3826828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A99-DADE-4D4D-8918-80D39A62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Pipeline Operator in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72354-64EB-0643-84AD-18573DA2C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9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[-1.2; 1.0; 0.5; 3.5; -5.5; 0.75; 4.2; 0.31]</a:t>
            </a:r>
          </a:p>
          <a:p>
            <a:pPr marL="0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magic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1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List.filter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0.0)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List.filter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&lt;= 1.0)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*. 100.0)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int_of_float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string_of_int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^ " 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string concatenation *)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|&gt;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List.fold_left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(^) ""</a:t>
            </a:r>
          </a:p>
        </p:txBody>
      </p:sp>
    </p:spTree>
    <p:extLst>
      <p:ext uri="{BB962C8B-B14F-4D97-AF65-F5344CB8AC3E}">
        <p14:creationId xmlns:p14="http://schemas.microsoft.com/office/powerpoint/2010/main" val="987865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7A99-DADE-4D4D-8918-80D39A62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Pipeline Operator </a:t>
            </a:r>
            <a:r>
              <a:rPr lang="en-US" b="1" dirty="0"/>
              <a:t>not</a:t>
            </a:r>
            <a:r>
              <a:rPr lang="en-US" dirty="0"/>
              <a:t> in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72354-64EB-0643-84AD-18573DA2C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92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[-1.2; 1.0; 0.5; 3.5; -5.5; 0.75; 4.2; 0.31]</a:t>
            </a:r>
          </a:p>
          <a:p>
            <a:pPr marL="0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magic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000" b="1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List.fold_left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(^) ""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^ " 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string_of_int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int_of_float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* 100.0)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List.filter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&lt;= 1.0)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List.filter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0.0)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l))))))</a:t>
            </a:r>
          </a:p>
        </p:txBody>
      </p:sp>
    </p:spTree>
    <p:extLst>
      <p:ext uri="{BB962C8B-B14F-4D97-AF65-F5344CB8AC3E}">
        <p14:creationId xmlns:p14="http://schemas.microsoft.com/office/powerpoint/2010/main" val="2910528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9F8A-9050-654D-8E0D-55B7EB6AC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(Local) Bindings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7959-DACF-5146-85B0-3A274AC46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expr </a:t>
            </a:r>
          </a:p>
          <a:p>
            <a:pPr marL="0" indent="0">
              <a:buNone/>
            </a:pPr>
            <a:r>
              <a:rPr lang="en-US" dirty="0"/>
              <a:t>can be rewritten as: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expr)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fact, it’s what the interpreter does!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5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250814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1D218-F978-D545-98CD-2A6F40B4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5874"/>
            <a:ext cx="7886700" cy="1325563"/>
          </a:xfrm>
        </p:spPr>
        <p:txBody>
          <a:bodyPr/>
          <a:lstStyle/>
          <a:p>
            <a:r>
              <a:rPr lang="en-US" dirty="0"/>
              <a:t>Revisiting Local Bindings - Trace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69BA3-20CF-5044-9DC9-9CDDA8712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4600"/>
            <a:ext cx="829945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5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5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(5)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(5)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2)) (5)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(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2)) (5)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17A17E-347E-9B48-91BC-BF6875F50D9F}"/>
              </a:ext>
            </a:extLst>
          </p:cNvPr>
          <p:cNvSpPr/>
          <p:nvPr/>
        </p:nvSpPr>
        <p:spPr>
          <a:xfrm>
            <a:off x="3225800" y="2260600"/>
            <a:ext cx="4381500" cy="469900"/>
          </a:xfrm>
          <a:prstGeom prst="rect">
            <a:avLst/>
          </a:prstGeom>
          <a:solidFill>
            <a:srgbClr val="4472C4">
              <a:alpha val="2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42514-B323-404C-A618-DC8639D22BB2}"/>
              </a:ext>
            </a:extLst>
          </p:cNvPr>
          <p:cNvSpPr/>
          <p:nvPr/>
        </p:nvSpPr>
        <p:spPr>
          <a:xfrm>
            <a:off x="2600325" y="3302000"/>
            <a:ext cx="4381500" cy="469900"/>
          </a:xfrm>
          <a:prstGeom prst="rect">
            <a:avLst/>
          </a:prstGeom>
          <a:solidFill>
            <a:srgbClr val="4472C4">
              <a:alpha val="2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CB28DF-F362-2141-B898-3DE5D32700F4}"/>
              </a:ext>
            </a:extLst>
          </p:cNvPr>
          <p:cNvSpPr/>
          <p:nvPr/>
        </p:nvSpPr>
        <p:spPr>
          <a:xfrm>
            <a:off x="1419225" y="2260600"/>
            <a:ext cx="358775" cy="469900"/>
          </a:xfrm>
          <a:prstGeom prst="rect">
            <a:avLst/>
          </a:prstGeom>
          <a:solidFill>
            <a:schemeClr val="accent6">
              <a:alpha val="24706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B6ADC-96BE-7F48-B038-513484AEAF59}"/>
              </a:ext>
            </a:extLst>
          </p:cNvPr>
          <p:cNvSpPr/>
          <p:nvPr/>
        </p:nvSpPr>
        <p:spPr>
          <a:xfrm>
            <a:off x="1598612" y="3302000"/>
            <a:ext cx="358775" cy="469900"/>
          </a:xfrm>
          <a:prstGeom prst="rect">
            <a:avLst/>
          </a:prstGeom>
          <a:solidFill>
            <a:schemeClr val="accent6">
              <a:alpha val="24706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D35B5-C801-C141-A854-B9BD531357DF}"/>
              </a:ext>
            </a:extLst>
          </p:cNvPr>
          <p:cNvSpPr/>
          <p:nvPr/>
        </p:nvSpPr>
        <p:spPr>
          <a:xfrm>
            <a:off x="2209800" y="2260600"/>
            <a:ext cx="358775" cy="469900"/>
          </a:xfrm>
          <a:prstGeom prst="rect">
            <a:avLst/>
          </a:prstGeom>
          <a:solidFill>
            <a:schemeClr val="accent2">
              <a:alpha val="24706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31A430-8035-E241-8333-57F8099E0DF2}"/>
              </a:ext>
            </a:extLst>
          </p:cNvPr>
          <p:cNvSpPr/>
          <p:nvPr/>
        </p:nvSpPr>
        <p:spPr>
          <a:xfrm>
            <a:off x="7458075" y="3302000"/>
            <a:ext cx="358775" cy="469900"/>
          </a:xfrm>
          <a:prstGeom prst="rect">
            <a:avLst/>
          </a:prstGeom>
          <a:solidFill>
            <a:schemeClr val="accent2">
              <a:alpha val="24706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78849A-2676-FC44-910A-F25E63747DC6}"/>
              </a:ext>
            </a:extLst>
          </p:cNvPr>
          <p:cNvSpPr/>
          <p:nvPr/>
        </p:nvSpPr>
        <p:spPr>
          <a:xfrm>
            <a:off x="5918200" y="4337049"/>
            <a:ext cx="1063625" cy="469900"/>
          </a:xfrm>
          <a:prstGeom prst="rect">
            <a:avLst/>
          </a:prstGeom>
          <a:solidFill>
            <a:srgbClr val="4472C4">
              <a:alpha val="2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B86F50-7BAE-F142-B01B-E671DC3F3776}"/>
              </a:ext>
            </a:extLst>
          </p:cNvPr>
          <p:cNvSpPr/>
          <p:nvPr/>
        </p:nvSpPr>
        <p:spPr>
          <a:xfrm>
            <a:off x="4572000" y="5340349"/>
            <a:ext cx="1063625" cy="469900"/>
          </a:xfrm>
          <a:prstGeom prst="rect">
            <a:avLst/>
          </a:prstGeom>
          <a:solidFill>
            <a:srgbClr val="4472C4">
              <a:alpha val="2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BA25CF-FD90-FE4A-B847-A79A1C97CB4B}"/>
              </a:ext>
            </a:extLst>
          </p:cNvPr>
          <p:cNvSpPr/>
          <p:nvPr/>
        </p:nvSpPr>
        <p:spPr>
          <a:xfrm>
            <a:off x="3375025" y="4321174"/>
            <a:ext cx="358775" cy="469900"/>
          </a:xfrm>
          <a:prstGeom prst="rect">
            <a:avLst/>
          </a:prstGeom>
          <a:solidFill>
            <a:schemeClr val="accent6">
              <a:alpha val="24706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99B1E3-C67E-534A-842E-80A54F68229E}"/>
              </a:ext>
            </a:extLst>
          </p:cNvPr>
          <p:cNvSpPr/>
          <p:nvPr/>
        </p:nvSpPr>
        <p:spPr>
          <a:xfrm>
            <a:off x="3554412" y="5340349"/>
            <a:ext cx="358775" cy="469900"/>
          </a:xfrm>
          <a:prstGeom prst="rect">
            <a:avLst/>
          </a:prstGeom>
          <a:solidFill>
            <a:schemeClr val="accent6">
              <a:alpha val="24706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7A5884-D67C-4B4A-9C10-1C5095E073A1}"/>
              </a:ext>
            </a:extLst>
          </p:cNvPr>
          <p:cNvSpPr/>
          <p:nvPr/>
        </p:nvSpPr>
        <p:spPr>
          <a:xfrm>
            <a:off x="4178300" y="4321174"/>
            <a:ext cx="1063625" cy="469900"/>
          </a:xfrm>
          <a:prstGeom prst="rect">
            <a:avLst/>
          </a:prstGeom>
          <a:solidFill>
            <a:schemeClr val="accent2">
              <a:alpha val="24706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4033D-B058-B345-8E56-E3DBA5E1B1DB}"/>
              </a:ext>
            </a:extLst>
          </p:cNvPr>
          <p:cNvSpPr/>
          <p:nvPr/>
        </p:nvSpPr>
        <p:spPr>
          <a:xfrm>
            <a:off x="6121400" y="5340349"/>
            <a:ext cx="1063625" cy="469900"/>
          </a:xfrm>
          <a:prstGeom prst="rect">
            <a:avLst/>
          </a:prstGeom>
          <a:solidFill>
            <a:schemeClr val="accent2">
              <a:alpha val="24706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74D3-9410-CF46-B460-53F1BC33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04F6D-DA56-0245-B38E-1FE239228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Higher-Order Functions</a:t>
            </a:r>
          </a:p>
          <a:p>
            <a:pPr lvl="1"/>
            <a:r>
              <a:rPr lang="en-US" dirty="0"/>
              <a:t>Definition</a:t>
            </a:r>
          </a:p>
          <a:p>
            <a:pPr lvl="1"/>
            <a:r>
              <a:rPr lang="en-US" dirty="0"/>
              <a:t>Anonymous Functions</a:t>
            </a:r>
          </a:p>
          <a:p>
            <a:r>
              <a:rPr lang="en-US" dirty="0"/>
              <a:t>Bonus: Bindings &lt;==&gt; Anonymous Functions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6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rawing of a person&#10;&#10;Description automatically generated">
            <a:extLst>
              <a:ext uri="{FF2B5EF4-FFF2-40B4-BE49-F238E27FC236}">
                <a16:creationId xmlns:a16="http://schemas.microsoft.com/office/drawing/2014/main" id="{54D09A41-CFE2-AF47-B668-5F4FD1F6C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929" y="3927929"/>
            <a:ext cx="2930071" cy="293007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2C9E746-AC9D-A647-B6C3-3021033D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 Order Functions (HOFs)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11BC0A-5F2B-E64F-A528-DD9F52CED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Functions that either</a:t>
            </a:r>
          </a:p>
          <a:p>
            <a:pPr lvl="1"/>
            <a:r>
              <a:rPr lang="en-US" dirty="0"/>
              <a:t>Accept one (or more) functions as parameters</a:t>
            </a:r>
          </a:p>
          <a:p>
            <a:pPr lvl="1"/>
            <a:r>
              <a:rPr lang="en-US" dirty="0"/>
              <a:t>Return a function as a result</a:t>
            </a:r>
          </a:p>
          <a:p>
            <a:pPr lvl="1"/>
            <a:endParaRPr lang="en-US" dirty="0"/>
          </a:p>
          <a:p>
            <a:r>
              <a:rPr lang="en-US" dirty="0"/>
              <a:t>Functions accepting functions as parameters?</a:t>
            </a:r>
          </a:p>
          <a:p>
            <a:r>
              <a:rPr lang="en-US" dirty="0"/>
              <a:t>Functions returning functions?</a:t>
            </a:r>
          </a:p>
        </p:txBody>
      </p:sp>
    </p:spTree>
    <p:extLst>
      <p:ext uri="{BB962C8B-B14F-4D97-AF65-F5344CB8AC3E}">
        <p14:creationId xmlns:p14="http://schemas.microsoft.com/office/powerpoint/2010/main" val="262130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FCBF-15FA-7D4A-8F0A-FF0D2A63A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Higher-Order Functions?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C3D2E-EA07-C444-96DC-6A62F941D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  <a:p>
            <a:pPr lvl="1"/>
            <a:r>
              <a:rPr lang="en-US" dirty="0"/>
              <a:t>We can first create smaller functions that solve simple problems</a:t>
            </a:r>
          </a:p>
          <a:p>
            <a:pPr lvl="1"/>
            <a:r>
              <a:rPr lang="en-US" dirty="0"/>
              <a:t>Then we can compose them together to solve complex problems</a:t>
            </a:r>
          </a:p>
          <a:p>
            <a:pPr lvl="1"/>
            <a:endParaRPr lang="en-US" dirty="0"/>
          </a:p>
          <a:p>
            <a:r>
              <a:rPr lang="en-US" dirty="0"/>
              <a:t>Reduces bugs</a:t>
            </a:r>
          </a:p>
          <a:p>
            <a:r>
              <a:rPr lang="en-US" dirty="0"/>
              <a:t>Improves readability</a:t>
            </a:r>
          </a:p>
          <a:p>
            <a:r>
              <a:rPr lang="en-US" dirty="0"/>
              <a:t>Enables generic programming / reuse</a:t>
            </a:r>
          </a:p>
        </p:txBody>
      </p:sp>
    </p:spTree>
    <p:extLst>
      <p:ext uri="{BB962C8B-B14F-4D97-AF65-F5344CB8AC3E}">
        <p14:creationId xmlns:p14="http://schemas.microsoft.com/office/powerpoint/2010/main" val="230870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C0B6-1ACF-164D-93A4-C487A358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17817-F262-5F49-A954-95105F3E7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have already written one HOF: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[] -&gt; []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)::(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       : 'a -&gt; 'b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       : 'a list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returns : 'b list</a:t>
            </a:r>
          </a:p>
        </p:txBody>
      </p:sp>
    </p:spTree>
    <p:extLst>
      <p:ext uri="{BB962C8B-B14F-4D97-AF65-F5344CB8AC3E}">
        <p14:creationId xmlns:p14="http://schemas.microsoft.com/office/powerpoint/2010/main" val="118453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55BDC-1F69-B141-80D9-2F6726FF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map…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EDB34-2425-4348-8452-6AED3AACF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[] -&gt; []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)::(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[] -&gt; []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)::(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8663E-E07E-1344-ACE3-14AB03E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map…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F2F90-0ED7-7743-BC31-E30B12BB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[] -&gt; []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-&gt;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)::(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map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map_string_of_float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map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3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1B47-6D8F-F04A-93EA-6C57D1AAF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E3BC-665C-0140-AE39-A048BF8D8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list of integers, I want to:</a:t>
            </a:r>
          </a:p>
          <a:p>
            <a:pPr marL="693738" indent="-455613">
              <a:buFont typeface="+mj-lt"/>
              <a:buAutoNum type="arabicPeriod"/>
            </a:pPr>
            <a:r>
              <a:rPr lang="en-US" sz="2400" dirty="0"/>
              <a:t>Convert them to a float</a:t>
            </a:r>
          </a:p>
          <a:p>
            <a:pPr marL="693738" indent="-455613">
              <a:buFont typeface="+mj-lt"/>
              <a:buAutoNum type="arabicPeriod"/>
            </a:pPr>
            <a:r>
              <a:rPr lang="en-US" sz="2400" dirty="0"/>
              <a:t>Then convert the floats to a string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Essentially:</a:t>
            </a:r>
          </a:p>
          <a:p>
            <a:pPr marL="0" indent="0">
              <a:buNone/>
            </a:pPr>
            <a:endParaRPr lang="en-US" dirty="0"/>
          </a:p>
          <a:p>
            <a:pPr marL="0" indent="9525" algn="ctr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data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float_of_int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 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string_of_float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  <a:sym typeface="Wingdings" pitchFamily="2" charset="2"/>
            </a:endParaRPr>
          </a:p>
          <a:p>
            <a:pPr marL="0" indent="9525" algn="ctr"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  <a:sym typeface="Wingdings" pitchFamily="2" charset="2"/>
            </a:endParaRPr>
          </a:p>
          <a:p>
            <a:pPr marL="0" indent="9525" algn="ctr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[1;2;3]  [1.0;2.0;3.0]  ["1.0";"2.0";"3.0"]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06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DDF5-AAD3-D944-8B72-A5E401F1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2955B-9638-9C4E-B1AA-CAEBA3FD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complex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x -&gt;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x))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are equivalent in what they do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top must call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twice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bottom must call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only once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data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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float_of_int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 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string_of_float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  <a:sym typeface="Wingdings" pitchFamily="2" charset="2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742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1109</Words>
  <Application>Microsoft Macintosh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OCaml: Higher-Order Functions</vt:lpstr>
      <vt:lpstr>Outline</vt:lpstr>
      <vt:lpstr>Higher Order Functions (HOFs)</vt:lpstr>
      <vt:lpstr>Why Use Higher-Order Functions?</vt:lpstr>
      <vt:lpstr>Example: map</vt:lpstr>
      <vt:lpstr>Without map…</vt:lpstr>
      <vt:lpstr>With map…</vt:lpstr>
      <vt:lpstr>A More Complex Example</vt:lpstr>
      <vt:lpstr>A More Complex Example</vt:lpstr>
      <vt:lpstr>fun – a function by no-name</vt:lpstr>
      <vt:lpstr>Revisiting the Complex Example</vt:lpstr>
      <vt:lpstr>Revisiting the Complex Example</vt:lpstr>
      <vt:lpstr>The Pipeline Operator  |&gt;</vt:lpstr>
      <vt:lpstr>The Pipeline Operator in Use</vt:lpstr>
      <vt:lpstr>The Pipeline Operator not in Use</vt:lpstr>
      <vt:lpstr>Revisiting (Local) Bindings</vt:lpstr>
      <vt:lpstr>Revisiting Local Bindings - Trace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OCaml: Tuples and Higher-Order Functions</dc:title>
  <dc:creator>William Killian</dc:creator>
  <cp:lastModifiedBy>William Killian</cp:lastModifiedBy>
  <cp:revision>6</cp:revision>
  <dcterms:created xsi:type="dcterms:W3CDTF">2020-09-27T19:59:24Z</dcterms:created>
  <dcterms:modified xsi:type="dcterms:W3CDTF">2021-02-27T01:11:11Z</dcterms:modified>
</cp:coreProperties>
</file>