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8" r:id="rId18"/>
    <p:sldId id="279" r:id="rId19"/>
    <p:sldId id="280" r:id="rId20"/>
    <p:sldId id="281" r:id="rId21"/>
    <p:sldId id="299" r:id="rId22"/>
    <p:sldId id="300" r:id="rId23"/>
    <p:sldId id="301" r:id="rId24"/>
    <p:sldId id="302" r:id="rId25"/>
    <p:sldId id="303" r:id="rId26"/>
    <p:sldId id="304" r:id="rId27"/>
    <p:sldId id="262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270" r:id="rId36"/>
    <p:sldId id="312" r:id="rId37"/>
    <p:sldId id="313" r:id="rId38"/>
    <p:sldId id="273" r:id="rId39"/>
    <p:sldId id="274" r:id="rId40"/>
    <p:sldId id="275" r:id="rId41"/>
    <p:sldId id="276" r:id="rId42"/>
    <p:sldId id="314" r:id="rId43"/>
    <p:sldId id="315" r:id="rId44"/>
    <p:sldId id="316" r:id="rId45"/>
    <p:sldId id="317" r:id="rId46"/>
    <p:sldId id="318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FFC0"/>
    <a:srgbClr val="FFFF80"/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5" autoAdjust="0"/>
    <p:restoredTop sz="90777" autoAdjust="0"/>
  </p:normalViewPr>
  <p:slideViewPr>
    <p:cSldViewPr>
      <p:cViewPr varScale="1">
        <p:scale>
          <a:sx n="102" d="100"/>
          <a:sy n="102" d="100"/>
        </p:scale>
        <p:origin x="18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42314D-D065-49C4-8AF8-A2BD194E5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3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E55611-1264-4CFC-859D-BACAC2BAE904}" type="slidenum">
              <a:rPr lang="en-US" altLang="en-US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interesting variation: Output only the *unique* rearrangements.  For example, permute("GOOGLE") has two Os, but swapping them in order produces the same string, which shouldn't appear twice in the output.</a:t>
            </a:r>
          </a:p>
        </p:txBody>
      </p:sp>
    </p:spTree>
    <p:extLst>
      <p:ext uri="{BB962C8B-B14F-4D97-AF65-F5344CB8AC3E}">
        <p14:creationId xmlns:p14="http://schemas.microsoft.com/office/powerpoint/2010/main" val="143978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17B115-E0DF-4373-A26D-85BDCF3518A6}" type="slidenum">
              <a:rPr lang="en-US" altLang="en-US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interesting variation: Output only the *unique* rearrangements.  For example, permute("GOOGLE") has two Os, but swapping them in order produces the same string, which shouldn't appear twice in the output.</a:t>
            </a:r>
          </a:p>
        </p:txBody>
      </p:sp>
    </p:spTree>
    <p:extLst>
      <p:ext uri="{BB962C8B-B14F-4D97-AF65-F5344CB8AC3E}">
        <p14:creationId xmlns:p14="http://schemas.microsoft.com/office/powerpoint/2010/main" val="320380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 userDrawn="1"/>
        </p:nvSpPr>
        <p:spPr bwMode="auto">
          <a:xfrm>
            <a:off x="0" y="0"/>
            <a:ext cx="9144000" cy="1390650"/>
          </a:xfrm>
          <a:prstGeom prst="roundRect">
            <a:avLst>
              <a:gd name="adj" fmla="val 111"/>
            </a:avLst>
          </a:prstGeom>
          <a:gradFill rotWithShape="0">
            <a:gsLst>
              <a:gs pos="0">
                <a:srgbClr val="244E72"/>
              </a:gs>
              <a:gs pos="100000">
                <a:srgbClr val="5A9FD4"/>
              </a:gs>
            </a:gsLst>
            <a:lin ang="45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ndale Mono" pitchFamily="1" charset="0"/>
              <a:buNone/>
              <a:defRPr/>
            </a:pPr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228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387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04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212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96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81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4196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4196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22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71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00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06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5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99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AutoShape 3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oundRect">
            <a:avLst>
              <a:gd name="adj" fmla="val 111"/>
            </a:avLst>
          </a:prstGeom>
          <a:gradFill rotWithShape="0">
            <a:gsLst>
              <a:gs pos="0">
                <a:srgbClr val="244E72"/>
              </a:gs>
              <a:gs pos="100000">
                <a:srgbClr val="5A9FD4"/>
              </a:gs>
            </a:gsLst>
            <a:lin ang="4500000" scaled="1"/>
          </a:gra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ndale Mono" pitchFamily="1" charset="0"/>
              <a:buNone/>
              <a:defRPr/>
            </a:pPr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Slide Number Placeholder 3"/>
          <p:cNvSpPr txBox="1">
            <a:spLocks noGrp="1"/>
          </p:cNvSpPr>
          <p:nvPr userDrawn="1"/>
        </p:nvSpPr>
        <p:spPr bwMode="auto">
          <a:xfrm>
            <a:off x="82296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fld id="{B9C088FC-F81A-4EDE-B37B-132FD9A22C99}" type="slidenum">
              <a:rPr lang="en-US" altLang="en-US" sz="1200" smtClean="0">
                <a:solidFill>
                  <a:srgbClr val="424242"/>
                </a:solidFill>
                <a:latin typeface="Verdana" panose="020B0604030504040204" pitchFamily="34" charset="0"/>
              </a:rPr>
              <a:pPr eaLnBrk="1" hangingPunct="1">
                <a:spcBef>
                  <a:spcPts val="500"/>
                </a:spcBef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anose="020B0604030504040204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0" fontAlgn="base" hangingPunct="0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97025" indent="-220663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CSCI 162 – Introduction to Programming II</a:t>
            </a:r>
          </a:p>
          <a:p>
            <a:pPr eaLnBrk="1" hangingPunct="1"/>
            <a:r>
              <a:rPr lang="en-US" altLang="en-US" dirty="0"/>
              <a:t>Prof. William Killian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basic case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are the cases to consider?</a:t>
            </a:r>
          </a:p>
          <a:p>
            <a:pPr lvl="1" eaLnBrk="1" hangingPunct="1"/>
            <a:r>
              <a:rPr lang="en-US" altLang="en-US"/>
              <a:t>What is a very easy number of stars to print without a loop?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</a:t>
            </a:r>
            <a:r>
              <a:rPr lang="en-US" altLang="en-US" sz="2000" b="1">
                <a:latin typeface="Courier New" panose="02070309020205020404" pitchFamily="49" charset="0"/>
              </a:rPr>
              <a:t>if (n == 1)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</a:t>
            </a:r>
            <a:r>
              <a:rPr lang="en-US" altLang="en-US" sz="2000" b="1">
                <a:latin typeface="Courier New" panose="02070309020205020404" pitchFamily="49" charset="0"/>
              </a:rPr>
              <a:t>}</a:t>
            </a:r>
            <a:r>
              <a:rPr lang="en-US" altLang="en-US" sz="2000">
                <a:latin typeface="Courier New" panose="02070309020205020404" pitchFamily="49" charset="0"/>
              </a:rPr>
              <a:t>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Handling more cases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Handling additional cases, with no loops (in a bad way):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if (</a:t>
            </a:r>
            <a:r>
              <a:rPr lang="en-US" altLang="en-US" sz="2000" b="1">
                <a:latin typeface="Courier New" panose="02070309020205020404" pitchFamily="49" charset="0"/>
              </a:rPr>
              <a:t>n == 2</a:t>
            </a:r>
            <a:r>
              <a:rPr lang="en-US" altLang="en-US" sz="2000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if (</a:t>
            </a:r>
            <a:r>
              <a:rPr lang="en-US" altLang="en-US" sz="2000" b="1">
                <a:latin typeface="Courier New" panose="02070309020205020404" pitchFamily="49" charset="0"/>
              </a:rPr>
              <a:t>n == 3</a:t>
            </a:r>
            <a:r>
              <a:rPr lang="en-US" altLang="en-US" sz="2000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if (</a:t>
            </a:r>
            <a:r>
              <a:rPr lang="en-US" altLang="en-US" sz="2000" b="1">
                <a:latin typeface="Courier New" panose="02070309020205020404" pitchFamily="49" charset="0"/>
              </a:rPr>
              <a:t>n == 4</a:t>
            </a:r>
            <a:r>
              <a:rPr lang="en-US" altLang="en-US" sz="2000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...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Handling more cases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Taking advantage of the repeated pattern (somewhat better):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if (n == 2)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printStars(1);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"*"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if (n == 3)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printStars(2);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"**"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if (n == 4)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printStars(3);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"***"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...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recursion properly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Condensing the recursive cases into a single case: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(n == 1)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print one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printStars(n - 1);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"Recursion Zen"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real, even simpler, base case is an </a:t>
            </a:r>
            <a:r>
              <a:rPr lang="en-US" altLang="en-US">
                <a:latin typeface="Courier New" panose="02070309020205020404" pitchFamily="49" charset="0"/>
              </a:rPr>
              <a:t>n</a:t>
            </a:r>
            <a:r>
              <a:rPr lang="en-US" altLang="en-US"/>
              <a:t> of 0, not 1: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(n ==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000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just end the line of output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2000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print one more star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printStars(n - 1);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  <a:endParaRPr lang="en-US" altLang="en-US" sz="20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 b="1"/>
              <a:t>Recursion Zen</a:t>
            </a:r>
            <a:r>
              <a:rPr lang="en-US" altLang="en-US"/>
              <a:t>: The art of properly identifying the best set of cases for a recursive algorithm and expressing them elegantly.</a:t>
            </a:r>
            <a:br>
              <a:rPr lang="en-US" altLang="en-US"/>
            </a:br>
            <a:br>
              <a:rPr lang="en-US" altLang="en-US" sz="800"/>
            </a:b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tracing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a = n /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b = n % 10;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</a:t>
            </a:r>
            <a:r>
              <a:rPr lang="en-US" altLang="en-US" b="1">
                <a:latin typeface="Courier New" panose="02070309020205020404" pitchFamily="49" charset="0"/>
              </a:rPr>
              <a:t>mystery(a + b)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mystery(648)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recursive trace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mystery(648):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a = 648 / 10;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64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b = 648 % 10;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 8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return mystery(a + b);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mystery(72)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800" b="1" u="sng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mystery(72):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a = 72 / 10;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7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b = 72 % 10;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2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return mystery(a + b);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mystery(9)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3" eaLnBrk="1" hangingPunct="1">
              <a:buFont typeface="Wingdings" panose="05000000000000000000" pitchFamily="2" charset="2"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mystery(9):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return 9;</a:t>
            </a:r>
          </a:p>
        </p:txBody>
      </p:sp>
      <p:sp>
        <p:nvSpPr>
          <p:cNvPr id="369672" name="Rectangle 8"/>
          <p:cNvSpPr>
            <a:spLocks noChangeArrowheads="1"/>
          </p:cNvSpPr>
          <p:nvPr/>
        </p:nvSpPr>
        <p:spPr bwMode="auto">
          <a:xfrm>
            <a:off x="87313" y="1289050"/>
            <a:ext cx="74564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69673" name="Rectangle 9"/>
          <p:cNvSpPr>
            <a:spLocks noChangeArrowheads="1"/>
          </p:cNvSpPr>
          <p:nvPr/>
        </p:nvSpPr>
        <p:spPr bwMode="auto">
          <a:xfrm>
            <a:off x="838200" y="3124200"/>
            <a:ext cx="66294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1143000" y="4876800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9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9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2" grpId="0" animBg="1"/>
      <p:bldP spid="369673" grpId="0" animBg="1"/>
      <p:bldP spid="3696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tracing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following recursive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int mystery(int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if (n &lt; 10)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(10 * n) + n;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a = </a:t>
            </a:r>
            <a:r>
              <a:rPr lang="en-US" altLang="en-US" b="1">
                <a:latin typeface="Courier New" panose="02070309020205020404" pitchFamily="49" charset="0"/>
              </a:rPr>
              <a:t>mystery(n / 10)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int b = </a:t>
            </a:r>
            <a:r>
              <a:rPr lang="en-US" altLang="en-US" b="1">
                <a:latin typeface="Courier New" panose="02070309020205020404" pitchFamily="49" charset="0"/>
              </a:rPr>
              <a:t>mystery(n % 10)</a:t>
            </a:r>
            <a:r>
              <a:rPr lang="en-US" altLang="en-US">
                <a:latin typeface="Courier New" panose="02070309020205020404" pitchFamily="49" charset="0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    return (100 * a) + b;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the result of the following call?</a:t>
            </a:r>
          </a:p>
          <a:p>
            <a:pPr lvl="2" eaLnBrk="1" hangingPunct="1"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mystery(348)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recursive trace 2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>
                <a:latin typeface="Courier New" panose="02070309020205020404" pitchFamily="49" charset="0"/>
              </a:rPr>
              <a:t>mystery(348)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a = mystery(34);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</a:rPr>
              <a:t>int a = mystery(3);</a:t>
            </a:r>
          </a:p>
          <a:p>
            <a:pPr lvl="3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return (10 * 3) + 3;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33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</a:rPr>
              <a:t>int b = mystery(4);</a:t>
            </a:r>
          </a:p>
          <a:p>
            <a:pPr lvl="3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return (10 * 4) + 4;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44</a:t>
            </a:r>
          </a:p>
          <a:p>
            <a:pPr lvl="2" eaLnBrk="1" hangingPunct="1"/>
            <a:r>
              <a:rPr lang="en-US" altLang="en-US">
                <a:latin typeface="Courier New" panose="02070309020205020404" pitchFamily="49" charset="0"/>
              </a:rPr>
              <a:t>return (100 * 33) + 44;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3344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ourier New" panose="02070309020205020404" pitchFamily="49" charset="0"/>
              </a:rPr>
              <a:t>int b = mystery(8);</a:t>
            </a:r>
          </a:p>
          <a:p>
            <a:pPr lvl="2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return (10 * 8) + 8;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88</a:t>
            </a:r>
          </a:p>
          <a:p>
            <a:pPr lvl="2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</a:rPr>
              <a:t>return (100 * 3344) + 88;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</a:t>
            </a:r>
            <a:r>
              <a:rPr lang="en-US" altLang="en-US" b="1" u="sng">
                <a:solidFill>
                  <a:srgbClr val="008000"/>
                </a:solidFill>
                <a:latin typeface="Courier New" panose="02070309020205020404" pitchFamily="49" charset="0"/>
              </a:rPr>
              <a:t>334488</a:t>
            </a:r>
          </a:p>
          <a:p>
            <a:pPr lvl="1" eaLnBrk="1" hangingPunct="1"/>
            <a:endParaRPr lang="en-US" altLang="en-US" b="1" u="sng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What is this method really doing?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914400" y="2127250"/>
            <a:ext cx="5410200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914400" y="4662488"/>
            <a:ext cx="5410200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1230313" y="2466975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1228725" y="3181350"/>
            <a:ext cx="4006850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87313" y="1289050"/>
            <a:ext cx="7151687" cy="457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8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8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8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nimBg="1"/>
      <p:bldP spid="378885" grpId="0" animBg="1"/>
      <p:bldP spid="378886" grpId="0" animBg="1"/>
      <p:bldP spid="378887" grpId="0" animBg="1"/>
      <p:bldP spid="3788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a recursive method </a:t>
            </a:r>
            <a:r>
              <a:rPr lang="en-US" altLang="en-US">
                <a:latin typeface="Courier New" panose="02070309020205020404" pitchFamily="49" charset="0"/>
              </a:rPr>
              <a:t>pow</a:t>
            </a:r>
            <a:r>
              <a:rPr lang="en-US" altLang="en-US"/>
              <a:t> accepts an integer base and exponent and returns the base raised to that exponent.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pow(3, 4)</a:t>
            </a:r>
            <a:r>
              <a:rPr lang="en-US" altLang="en-US"/>
              <a:t> returns 81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Solve the problem recursively and without using loops.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recursion</a:t>
            </a:r>
            <a:r>
              <a:rPr lang="en-US" altLang="en-US"/>
              <a:t>: The definition of an operation in terms of itself.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Solving a problem using recursion depends on solving</a:t>
            </a:r>
            <a:br>
              <a:rPr lang="en-US" altLang="en-US"/>
            </a:br>
            <a:r>
              <a:rPr lang="en-US" altLang="en-US" i="1">
                <a:solidFill>
                  <a:srgbClr val="7030A0"/>
                </a:solidFill>
              </a:rPr>
              <a:t>smaller occurrences</a:t>
            </a:r>
            <a:r>
              <a:rPr lang="en-US" altLang="en-US"/>
              <a:t> of the same problem.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b="1"/>
              <a:t>recursive programming</a:t>
            </a:r>
            <a:r>
              <a:rPr lang="en-US" altLang="en-US"/>
              <a:t>: Writing methods that call themselves to solve problems recursively.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An equally powerful substitute for </a:t>
            </a:r>
            <a:r>
              <a:rPr lang="en-US" altLang="en-US" i="1">
                <a:solidFill>
                  <a:srgbClr val="C00000"/>
                </a:solidFill>
              </a:rPr>
              <a:t>iteration</a:t>
            </a:r>
            <a:r>
              <a:rPr lang="en-US" altLang="en-US"/>
              <a:t> (loops)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Particularly well-suited to solving certain types of problems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pow</a:t>
            </a:r>
            <a:r>
              <a:rPr lang="en-US" altLang="en-US"/>
              <a:t> solution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Returns base ^ exponent.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Precondition: exponent &gt;=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int pow(int base, int exponent)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(exponent == 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any number to 0th power is 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1;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case:  x^y = x * x^(y-1)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base * pow(base, exponent - 1);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33063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optimization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Notice the following mathematical property: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3</a:t>
            </a:r>
            <a:r>
              <a:rPr lang="en-US" altLang="en-US" baseline="30000"/>
              <a:t>12  </a:t>
            </a:r>
            <a:r>
              <a:rPr lang="en-US" altLang="en-US"/>
              <a:t>	=	531441	= </a:t>
            </a:r>
            <a:r>
              <a:rPr lang="en-US" altLang="en-US">
                <a:solidFill>
                  <a:schemeClr val="accent2"/>
                </a:solidFill>
              </a:rPr>
              <a:t>9</a:t>
            </a:r>
            <a:r>
              <a:rPr lang="en-US" altLang="en-US" baseline="30000">
                <a:solidFill>
                  <a:srgbClr val="800000"/>
                </a:solidFill>
              </a:rPr>
              <a:t>6</a:t>
            </a:r>
            <a:endParaRPr lang="en-US" altLang="en-US">
              <a:solidFill>
                <a:srgbClr val="800000"/>
              </a:solidFill>
            </a:endParaRP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				= (</a:t>
            </a:r>
            <a:r>
              <a:rPr lang="en-US" altLang="en-US">
                <a:solidFill>
                  <a:schemeClr val="accent2"/>
                </a:solidFill>
              </a:rPr>
              <a:t>3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r>
              <a:rPr lang="en-US" altLang="en-US"/>
              <a:t>)</a:t>
            </a:r>
            <a:r>
              <a:rPr lang="en-US" altLang="en-US" baseline="30000">
                <a:solidFill>
                  <a:srgbClr val="800000"/>
                </a:solidFill>
              </a:rPr>
              <a:t>6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</a:pPr>
            <a:endParaRPr lang="en-US" altLang="en-US" sz="800"/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			531441	= (</a:t>
            </a:r>
            <a:r>
              <a:rPr lang="en-US" altLang="en-US">
                <a:solidFill>
                  <a:schemeClr val="accent2"/>
                </a:solidFill>
              </a:rPr>
              <a:t>9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r>
              <a:rPr lang="en-US" altLang="en-US"/>
              <a:t>)</a:t>
            </a:r>
            <a:r>
              <a:rPr lang="en-US" altLang="en-US" baseline="30000"/>
              <a:t>3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				= ((</a:t>
            </a:r>
            <a:r>
              <a:rPr lang="en-US" altLang="en-US">
                <a:solidFill>
                  <a:schemeClr val="accent2"/>
                </a:solidFill>
              </a:rPr>
              <a:t>3</a:t>
            </a:r>
            <a:r>
              <a:rPr lang="en-US" altLang="en-US" baseline="30000">
                <a:solidFill>
                  <a:schemeClr val="accent2"/>
                </a:solidFill>
              </a:rPr>
              <a:t>2</a:t>
            </a:r>
            <a:r>
              <a:rPr lang="en-US" altLang="en-US"/>
              <a:t>)</a:t>
            </a:r>
            <a:r>
              <a:rPr lang="en-US" altLang="en-US" baseline="30000"/>
              <a:t>2</a:t>
            </a:r>
            <a:r>
              <a:rPr lang="en-US" altLang="en-US"/>
              <a:t>)</a:t>
            </a:r>
            <a:r>
              <a:rPr lang="en-US" altLang="en-US" baseline="30000">
                <a:solidFill>
                  <a:srgbClr val="800000"/>
                </a:solidFill>
              </a:rPr>
              <a:t>3</a:t>
            </a:r>
          </a:p>
          <a:p>
            <a:pPr lvl="1" eaLnBrk="1" hangingPunct="1">
              <a:buFontTx/>
              <a:buNone/>
              <a:tabLst>
                <a:tab pos="1941513" algn="l"/>
                <a:tab pos="2224088" algn="l"/>
                <a:tab pos="3657600" algn="l"/>
              </a:tabLst>
            </a:pPr>
            <a:endParaRPr lang="en-US" altLang="en-US" baseline="30000"/>
          </a:p>
          <a:p>
            <a:pPr lvl="1" eaLnBrk="1" hangingPunct="1">
              <a:tabLst>
                <a:tab pos="1941513" algn="l"/>
                <a:tab pos="2224088" algn="l"/>
                <a:tab pos="3657600" algn="l"/>
              </a:tabLst>
            </a:pPr>
            <a:endParaRPr lang="en-US" altLang="en-US"/>
          </a:p>
          <a:p>
            <a:pPr lvl="1" eaLnBrk="1" hangingPunct="1"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When does this "trick" work?</a:t>
            </a:r>
          </a:p>
          <a:p>
            <a:pPr lvl="1" eaLnBrk="1" hangingPunct="1">
              <a:tabLst>
                <a:tab pos="1941513" algn="l"/>
                <a:tab pos="2224088" algn="l"/>
                <a:tab pos="3657600" algn="l"/>
              </a:tabLst>
            </a:pPr>
            <a:endParaRPr lang="en-US" altLang="en-US"/>
          </a:p>
          <a:p>
            <a:pPr lvl="1" eaLnBrk="1" hangingPunct="1"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How can we incorporate this optimization into our </a:t>
            </a:r>
            <a:r>
              <a:rPr lang="en-US" altLang="en-US">
                <a:latin typeface="Courier New" panose="02070309020205020404" pitchFamily="49" charset="0"/>
              </a:rPr>
              <a:t>pow</a:t>
            </a:r>
            <a:r>
              <a:rPr lang="en-US" altLang="en-US"/>
              <a:t> method?</a:t>
            </a:r>
          </a:p>
          <a:p>
            <a:pPr lvl="1" eaLnBrk="1" hangingPunct="1">
              <a:tabLst>
                <a:tab pos="1941513" algn="l"/>
                <a:tab pos="2224088" algn="l"/>
                <a:tab pos="3657600" algn="l"/>
              </a:tabLst>
            </a:pPr>
            <a:endParaRPr lang="en-US" altLang="en-US"/>
          </a:p>
          <a:p>
            <a:pPr lvl="1" eaLnBrk="1" hangingPunct="1">
              <a:tabLst>
                <a:tab pos="1941513" algn="l"/>
                <a:tab pos="2224088" algn="l"/>
                <a:tab pos="3657600" algn="l"/>
              </a:tabLst>
            </a:pPr>
            <a:r>
              <a:rPr lang="en-US" altLang="en-US"/>
              <a:t>What is the benefit of this trick if the method already works?</a:t>
            </a:r>
          </a:p>
        </p:txBody>
      </p:sp>
    </p:spTree>
    <p:extLst>
      <p:ext uri="{BB962C8B-B14F-4D97-AF65-F5344CB8AC3E}">
        <p14:creationId xmlns:p14="http://schemas.microsoft.com/office/powerpoint/2010/main" val="25946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pow</a:t>
            </a:r>
            <a:r>
              <a:rPr lang="en-US" altLang="en-US"/>
              <a:t> solution 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Returns base ^ exponent.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Precondition: exponent &gt;=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int pow(int base, int exponent)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(exponent == 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any number to 0th power is 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1;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000">
                <a:latin typeface="Courier New" panose="02070309020205020404" pitchFamily="49" charset="0"/>
              </a:rPr>
              <a:t>}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else if (exponent % 2 == 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 1:  x^y = (x^2)^(y/2)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    return pow(base * base, exponent /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} </a:t>
            </a:r>
            <a:r>
              <a:rPr lang="en-US" altLang="en-US" sz="2000">
                <a:latin typeface="Courier New" panose="02070309020205020404" pitchFamily="49" charset="0"/>
              </a:rPr>
              <a:t>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 2:  x^y = x * x^(y-1)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base * pow(base, exponent - 1);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86720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a recursive method </a:t>
            </a:r>
            <a:r>
              <a:rPr lang="en-US" altLang="en-US">
                <a:latin typeface="Courier New" panose="02070309020205020404" pitchFamily="49" charset="0"/>
              </a:rPr>
              <a:t>printBinary</a:t>
            </a:r>
            <a:r>
              <a:rPr lang="en-US" altLang="en-US"/>
              <a:t> that accepts an integer and prints that number's representation in binary </a:t>
            </a:r>
            <a:r>
              <a:rPr lang="en-US" altLang="en-US" sz="1600"/>
              <a:t>(base 2)</a:t>
            </a:r>
            <a:r>
              <a:rPr lang="en-US" altLang="en-US"/>
              <a:t>.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printBinary(7) </a:t>
            </a:r>
            <a:r>
              <a:rPr lang="en-US" altLang="en-US"/>
              <a:t> prints 111</a:t>
            </a:r>
          </a:p>
          <a:p>
            <a:pPr lvl="1" eaLnBrk="1" hangingPunct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printBinary(12)</a:t>
            </a:r>
            <a:r>
              <a:rPr lang="en-US" altLang="en-US"/>
              <a:t> prints 1100</a:t>
            </a:r>
          </a:p>
          <a:p>
            <a:pPr lvl="1" eaLnBrk="1" hangingPunct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printBinary(42)</a:t>
            </a:r>
            <a:r>
              <a:rPr lang="en-US" altLang="en-US"/>
              <a:t> prints 101010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Write the method recursively and without using any loops.</a:t>
            </a:r>
          </a:p>
        </p:txBody>
      </p:sp>
      <p:graphicFrame>
        <p:nvGraphicFramePr>
          <p:cNvPr id="384004" name="Group 4"/>
          <p:cNvGraphicFramePr>
            <a:graphicFrameLocks noGrp="1"/>
          </p:cNvGraphicFramePr>
          <p:nvPr/>
        </p:nvGraphicFramePr>
        <p:xfrm>
          <a:off x="2057400" y="3835400"/>
          <a:ext cx="5045075" cy="889000"/>
        </p:xfrm>
        <a:graphic>
          <a:graphicData uri="http://schemas.openxmlformats.org/drawingml/2006/table">
            <a:tbl>
              <a:tblPr/>
              <a:tblGrid>
                <a:gridCol w="77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value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186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analysis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146675" algn="l"/>
              </a:tabLst>
            </a:pPr>
            <a:r>
              <a:rPr lang="en-US" altLang="en-US"/>
              <a:t>Recursion is about solving a small piece of a large problem.</a:t>
            </a:r>
          </a:p>
          <a:p>
            <a:pPr lvl="1" eaLnBrk="1" hangingPunct="1">
              <a:tabLst>
                <a:tab pos="5146675" algn="l"/>
              </a:tabLst>
            </a:pPr>
            <a:endParaRPr lang="en-US" altLang="en-US" sz="800"/>
          </a:p>
          <a:p>
            <a:pPr lvl="1" eaLnBrk="1" hangingPunct="1">
              <a:tabLst>
                <a:tab pos="5146675" algn="l"/>
              </a:tabLst>
            </a:pPr>
            <a:r>
              <a:rPr lang="en-US" altLang="en-US"/>
              <a:t>What is 69743 in binary?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/>
              <a:t>Do we know </a:t>
            </a:r>
            <a:r>
              <a:rPr lang="en-US" altLang="en-US" i="1"/>
              <a:t>anything</a:t>
            </a:r>
            <a:r>
              <a:rPr lang="en-US" altLang="en-US"/>
              <a:t>  about its representation in binary?</a:t>
            </a:r>
          </a:p>
          <a:p>
            <a:pPr lvl="2" eaLnBrk="1" hangingPunct="1">
              <a:tabLst>
                <a:tab pos="5146675" algn="l"/>
              </a:tabLst>
            </a:pPr>
            <a:endParaRPr lang="en-US" altLang="en-US"/>
          </a:p>
          <a:p>
            <a:pPr lvl="1" eaLnBrk="1" hangingPunct="1">
              <a:tabLst>
                <a:tab pos="5146675" algn="l"/>
              </a:tabLst>
            </a:pPr>
            <a:r>
              <a:rPr lang="en-US" altLang="en-US"/>
              <a:t>Case analysis: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/>
              <a:t>What is/are easy numbers to print in binary?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/>
              <a:t>Can we express a larger number in terms of a smaller number(s)?</a:t>
            </a:r>
          </a:p>
          <a:p>
            <a:pPr lvl="2" eaLnBrk="1" hangingPunct="1">
              <a:tabLst>
                <a:tab pos="5146675" algn="l"/>
              </a:tabLst>
            </a:pPr>
            <a:endParaRPr lang="en-US" altLang="en-US"/>
          </a:p>
          <a:p>
            <a:pPr lvl="2" eaLnBrk="1" hangingPunct="1">
              <a:tabLst>
                <a:tab pos="5146675" algn="l"/>
              </a:tabLst>
            </a:pPr>
            <a:endParaRPr lang="en-US" altLang="en-US"/>
          </a:p>
          <a:p>
            <a:pPr lvl="1" eaLnBrk="1" hangingPunct="1">
              <a:tabLst>
                <a:tab pos="5146675" algn="l"/>
              </a:tabLst>
            </a:pPr>
            <a:r>
              <a:rPr lang="en-US" altLang="en-US"/>
              <a:t>Suppose we are examining some arbitrary integer </a:t>
            </a:r>
            <a:r>
              <a:rPr lang="en-US" altLang="en-US">
                <a:latin typeface="Courier New" panose="02070309020205020404" pitchFamily="49" charset="0"/>
              </a:rPr>
              <a:t>N</a:t>
            </a:r>
            <a:r>
              <a:rPr lang="en-US" altLang="en-US"/>
              <a:t>.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N</a:t>
            </a:r>
            <a:r>
              <a:rPr lang="en-US" altLang="en-US"/>
              <a:t>'s binary representation is	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1001010101</a:t>
            </a: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</a:rPr>
              <a:t>1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(N / 2)</a:t>
            </a:r>
            <a:r>
              <a:rPr lang="en-US" altLang="en-US"/>
              <a:t>'s binary representation is	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1001010101</a:t>
            </a:r>
          </a:p>
          <a:p>
            <a:pPr lvl="2" eaLnBrk="1" hangingPunct="1">
              <a:tabLst>
                <a:tab pos="51466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(N % 2)</a:t>
            </a:r>
            <a:r>
              <a:rPr lang="en-US" altLang="en-US"/>
              <a:t>'s binary representation is	</a:t>
            </a:r>
            <a:r>
              <a:rPr lang="en-US" altLang="en-US">
                <a:latin typeface="Courier New" panose="02070309020205020404" pitchFamily="49" charset="0"/>
              </a:rPr>
              <a:t>          </a:t>
            </a: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</a:rPr>
              <a:t>1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3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printBinary</a:t>
            </a:r>
            <a:r>
              <a:rPr lang="en-US" altLang="en-US"/>
              <a:t> 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the given integer's binary representation.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Precondition: n &gt;= 0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printBinary(int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(n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same as base 10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System.out.println(n);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break number apart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printBinary(n /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printBinary(n %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Can we eliminate the precondition and deal with negatives?</a:t>
            </a:r>
          </a:p>
        </p:txBody>
      </p:sp>
    </p:spTree>
    <p:extLst>
      <p:ext uri="{BB962C8B-B14F-4D97-AF65-F5344CB8AC3E}">
        <p14:creationId xmlns:p14="http://schemas.microsoft.com/office/powerpoint/2010/main" val="1600746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printBinary</a:t>
            </a:r>
            <a:r>
              <a:rPr lang="en-US" altLang="en-US"/>
              <a:t> solution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the given integer's binary representation.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printBinary(int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if (n &lt; 0)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 for negative numbers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    System.out.print("-");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    printBinary(-n);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} else</a:t>
            </a:r>
            <a:r>
              <a:rPr lang="en-US" altLang="en-US" sz="2000">
                <a:latin typeface="Courier New" panose="02070309020205020404" pitchFamily="49" charset="0"/>
              </a:rPr>
              <a:t> if (n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case; same as base 10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System.out.println(n);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break number apart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printBinary(n /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printBinary(n % 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18645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7089775" algn="l"/>
              </a:tabLst>
            </a:pPr>
            <a:r>
              <a:rPr lang="en-US" altLang="en-US"/>
              <a:t>Write a recursive method </a:t>
            </a:r>
            <a:r>
              <a:rPr lang="en-US" altLang="en-US">
                <a:latin typeface="Courier New" panose="02070309020205020404" pitchFamily="49" charset="0"/>
              </a:rPr>
              <a:t>isPalindrome</a:t>
            </a:r>
            <a:r>
              <a:rPr lang="en-US" altLang="en-US"/>
              <a:t> accepts a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and returns </a:t>
            </a:r>
            <a:r>
              <a:rPr lang="en-US" altLang="en-US">
                <a:latin typeface="Courier New" panose="02070309020205020404" pitchFamily="49" charset="0"/>
              </a:rPr>
              <a:t>true</a:t>
            </a:r>
            <a:r>
              <a:rPr lang="en-US" altLang="en-US"/>
              <a:t> if it reads the same forwards as backwards.</a:t>
            </a:r>
          </a:p>
          <a:p>
            <a:pPr lvl="1" eaLnBrk="1" hangingPunct="1">
              <a:tabLst>
                <a:tab pos="7089775" algn="l"/>
              </a:tabLst>
            </a:pPr>
            <a:endParaRPr lang="en-US" altLang="en-US" sz="1200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isPalindrome("madam")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true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isPalindrome("racecar")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true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isPalindrome("step on no pets")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true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isPalindrome("able was I ere I saw elba")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true</a:t>
            </a:r>
            <a:r>
              <a:rPr lang="en-US" altLang="en-US" sz="2000"/>
              <a:t> </a:t>
            </a:r>
          </a:p>
          <a:p>
            <a:pPr lvl="1" eaLnBrk="1" hangingPunct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isPalindrome("Java")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false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isPalindrome("rotater")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false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isPalindrome("byebye")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false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7089775" algn="l"/>
              </a:tabLst>
            </a:pPr>
            <a:r>
              <a:rPr lang="en-US" altLang="en-US" sz="2000">
                <a:latin typeface="Courier New" panose="02070309020205020404" pitchFamily="49" charset="0"/>
              </a:rPr>
              <a:t>isPalindrome("notion")</a:t>
            </a: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 New" panose="02070309020205020404" pitchFamily="49" charset="0"/>
                <a:sym typeface="Symbol" panose="05050102010706020507" pitchFamily="18" charset="2"/>
              </a:rPr>
              <a:t>false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440378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Returns true if the given string reads the same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forwards as backwards.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Trivially true for empty or 1-letter strings.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boolean isPalindrome(String 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(s.length()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true;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base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char first = s.charAt(0);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char last  = s.charAt(s.length() - 1);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if (first != last)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    return false;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}         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recursive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String middle = s.substring(1, s.length() - 1);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isPalindrome(middle);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2875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learn recursion?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"cultural experience" - A different way of thinking of problems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Can solve some kinds of problems </a:t>
            </a:r>
            <a:r>
              <a:rPr lang="en-US" altLang="en-US" i="1">
                <a:solidFill>
                  <a:srgbClr val="7030A0"/>
                </a:solidFill>
              </a:rPr>
              <a:t>better</a:t>
            </a:r>
            <a:r>
              <a:rPr lang="en-US" altLang="en-US"/>
              <a:t> than iteration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Leads to elegant, simplistic, short code (when used well)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Many programming languages ("functional" languages such as Scheme, ML, and Haskell) use recursion exclusively  (no loops)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 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Returns true if the given string reads the same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forwards as backwards.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Trivially true for empty or 1-letter strings.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boolean isPalindrome(String s)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if (s.length() &lt; 2)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true;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base case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return </a:t>
            </a:r>
            <a:r>
              <a:rPr lang="en-US" altLang="en-US" sz="1800">
                <a:latin typeface="Courier New" panose="02070309020205020404" pitchFamily="49" charset="0"/>
              </a:rPr>
              <a:t>s.charAt(0) == s.charAt(s.length() - 1)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    &amp;&amp; </a:t>
            </a:r>
            <a:r>
              <a:rPr lang="en-US" altLang="en-US" sz="1800">
                <a:latin typeface="Courier New" panose="02070309020205020404" pitchFamily="49" charset="0"/>
              </a:rPr>
              <a:t>isPalindrome(s.substring(1, s.length() - 1));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54562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260975" algn="l"/>
              </a:tabLst>
            </a:pPr>
            <a:r>
              <a:rPr lang="en-US" altLang="en-US"/>
              <a:t>Write a recursive method </a:t>
            </a:r>
            <a:r>
              <a:rPr lang="en-US" altLang="en-US">
                <a:latin typeface="Courier New" panose="02070309020205020404" pitchFamily="49" charset="0"/>
              </a:rPr>
              <a:t>reverseLines</a:t>
            </a:r>
            <a:r>
              <a:rPr lang="en-US" altLang="en-US"/>
              <a:t> that accepts a file </a:t>
            </a:r>
            <a:r>
              <a:rPr lang="en-US" altLang="en-US">
                <a:latin typeface="Courier New" panose="02070309020205020404" pitchFamily="49" charset="0"/>
              </a:rPr>
              <a:t>Scanner</a:t>
            </a:r>
            <a:r>
              <a:rPr lang="en-US" altLang="en-US"/>
              <a:t> and prints the lines of the file in reverse order.</a:t>
            </a:r>
            <a:endParaRPr lang="en-US" altLang="en-US" sz="800"/>
          </a:p>
          <a:p>
            <a:pPr lvl="1" eaLnBrk="1" hangingPunct="1">
              <a:tabLst>
                <a:tab pos="5260975" algn="l"/>
              </a:tabLst>
            </a:pPr>
            <a:endParaRPr lang="en-US" altLang="en-US" sz="800"/>
          </a:p>
          <a:p>
            <a:pPr lvl="1" eaLnBrk="1" hangingPunct="1">
              <a:tabLst>
                <a:tab pos="5260975" algn="l"/>
              </a:tabLst>
            </a:pPr>
            <a:r>
              <a:rPr lang="en-US" altLang="en-US"/>
              <a:t>Example input file:	Expected console output: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Roses are red,	Are belong to you.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Violets are blue.	All my base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All my base	Violets are blue.</a:t>
            </a:r>
          </a:p>
          <a:p>
            <a:pPr lvl="1" eaLnBrk="1" hangingPunct="1">
              <a:buFontTx/>
              <a:buNone/>
              <a:tabLst>
                <a:tab pos="5260975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	Are belong to you.	Roses are red,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5260975" algn="l"/>
              </a:tabLst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5260975" algn="l"/>
              </a:tabLst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tabLst>
                <a:tab pos="5260975" algn="l"/>
              </a:tabLst>
            </a:pPr>
            <a:r>
              <a:rPr lang="en-US" altLang="en-US"/>
              <a:t>What are the cases to consider?</a:t>
            </a:r>
          </a:p>
          <a:p>
            <a:pPr lvl="2" eaLnBrk="1" hangingPunct="1">
              <a:tabLst>
                <a:tab pos="5260975" algn="l"/>
              </a:tabLst>
            </a:pPr>
            <a:r>
              <a:rPr lang="en-US" altLang="en-US"/>
              <a:t>How can we solve a small part of the problem at a time?</a:t>
            </a:r>
          </a:p>
          <a:p>
            <a:pPr lvl="2" eaLnBrk="1" hangingPunct="1">
              <a:tabLst>
                <a:tab pos="5260975" algn="l"/>
              </a:tabLst>
            </a:pPr>
            <a:r>
              <a:rPr lang="en-US" altLang="en-US"/>
              <a:t>What is a file that is very easy to reverse?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62000" y="2743200"/>
            <a:ext cx="32766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4419600" y="4038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Reversal pseudocode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Reversing the lines of a file:</a:t>
            </a:r>
          </a:p>
          <a:p>
            <a:pPr lvl="1" eaLnBrk="1" hangingPunct="1"/>
            <a:r>
              <a:rPr lang="en-US" altLang="en-US"/>
              <a:t>Read a line L from the file.</a:t>
            </a:r>
          </a:p>
          <a:p>
            <a:pPr lvl="1" eaLnBrk="1" hangingPunct="1"/>
            <a:r>
              <a:rPr lang="en-US" altLang="en-US"/>
              <a:t>Print the rest of the lines in reverse order.</a:t>
            </a:r>
          </a:p>
          <a:p>
            <a:pPr lvl="1" eaLnBrk="1" hangingPunct="1"/>
            <a:r>
              <a:rPr lang="en-US" altLang="en-US"/>
              <a:t>Print the line L.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sz="2300"/>
              <a:t>If only we had a way to reverse the rest of the lines of the file....</a:t>
            </a:r>
          </a:p>
        </p:txBody>
      </p:sp>
    </p:spTree>
    <p:extLst>
      <p:ext uri="{BB962C8B-B14F-4D97-AF65-F5344CB8AC3E}">
        <p14:creationId xmlns:p14="http://schemas.microsoft.com/office/powerpoint/2010/main" val="1210341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Reversal solution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public static void reverseLines(Scanner input)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    if (input.hasNextLine()) 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        String line = input.nextLine();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b="1">
                <a:latin typeface="Courier New" panose="02070309020205020404" pitchFamily="49" charset="0"/>
              </a:rPr>
              <a:t>        reverseLines(input);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        System.out.println(line);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/>
              <a:t>Where is the base case?</a:t>
            </a:r>
          </a:p>
        </p:txBody>
      </p:sp>
    </p:spTree>
    <p:extLst>
      <p:ext uri="{BB962C8B-B14F-4D97-AF65-F5344CB8AC3E}">
        <p14:creationId xmlns:p14="http://schemas.microsoft.com/office/powerpoint/2010/main" val="1473249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3637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088063" y="5348288"/>
            <a:ext cx="922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output: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1000" y="5348288"/>
            <a:ext cx="1144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input file: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81000" y="5727700"/>
            <a:ext cx="2651125" cy="977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Roses are red,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Violets are blue.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All my base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Are belong to you.</a:t>
            </a:r>
          </a:p>
        </p:txBody>
      </p:sp>
      <p:sp>
        <p:nvSpPr>
          <p:cNvPr id="394246" name="Text Box 6"/>
          <p:cNvSpPr txBox="1">
            <a:spLocks noChangeArrowheads="1"/>
          </p:cNvSpPr>
          <p:nvPr/>
        </p:nvSpPr>
        <p:spPr bwMode="auto">
          <a:xfrm>
            <a:off x="6035675" y="5727700"/>
            <a:ext cx="2651125" cy="977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Are belong to you.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All my base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Violets are blue.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Roses are red,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Tracing our algorithm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call stack</a:t>
            </a:r>
            <a:r>
              <a:rPr lang="en-US" altLang="en-US"/>
              <a:t>: The method invocations running at any one time.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reverseLines(new Scanner("poem.txt"));</a:t>
            </a:r>
          </a:p>
        </p:txBody>
      </p:sp>
      <p:sp>
        <p:nvSpPr>
          <p:cNvPr id="394249" name="Text Box 9"/>
          <p:cNvSpPr txBox="1">
            <a:spLocks noChangeArrowheads="1"/>
          </p:cNvSpPr>
          <p:nvPr/>
        </p:nvSpPr>
        <p:spPr bwMode="auto">
          <a:xfrm>
            <a:off x="76200" y="2286000"/>
            <a:ext cx="8991600" cy="163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public static void reverseLines(Scanner input)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if (input.hasNextLine())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String line = input.nextLine();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"Roses are red,"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       reverseLines(input);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System.out.println(line);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76200" y="2895600"/>
            <a:ext cx="8991600" cy="163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public static void reverseLines(Scanner input)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if (input.hasNextLine())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String line = input.nextLine();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"Violets are blue."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       reverseLines(input);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System.out.println(line);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4251" name="Text Box 11"/>
          <p:cNvSpPr txBox="1">
            <a:spLocks noChangeArrowheads="1"/>
          </p:cNvSpPr>
          <p:nvPr/>
        </p:nvSpPr>
        <p:spPr bwMode="auto">
          <a:xfrm>
            <a:off x="76200" y="3470275"/>
            <a:ext cx="8991600" cy="163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public static void reverseLines(Scanner input)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if (input.hasNextLine())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String line = input.nextLine();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"All my base"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       reverseLines(input);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System.out.println(line);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4252" name="Text Box 12"/>
          <p:cNvSpPr txBox="1">
            <a:spLocks noChangeArrowheads="1"/>
          </p:cNvSpPr>
          <p:nvPr/>
        </p:nvSpPr>
        <p:spPr bwMode="auto">
          <a:xfrm>
            <a:off x="76200" y="4079875"/>
            <a:ext cx="8991600" cy="163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public static void reverseLines(Scanner input)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if (input.hasNextLine())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String line = input.nextLine();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"Are belong to you."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       reverseLines(input);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System.out.println(line);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4253" name="Text Box 13"/>
          <p:cNvSpPr txBox="1">
            <a:spLocks noChangeArrowheads="1"/>
          </p:cNvSpPr>
          <p:nvPr/>
        </p:nvSpPr>
        <p:spPr bwMode="auto">
          <a:xfrm>
            <a:off x="76200" y="4670425"/>
            <a:ext cx="89916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public static void reverseLines(Scanner input) {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if (input.hasNextLine()) {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false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    ...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94254" name="Line 14"/>
          <p:cNvSpPr>
            <a:spLocks noChangeShapeType="1"/>
          </p:cNvSpPr>
          <p:nvPr/>
        </p:nvSpPr>
        <p:spPr bwMode="auto">
          <a:xfrm>
            <a:off x="76200" y="58674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4.44444E-6 L 3.46945E-18 0.0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3333 L 3.46945E-18 0.06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.06666 L 3.46945E-18 0.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4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4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4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94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9" grpId="0" animBg="1"/>
      <p:bldP spid="394249" grpId="1" animBg="1"/>
      <p:bldP spid="394250" grpId="0" animBg="1"/>
      <p:bldP spid="394250" grpId="1" animBg="1"/>
      <p:bldP spid="394251" grpId="0" animBg="1"/>
      <p:bldP spid="394251" grpId="1" animBg="1"/>
      <p:bldP spid="394252" grpId="0" animBg="1"/>
      <p:bldP spid="394252" grpId="1" animBg="1"/>
      <p:bldP spid="394253" grpId="0" animBg="1"/>
      <p:bldP spid="394253" grpId="1" animBg="1"/>
      <p:bldP spid="394254" grpId="0" animBg="1"/>
      <p:bldP spid="394254" grpId="1" animBg="1"/>
      <p:bldP spid="394254" grpId="2" animBg="1"/>
      <p:bldP spid="394254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Write a method </a:t>
            </a:r>
            <a:r>
              <a:rPr lang="en-US" altLang="en-US" dirty="0">
                <a:latin typeface="Courier New" panose="02070309020205020404" pitchFamily="49" charset="0"/>
              </a:rPr>
              <a:t>crawl</a:t>
            </a:r>
            <a:r>
              <a:rPr lang="en-US" altLang="en-US" dirty="0"/>
              <a:t> accepts a </a:t>
            </a:r>
            <a:r>
              <a:rPr lang="en-US" altLang="en-US" dirty="0">
                <a:latin typeface="Courier New" panose="02070309020205020404" pitchFamily="49" charset="0"/>
              </a:rPr>
              <a:t>File</a:t>
            </a:r>
            <a:r>
              <a:rPr lang="en-US" altLang="en-US" dirty="0"/>
              <a:t> parameter and prints information about that file.</a:t>
            </a:r>
          </a:p>
          <a:p>
            <a:pPr lvl="1" eaLnBrk="1" hangingPunct="1"/>
            <a:r>
              <a:rPr lang="en-US" altLang="en-US" dirty="0"/>
              <a:t>If the </a:t>
            </a:r>
            <a:r>
              <a:rPr lang="en-US" altLang="en-US" dirty="0">
                <a:latin typeface="Courier New" panose="02070309020205020404" pitchFamily="49" charset="0"/>
              </a:rPr>
              <a:t>File</a:t>
            </a:r>
            <a:r>
              <a:rPr lang="en-US" altLang="en-US" dirty="0"/>
              <a:t> object represents a normal file, just print its name.</a:t>
            </a:r>
          </a:p>
          <a:p>
            <a:pPr lvl="1" eaLnBrk="1" hangingPunct="1"/>
            <a:r>
              <a:rPr lang="en-US" altLang="en-US" dirty="0"/>
              <a:t>If the </a:t>
            </a:r>
            <a:r>
              <a:rPr lang="en-US" altLang="en-US" dirty="0">
                <a:latin typeface="Courier New" panose="02070309020205020404" pitchFamily="49" charset="0"/>
              </a:rPr>
              <a:t>File</a:t>
            </a:r>
            <a:r>
              <a:rPr lang="en-US" altLang="en-US" dirty="0"/>
              <a:t> object represents a directory, print its name and information about every file/directory inside it, indented.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csci161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    handouts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        syllabus.doc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        lecture_schedule.xls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    labs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        3-rocket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            Rocket.java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            </a:t>
            </a:r>
            <a:r>
              <a:rPr lang="en-US" altLang="en-US" sz="1800" dirty="0" err="1">
                <a:latin typeface="Courier New" panose="02070309020205020404" pitchFamily="49" charset="0"/>
              </a:rPr>
              <a:t>Rocket.class</a:t>
            </a:r>
            <a:endParaRPr lang="en-US" altLang="en-US" sz="1800" dirty="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	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 b="1" dirty="0"/>
              <a:t>recursive data</a:t>
            </a:r>
            <a:r>
              <a:rPr lang="en-US" altLang="en-US" dirty="0"/>
              <a:t>: A directory can contain other directories.</a:t>
            </a:r>
          </a:p>
        </p:txBody>
      </p:sp>
    </p:spTree>
    <p:extLst>
      <p:ext uri="{BB962C8B-B14F-4D97-AF65-F5344CB8AC3E}">
        <p14:creationId xmlns:p14="http://schemas.microsoft.com/office/powerpoint/2010/main" val="1770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File</a:t>
            </a:r>
            <a:r>
              <a:rPr lang="en-US" altLang="en-US"/>
              <a:t> objects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</a:t>
            </a:r>
            <a:r>
              <a:rPr lang="en-US" altLang="en-US">
                <a:latin typeface="Courier New" panose="02070309020205020404" pitchFamily="49" charset="0"/>
              </a:rPr>
              <a:t>File</a:t>
            </a:r>
            <a:r>
              <a:rPr lang="en-US" altLang="en-US"/>
              <a:t> object (from the </a:t>
            </a:r>
            <a:r>
              <a:rPr lang="en-US" altLang="en-US">
                <a:latin typeface="Courier New" panose="02070309020205020404" pitchFamily="49" charset="0"/>
              </a:rPr>
              <a:t>java.io</a:t>
            </a:r>
            <a:r>
              <a:rPr lang="en-US" altLang="en-US"/>
              <a:t> package) represents</a:t>
            </a:r>
            <a:br>
              <a:rPr lang="en-US" altLang="en-US"/>
            </a:br>
            <a:r>
              <a:rPr lang="en-US" altLang="en-US"/>
              <a:t>a file or directory on the disk.</a:t>
            </a:r>
          </a:p>
        </p:txBody>
      </p:sp>
      <p:graphicFrame>
        <p:nvGraphicFramePr>
          <p:cNvPr id="396292" name="Group 4"/>
          <p:cNvGraphicFramePr>
            <a:graphicFrameLocks noGrp="1"/>
          </p:cNvGraphicFramePr>
          <p:nvPr/>
        </p:nvGraphicFramePr>
        <p:xfrm>
          <a:off x="304800" y="2362200"/>
          <a:ext cx="8542338" cy="4038602"/>
        </p:xfrm>
        <a:graphic>
          <a:graphicData uri="http://schemas.openxmlformats.org/drawingml/2006/table">
            <a:tbl>
              <a:tblPr/>
              <a:tblGrid>
                <a:gridCol w="254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2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Constructor/method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File(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String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creates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File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object representing file with given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canRead()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returns whether file is able to be 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delete()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removes file from disk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exists()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whether this file exists on disk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getName()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returns file's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isDirectory()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returns whether this object represents a directory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length()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returns number of bytes in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listFiles()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returns a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File[]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representing files in this directory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renameTo(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File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changes name of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621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Public/private pairs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cannot vary the indentation without an extra parameter: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static void crawl(File f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, String indent</a:t>
            </a:r>
            <a:r>
              <a:rPr lang="en-US" altLang="en-US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/>
              <a:t>Often the parameters we need for our recursion do not match those the client will want to pass.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/>
              <a:t>In these cases, we instead write a pair of methods: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1)  a </a:t>
            </a:r>
            <a:r>
              <a:rPr lang="en-US" altLang="en-US" u="sng"/>
              <a:t>public</a:t>
            </a:r>
            <a:r>
              <a:rPr lang="en-US" altLang="en-US"/>
              <a:t>, non-recursive one with the parameters the client wants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2)  a </a:t>
            </a:r>
            <a:r>
              <a:rPr lang="en-US" altLang="en-US" u="sng"/>
              <a:t>private</a:t>
            </a:r>
            <a:r>
              <a:rPr lang="en-US" altLang="en-US"/>
              <a:t>, recursive one with the parameters we really need</a:t>
            </a:r>
          </a:p>
        </p:txBody>
      </p:sp>
    </p:spTree>
    <p:extLst>
      <p:ext uri="{BB962C8B-B14F-4D97-AF65-F5344CB8AC3E}">
        <p14:creationId xmlns:p14="http://schemas.microsoft.com/office/powerpoint/2010/main" val="862165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 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information about this file,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and (if it is a directory) any files inside it.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public static void crawl(File f)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crawl(f, "");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call private recursive helper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Recursive helper to implement crawl/indent behavior.</a:t>
            </a:r>
            <a:endParaRPr lang="en-US" altLang="en-US" sz="20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private </a:t>
            </a:r>
            <a:r>
              <a:rPr lang="en-US" altLang="en-US" sz="2000">
                <a:latin typeface="Courier New" panose="02070309020205020404" pitchFamily="49" charset="0"/>
              </a:rPr>
              <a:t>static void crawl(File f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, String indent</a:t>
            </a:r>
            <a:r>
              <a:rPr lang="en-US" altLang="en-US" sz="2000">
                <a:latin typeface="Courier New" panose="02070309020205020404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System.out.println(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indent + </a:t>
            </a:r>
            <a:r>
              <a:rPr lang="en-US" altLang="en-US" sz="2000">
                <a:latin typeface="Courier New" panose="02070309020205020404" pitchFamily="49" charset="0"/>
              </a:rPr>
              <a:t>f.getName());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2000">
                <a:latin typeface="Courier New" panose="02070309020205020404" pitchFamily="49" charset="0"/>
              </a:rPr>
              <a:t>if (f.isDirectory())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case; print contained files/dirs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for (File subFile : f.listFiles())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    crawl(subFile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, indent + "    "</a:t>
            </a:r>
            <a:r>
              <a:rPr lang="en-US" altLang="en-US" sz="2000">
                <a:latin typeface="Courier New" panose="02070309020205020404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79355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Backtracking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6318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many students total are directly behind you in your "column" of the classroom?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You have poor vision, so you can</a:t>
            </a:r>
            <a:br>
              <a:rPr lang="en-US" altLang="en-US"/>
            </a:br>
            <a:r>
              <a:rPr lang="en-US" altLang="en-US"/>
              <a:t>see only the people right next to you.</a:t>
            </a:r>
            <a:br>
              <a:rPr lang="en-US" altLang="en-US"/>
            </a:br>
            <a:r>
              <a:rPr lang="en-US" altLang="en-US"/>
              <a:t>So you can't just look back and count.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But you are allowed to ask</a:t>
            </a:r>
            <a:br>
              <a:rPr lang="en-US" altLang="en-US"/>
            </a:br>
            <a:r>
              <a:rPr lang="en-US" altLang="en-US"/>
              <a:t>questions of the person next to you.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How can we solve this problem?</a:t>
            </a:r>
            <a:br>
              <a:rPr lang="en-US" altLang="en-US"/>
            </a:br>
            <a:r>
              <a:rPr lang="en-US" altLang="en-US"/>
              <a:t>(</a:t>
            </a:r>
            <a:r>
              <a:rPr lang="en-US" altLang="en-US" i="1"/>
              <a:t>recursively </a:t>
            </a:r>
            <a:r>
              <a:rPr lang="en-US" altLang="en-US"/>
              <a:t>)</a:t>
            </a:r>
          </a:p>
        </p:txBody>
      </p:sp>
      <p:pic>
        <p:nvPicPr>
          <p:cNvPr id="7172" name="Picture 5" descr="behindm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44800"/>
            <a:ext cx="31623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Exercise: Permutations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a method </a:t>
            </a:r>
            <a:r>
              <a:rPr lang="en-US" altLang="en-US">
                <a:latin typeface="Courier New" panose="02070309020205020404" pitchFamily="49" charset="0"/>
              </a:rPr>
              <a:t>permute</a:t>
            </a:r>
            <a:r>
              <a:rPr lang="en-US" altLang="en-US"/>
              <a:t> that accepts a string as a parameter and outputs all possible rearrangements of the letters in that string.  The arrangements may be output in any order.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Example:</a:t>
            </a: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permute("MARTY")</a:t>
            </a:r>
            <a:br>
              <a:rPr lang="en-US" altLang="en-US"/>
            </a:br>
            <a:r>
              <a:rPr lang="en-US" altLang="en-US"/>
              <a:t>outputs the following</a:t>
            </a:r>
            <a:br>
              <a:rPr lang="en-US" altLang="en-US"/>
            </a:br>
            <a:r>
              <a:rPr lang="en-US" altLang="en-US"/>
              <a:t>sequence of lines:</a:t>
            </a:r>
          </a:p>
        </p:txBody>
      </p:sp>
      <p:graphicFrame>
        <p:nvGraphicFramePr>
          <p:cNvPr id="400388" name="Group 4"/>
          <p:cNvGraphicFramePr>
            <a:graphicFrameLocks noGrp="1"/>
          </p:cNvGraphicFramePr>
          <p:nvPr/>
        </p:nvGraphicFramePr>
        <p:xfrm>
          <a:off x="3990975" y="2667000"/>
          <a:ext cx="4772025" cy="3944094"/>
        </p:xfrm>
        <a:graphic>
          <a:graphicData uri="http://schemas.openxmlformats.org/drawingml/2006/table">
            <a:tbl>
              <a:tblPr/>
              <a:tblGrid>
                <a:gridCol w="79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43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MARTY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MARYT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MATRY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MATYR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MAYRT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MAYTR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MRATY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MRAYT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MRTAY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MRTYA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MRYAT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MRYTA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MTARY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MTAYR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MTRAY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MTRYA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MTYAR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MTYRA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MYART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MYATR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MYRAT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MYRTA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MYTAR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MYTRA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AMRTY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AMRYT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AMTRY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AMTYR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AMYRT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AMYTR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ARMTY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ARMYT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ARTMY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ARTYM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ARYMT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ARYTM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ATMRY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ATMYR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ATRMY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ATRYM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ATYMR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ATYRM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AYMRT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AYMTR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AYRMT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AYRTM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AYTMR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AYTRM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RMATY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RMAYT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RMTAY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RMTYA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RMYAT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RMYTA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RAMTY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RAMYT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RATMY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RATYM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RAYMT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RAYTM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RTMAY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RTMYA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RTAMY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RTAYM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RTYMA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RTYAM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RYMAT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RYMTA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RYAMT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RYATM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RYTMA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RYTAM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TMARY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TMAYR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TMRAY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TMRYA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TMYAR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TMYRA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TAMRY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TAMYR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TARMY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TARYM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TAYMR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TAYRM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TRMAY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TRMYA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TRAMY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TRAYM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TRYMA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TRYAM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TYMAR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TYMRA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TYAMR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TYARM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TYRMA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TYRAM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YMART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YMATR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YMRAT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YMRTA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YMTAR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YMTRA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YAMRT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YAMTR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YARMT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YARTM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YATMR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YATRM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YRMAT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YRMTA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YRAMT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YRATM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YRTMA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YRTAM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YTMAR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YTMRA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YTAMR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YTARM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YTRMA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YTRAM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62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Examining the problem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Think of each permutation as a set of choices or </a:t>
            </a:r>
            <a:r>
              <a:rPr lang="en-US" altLang="en-US" b="1"/>
              <a:t>decisions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/>
              <a:t>Which character do I want to place first?</a:t>
            </a:r>
          </a:p>
          <a:p>
            <a:pPr lvl="1" eaLnBrk="1" hangingPunct="1"/>
            <a:r>
              <a:rPr lang="en-US" altLang="en-US"/>
              <a:t>Which character do I want to place second?</a:t>
            </a:r>
          </a:p>
          <a:p>
            <a:pPr lvl="1" eaLnBrk="1" hangingPunct="1"/>
            <a:r>
              <a:rPr lang="en-US" altLang="en-US"/>
              <a:t>...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 b="1"/>
              <a:t>solution space</a:t>
            </a:r>
            <a:r>
              <a:rPr lang="en-US" altLang="en-US"/>
              <a:t>: set of all possible sets of decisions to explore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We want to generate all possible sequences of decisions.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	for (each possible first letter):</a:t>
            </a:r>
          </a:p>
          <a:p>
            <a:pPr lvl="2" eaLnBrk="1" hangingPunct="1">
              <a:buFontTx/>
              <a:buNone/>
            </a:pPr>
            <a:r>
              <a:rPr lang="en-US" altLang="en-US"/>
              <a:t>	for (each possible second letter):</a:t>
            </a:r>
          </a:p>
          <a:p>
            <a:pPr lvl="3" eaLnBrk="1" hangingPunct="1">
              <a:buFontTx/>
              <a:buNone/>
            </a:pPr>
            <a:r>
              <a:rPr lang="en-US" altLang="en-US"/>
              <a:t>	for (each possible third letter):</a:t>
            </a:r>
          </a:p>
          <a:p>
            <a:pPr lvl="4" eaLnBrk="1" hangingPunct="1">
              <a:buFontTx/>
              <a:buNone/>
            </a:pPr>
            <a:r>
              <a:rPr lang="en-US" altLang="en-US"/>
              <a:t>	...</a:t>
            </a:r>
          </a:p>
          <a:p>
            <a:pPr lvl="4" eaLnBrk="1" hangingPunct="1">
              <a:buFontTx/>
              <a:buNone/>
            </a:pPr>
            <a:r>
              <a:rPr lang="en-US" altLang="en-US"/>
              <a:t>		print!</a:t>
            </a:r>
          </a:p>
          <a:p>
            <a:pPr lvl="4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/>
              <a:t>This is called a </a:t>
            </a:r>
            <a:r>
              <a:rPr lang="en-US" altLang="en-US" b="1"/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20943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Decision trees</a:t>
            </a:r>
          </a:p>
        </p:txBody>
      </p:sp>
      <p:graphicFrame>
        <p:nvGraphicFramePr>
          <p:cNvPr id="403459" name="Group 3"/>
          <p:cNvGraphicFramePr>
            <a:graphicFrameLocks noGrp="1"/>
          </p:cNvGraphicFramePr>
          <p:nvPr/>
        </p:nvGraphicFramePr>
        <p:xfrm>
          <a:off x="3446463" y="1295400"/>
          <a:ext cx="2408237" cy="812800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chosen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available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 R T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3470" name="Line 14"/>
          <p:cNvSpPr>
            <a:spLocks noChangeShapeType="1"/>
          </p:cNvSpPr>
          <p:nvPr/>
        </p:nvSpPr>
        <p:spPr bwMode="auto">
          <a:xfrm flipH="1">
            <a:off x="3657600" y="21336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03471" name="Group 15"/>
          <p:cNvGraphicFramePr>
            <a:graphicFrameLocks noGrp="1"/>
          </p:cNvGraphicFramePr>
          <p:nvPr/>
        </p:nvGraphicFramePr>
        <p:xfrm>
          <a:off x="2741613" y="2387600"/>
          <a:ext cx="1404937" cy="406400"/>
        </p:xfrm>
        <a:graphic>
          <a:graphicData uri="http://schemas.openxmlformats.org/drawingml/2006/table">
            <a:tbl>
              <a:tblPr/>
              <a:tblGrid>
                <a:gridCol w="37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 R T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3479" name="Group 23"/>
          <p:cNvGraphicFramePr>
            <a:graphicFrameLocks noGrp="1"/>
          </p:cNvGraphicFramePr>
          <p:nvPr/>
        </p:nvGraphicFramePr>
        <p:xfrm>
          <a:off x="1598613" y="3175000"/>
          <a:ext cx="1404937" cy="406400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 T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3487" name="Line 31"/>
          <p:cNvSpPr>
            <a:spLocks noChangeShapeType="1"/>
          </p:cNvSpPr>
          <p:nvPr/>
        </p:nvSpPr>
        <p:spPr bwMode="auto">
          <a:xfrm flipH="1">
            <a:off x="2360613" y="2819400"/>
            <a:ext cx="9144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03488" name="Group 32"/>
          <p:cNvGraphicFramePr>
            <a:graphicFrameLocks noGrp="1"/>
          </p:cNvGraphicFramePr>
          <p:nvPr/>
        </p:nvGraphicFramePr>
        <p:xfrm>
          <a:off x="574675" y="3937000"/>
          <a:ext cx="1404938" cy="406400"/>
        </p:xfrm>
        <a:graphic>
          <a:graphicData uri="http://schemas.openxmlformats.org/drawingml/2006/table">
            <a:tbl>
              <a:tblPr/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 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3496" name="Group 40"/>
          <p:cNvGraphicFramePr>
            <a:graphicFrameLocks noGrp="1"/>
          </p:cNvGraphicFramePr>
          <p:nvPr/>
        </p:nvGraphicFramePr>
        <p:xfrm>
          <a:off x="152400" y="4699000"/>
          <a:ext cx="1404938" cy="406400"/>
        </p:xfrm>
        <a:graphic>
          <a:graphicData uri="http://schemas.openxmlformats.org/drawingml/2006/table">
            <a:tbl>
              <a:tblPr/>
              <a:tblGrid>
                <a:gridCol w="107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 R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3504" name="Group 48"/>
          <p:cNvGraphicFramePr>
            <a:graphicFrameLocks noGrp="1"/>
          </p:cNvGraphicFramePr>
          <p:nvPr/>
        </p:nvGraphicFramePr>
        <p:xfrm>
          <a:off x="152400" y="5537200"/>
          <a:ext cx="1508131" cy="406400"/>
        </p:xfrm>
        <a:graphic>
          <a:graphicData uri="http://schemas.openxmlformats.org/drawingml/2006/table">
            <a:tbl>
              <a:tblPr/>
              <a:tblGrid>
                <a:gridCol w="129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 R T Y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3512" name="Group 56"/>
          <p:cNvGraphicFramePr>
            <a:graphicFrameLocks noGrp="1"/>
          </p:cNvGraphicFramePr>
          <p:nvPr/>
        </p:nvGraphicFramePr>
        <p:xfrm>
          <a:off x="3241675" y="3175000"/>
          <a:ext cx="1409700" cy="406400"/>
        </p:xfrm>
        <a:graphic>
          <a:graphicData uri="http://schemas.openxmlformats.org/drawingml/2006/table">
            <a:tbl>
              <a:tblPr/>
              <a:tblGrid>
                <a:gridCol w="61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 T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3520" name="Group 64"/>
          <p:cNvGraphicFramePr>
            <a:graphicFrameLocks noGrp="1"/>
          </p:cNvGraphicFramePr>
          <p:nvPr/>
        </p:nvGraphicFramePr>
        <p:xfrm>
          <a:off x="4913313" y="3175000"/>
          <a:ext cx="1404937" cy="406400"/>
        </p:xfrm>
        <a:graphic>
          <a:graphicData uri="http://schemas.openxmlformats.org/drawingml/2006/table">
            <a:tbl>
              <a:tblPr/>
              <a:tblGrid>
                <a:gridCol w="60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 R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3528" name="Group 72"/>
          <p:cNvGraphicFramePr>
            <a:graphicFrameLocks noGrp="1"/>
          </p:cNvGraphicFramePr>
          <p:nvPr/>
        </p:nvGraphicFramePr>
        <p:xfrm>
          <a:off x="6594475" y="3175000"/>
          <a:ext cx="1406525" cy="406400"/>
        </p:xfrm>
        <a:graphic>
          <a:graphicData uri="http://schemas.openxmlformats.org/drawingml/2006/table">
            <a:tbl>
              <a:tblPr/>
              <a:tblGrid>
                <a:gridCol w="60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 R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3536" name="Group 80"/>
          <p:cNvGraphicFramePr>
            <a:graphicFrameLocks noGrp="1"/>
          </p:cNvGraphicFramePr>
          <p:nvPr/>
        </p:nvGraphicFramePr>
        <p:xfrm>
          <a:off x="7510463" y="2362200"/>
          <a:ext cx="1404937" cy="406400"/>
        </p:xfrm>
        <a:graphic>
          <a:graphicData uri="http://schemas.openxmlformats.org/drawingml/2006/table">
            <a:tbl>
              <a:tblPr/>
              <a:tblGrid>
                <a:gridCol w="33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R T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3544" name="Line 88"/>
          <p:cNvSpPr>
            <a:spLocks noChangeShapeType="1"/>
          </p:cNvSpPr>
          <p:nvPr/>
        </p:nvSpPr>
        <p:spPr bwMode="auto">
          <a:xfrm>
            <a:off x="4648200" y="2133600"/>
            <a:ext cx="2819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3545" name="Line 89"/>
          <p:cNvSpPr>
            <a:spLocks noChangeShapeType="1"/>
          </p:cNvSpPr>
          <p:nvPr/>
        </p:nvSpPr>
        <p:spPr bwMode="auto">
          <a:xfrm>
            <a:off x="3503613" y="2819400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3546" name="Line 90"/>
          <p:cNvSpPr>
            <a:spLocks noChangeShapeType="1"/>
          </p:cNvSpPr>
          <p:nvPr/>
        </p:nvSpPr>
        <p:spPr bwMode="auto">
          <a:xfrm>
            <a:off x="3884613" y="2819400"/>
            <a:ext cx="12954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3547" name="Line 91"/>
          <p:cNvSpPr>
            <a:spLocks noChangeShapeType="1"/>
          </p:cNvSpPr>
          <p:nvPr/>
        </p:nvSpPr>
        <p:spPr bwMode="auto">
          <a:xfrm>
            <a:off x="4189413" y="2819400"/>
            <a:ext cx="23622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3548" name="Line 92"/>
          <p:cNvSpPr>
            <a:spLocks noChangeShapeType="1"/>
          </p:cNvSpPr>
          <p:nvPr/>
        </p:nvSpPr>
        <p:spPr bwMode="auto">
          <a:xfrm flipH="1">
            <a:off x="1522413" y="3581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03549" name="Group 93"/>
          <p:cNvGraphicFramePr>
            <a:graphicFrameLocks noGrp="1"/>
          </p:cNvGraphicFramePr>
          <p:nvPr/>
        </p:nvGraphicFramePr>
        <p:xfrm>
          <a:off x="2327275" y="3937000"/>
          <a:ext cx="1414463" cy="406400"/>
        </p:xfrm>
        <a:graphic>
          <a:graphicData uri="http://schemas.openxmlformats.org/drawingml/2006/table">
            <a:tbl>
              <a:tblPr/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3557" name="Group 101"/>
          <p:cNvGraphicFramePr>
            <a:graphicFrameLocks noGrp="1"/>
          </p:cNvGraphicFramePr>
          <p:nvPr/>
        </p:nvGraphicFramePr>
        <p:xfrm>
          <a:off x="4037013" y="3937000"/>
          <a:ext cx="1416050" cy="406400"/>
        </p:xfrm>
        <a:graphic>
          <a:graphicData uri="http://schemas.openxmlformats.org/drawingml/2006/table">
            <a:tbl>
              <a:tblPr/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 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3565" name="Line 109"/>
          <p:cNvSpPr>
            <a:spLocks noChangeShapeType="1"/>
          </p:cNvSpPr>
          <p:nvPr/>
        </p:nvSpPr>
        <p:spPr bwMode="auto">
          <a:xfrm>
            <a:off x="2360613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3566" name="Line 110"/>
          <p:cNvSpPr>
            <a:spLocks noChangeShapeType="1"/>
          </p:cNvSpPr>
          <p:nvPr/>
        </p:nvSpPr>
        <p:spPr bwMode="auto">
          <a:xfrm>
            <a:off x="2817813" y="3581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03567" name="Group 111"/>
          <p:cNvGraphicFramePr>
            <a:graphicFrameLocks noGrp="1"/>
          </p:cNvGraphicFramePr>
          <p:nvPr/>
        </p:nvGraphicFramePr>
        <p:xfrm>
          <a:off x="1828800" y="4699000"/>
          <a:ext cx="1404938" cy="406400"/>
        </p:xfrm>
        <a:graphic>
          <a:graphicData uri="http://schemas.openxmlformats.org/drawingml/2006/table">
            <a:tbl>
              <a:tblPr/>
              <a:tblGrid>
                <a:gridCol w="107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 R 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3575" name="Line 119"/>
          <p:cNvSpPr>
            <a:spLocks noChangeShapeType="1"/>
          </p:cNvSpPr>
          <p:nvPr/>
        </p:nvSpPr>
        <p:spPr bwMode="auto">
          <a:xfrm flipH="1">
            <a:off x="838200" y="4343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3576" name="Line 120"/>
          <p:cNvSpPr>
            <a:spLocks noChangeShapeType="1"/>
          </p:cNvSpPr>
          <p:nvPr/>
        </p:nvSpPr>
        <p:spPr bwMode="auto">
          <a:xfrm>
            <a:off x="1371600" y="43434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3577" name="Line 121"/>
          <p:cNvSpPr>
            <a:spLocks noChangeShapeType="1"/>
          </p:cNvSpPr>
          <p:nvPr/>
        </p:nvSpPr>
        <p:spPr bwMode="auto">
          <a:xfrm>
            <a:off x="8382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03578" name="Group 122"/>
          <p:cNvGraphicFramePr>
            <a:graphicFrameLocks noGrp="1"/>
          </p:cNvGraphicFramePr>
          <p:nvPr/>
        </p:nvGraphicFramePr>
        <p:xfrm>
          <a:off x="1905000" y="5537200"/>
          <a:ext cx="1508131" cy="406400"/>
        </p:xfrm>
        <a:graphic>
          <a:graphicData uri="http://schemas.openxmlformats.org/drawingml/2006/table">
            <a:tbl>
              <a:tblPr/>
              <a:tblGrid>
                <a:gridCol w="129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 R Y T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3586" name="Line 130"/>
          <p:cNvSpPr>
            <a:spLocks noChangeShapeType="1"/>
          </p:cNvSpPr>
          <p:nvPr/>
        </p:nvSpPr>
        <p:spPr bwMode="auto">
          <a:xfrm>
            <a:off x="25908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03587" name="Group 131"/>
          <p:cNvGraphicFramePr>
            <a:graphicFrameLocks noGrp="1"/>
          </p:cNvGraphicFramePr>
          <p:nvPr/>
        </p:nvGraphicFramePr>
        <p:xfrm>
          <a:off x="3962400" y="4699000"/>
          <a:ext cx="1404938" cy="406400"/>
        </p:xfrm>
        <a:graphic>
          <a:graphicData uri="http://schemas.openxmlformats.org/drawingml/2006/table">
            <a:tbl>
              <a:tblPr/>
              <a:tblGrid>
                <a:gridCol w="107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 Y 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3595" name="Group 139"/>
          <p:cNvGraphicFramePr>
            <a:graphicFrameLocks noGrp="1"/>
          </p:cNvGraphicFramePr>
          <p:nvPr/>
        </p:nvGraphicFramePr>
        <p:xfrm>
          <a:off x="3962400" y="5537200"/>
          <a:ext cx="1508131" cy="406400"/>
        </p:xfrm>
        <a:graphic>
          <a:graphicData uri="http://schemas.openxmlformats.org/drawingml/2006/table">
            <a:tbl>
              <a:tblPr/>
              <a:tblGrid>
                <a:gridCol w="129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 Y R T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3603" name="Group 147"/>
          <p:cNvGraphicFramePr>
            <a:graphicFrameLocks noGrp="1"/>
          </p:cNvGraphicFramePr>
          <p:nvPr/>
        </p:nvGraphicFramePr>
        <p:xfrm>
          <a:off x="5638800" y="4699000"/>
          <a:ext cx="1404938" cy="406400"/>
        </p:xfrm>
        <a:graphic>
          <a:graphicData uri="http://schemas.openxmlformats.org/drawingml/2006/table">
            <a:tbl>
              <a:tblPr/>
              <a:tblGrid>
                <a:gridCol w="107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 Y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3611" name="Line 155"/>
          <p:cNvSpPr>
            <a:spLocks noChangeShapeType="1"/>
          </p:cNvSpPr>
          <p:nvPr/>
        </p:nvSpPr>
        <p:spPr bwMode="auto">
          <a:xfrm flipH="1">
            <a:off x="4648200" y="4343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3612" name="Line 156"/>
          <p:cNvSpPr>
            <a:spLocks noChangeShapeType="1"/>
          </p:cNvSpPr>
          <p:nvPr/>
        </p:nvSpPr>
        <p:spPr bwMode="auto">
          <a:xfrm>
            <a:off x="5181600" y="43434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3613" name="Line 157"/>
          <p:cNvSpPr>
            <a:spLocks noChangeShapeType="1"/>
          </p:cNvSpPr>
          <p:nvPr/>
        </p:nvSpPr>
        <p:spPr bwMode="auto">
          <a:xfrm>
            <a:off x="46482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03614" name="Group 158"/>
          <p:cNvGraphicFramePr>
            <a:graphicFrameLocks noGrp="1"/>
          </p:cNvGraphicFramePr>
          <p:nvPr/>
        </p:nvGraphicFramePr>
        <p:xfrm>
          <a:off x="5715000" y="5537200"/>
          <a:ext cx="1508131" cy="406400"/>
        </p:xfrm>
        <a:graphic>
          <a:graphicData uri="http://schemas.openxmlformats.org/drawingml/2006/table">
            <a:tbl>
              <a:tblPr/>
              <a:tblGrid>
                <a:gridCol w="129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A Y T R</a:t>
                      </a:r>
                    </a:p>
                  </a:txBody>
                  <a:tcPr marL="91421" marR="914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1421" marR="914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3622" name="Line 166"/>
          <p:cNvSpPr>
            <a:spLocks noChangeShapeType="1"/>
          </p:cNvSpPr>
          <p:nvPr/>
        </p:nvSpPr>
        <p:spPr bwMode="auto">
          <a:xfrm>
            <a:off x="64008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03623" name="Group 167"/>
          <p:cNvGraphicFramePr>
            <a:graphicFrameLocks noGrp="1"/>
          </p:cNvGraphicFramePr>
          <p:nvPr/>
        </p:nvGraphicFramePr>
        <p:xfrm>
          <a:off x="6629400" y="3962400"/>
          <a:ext cx="1416050" cy="406400"/>
        </p:xfrm>
        <a:graphic>
          <a:graphicData uri="http://schemas.openxmlformats.org/drawingml/2006/table">
            <a:tbl>
              <a:tblPr/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 Y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3631" name="Line 175"/>
          <p:cNvSpPr>
            <a:spLocks noChangeShapeType="1"/>
          </p:cNvSpPr>
          <p:nvPr/>
        </p:nvSpPr>
        <p:spPr bwMode="auto">
          <a:xfrm flipH="1">
            <a:off x="7196138" y="3581400"/>
            <a:ext cx="11906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3632" name="Line 176"/>
          <p:cNvSpPr>
            <a:spLocks noChangeShapeType="1"/>
          </p:cNvSpPr>
          <p:nvPr/>
        </p:nvSpPr>
        <p:spPr bwMode="auto">
          <a:xfrm>
            <a:off x="800100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3633" name="Text Box 177"/>
          <p:cNvSpPr txBox="1">
            <a:spLocks noChangeArrowheads="1"/>
          </p:cNvSpPr>
          <p:nvPr/>
        </p:nvSpPr>
        <p:spPr bwMode="auto">
          <a:xfrm>
            <a:off x="8610600" y="3810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403634" name="Text Box 178"/>
          <p:cNvSpPr txBox="1">
            <a:spLocks noChangeArrowheads="1"/>
          </p:cNvSpPr>
          <p:nvPr/>
        </p:nvSpPr>
        <p:spPr bwMode="auto">
          <a:xfrm>
            <a:off x="5683250" y="3429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403635" name="Text Box 179"/>
          <p:cNvSpPr txBox="1">
            <a:spLocks noChangeArrowheads="1"/>
          </p:cNvSpPr>
          <p:nvPr/>
        </p:nvSpPr>
        <p:spPr bwMode="auto">
          <a:xfrm>
            <a:off x="4311650" y="3429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403636" name="Text Box 180"/>
          <p:cNvSpPr txBox="1">
            <a:spLocks noChangeArrowheads="1"/>
          </p:cNvSpPr>
          <p:nvPr/>
        </p:nvSpPr>
        <p:spPr bwMode="auto">
          <a:xfrm>
            <a:off x="8578850" y="2667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403637" name="Text Box 181"/>
          <p:cNvSpPr txBox="1">
            <a:spLocks noChangeArrowheads="1"/>
          </p:cNvSpPr>
          <p:nvPr/>
        </p:nvSpPr>
        <p:spPr bwMode="auto">
          <a:xfrm>
            <a:off x="3048000" y="4191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403638" name="Text Box 182"/>
          <p:cNvSpPr txBox="1">
            <a:spLocks noChangeArrowheads="1"/>
          </p:cNvSpPr>
          <p:nvPr/>
        </p:nvSpPr>
        <p:spPr bwMode="auto">
          <a:xfrm>
            <a:off x="7391400" y="42672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964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3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3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3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3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3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3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3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3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3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3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3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3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3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3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3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3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3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3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3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3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3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0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0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0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0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0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03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03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3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3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03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03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0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0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0" grpId="0" animBg="1"/>
      <p:bldP spid="403487" grpId="0" animBg="1"/>
      <p:bldP spid="403544" grpId="0" animBg="1"/>
      <p:bldP spid="403545" grpId="0" animBg="1"/>
      <p:bldP spid="403546" grpId="0" animBg="1"/>
      <p:bldP spid="403547" grpId="0" animBg="1"/>
      <p:bldP spid="403548" grpId="0" animBg="1"/>
      <p:bldP spid="403565" grpId="0" animBg="1"/>
      <p:bldP spid="403566" grpId="0" animBg="1"/>
      <p:bldP spid="403575" grpId="0" animBg="1"/>
      <p:bldP spid="403576" grpId="0" animBg="1"/>
      <p:bldP spid="403577" grpId="0" animBg="1"/>
      <p:bldP spid="403586" grpId="0" animBg="1"/>
      <p:bldP spid="403611" grpId="0" animBg="1"/>
      <p:bldP spid="403612" grpId="0" animBg="1"/>
      <p:bldP spid="403613" grpId="0" animBg="1"/>
      <p:bldP spid="403622" grpId="0" animBg="1"/>
      <p:bldP spid="403631" grpId="0" animBg="1"/>
      <p:bldP spid="403632" grpId="0" animBg="1"/>
      <p:bldP spid="403633" grpId="0"/>
      <p:bldP spid="403634" grpId="0"/>
      <p:bldP spid="403635" grpId="0"/>
      <p:bldP spid="403636" grpId="0"/>
      <p:bldP spid="403637" grpId="0"/>
      <p:bldP spid="4036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Backtracking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backtracking</a:t>
            </a:r>
            <a:r>
              <a:rPr lang="en-US" altLang="en-US"/>
              <a:t>: A general algorithm for finding solution(s) to a computational problem by trying partial solutions and then abandoning them ("backtracking") if they are not suitable.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a "brute force" algorithmic technique  (tries all paths; not clever)</a:t>
            </a:r>
          </a:p>
          <a:p>
            <a:pPr lvl="1" eaLnBrk="1" hangingPunct="1"/>
            <a:r>
              <a:rPr lang="en-US" altLang="en-US"/>
              <a:t>often (but not always) implemented recursively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/>
              <a:t>Applications:</a:t>
            </a:r>
          </a:p>
          <a:p>
            <a:pPr lvl="1" eaLnBrk="1" hangingPunct="1"/>
            <a:r>
              <a:rPr lang="en-US" altLang="en-US"/>
              <a:t>producing all permutations of a set of values</a:t>
            </a:r>
          </a:p>
          <a:p>
            <a:pPr lvl="1" eaLnBrk="1" hangingPunct="1"/>
            <a:r>
              <a:rPr lang="en-US" altLang="en-US"/>
              <a:t>parsing languages</a:t>
            </a:r>
          </a:p>
          <a:p>
            <a:pPr lvl="1" eaLnBrk="1" hangingPunct="1"/>
            <a:r>
              <a:rPr lang="en-US" altLang="en-US"/>
              <a:t>games: anagrams, crosswords, word jumbles, 8 queens</a:t>
            </a:r>
          </a:p>
          <a:p>
            <a:pPr lvl="1" eaLnBrk="1" hangingPunct="1"/>
            <a:r>
              <a:rPr lang="en-US" altLang="en-US"/>
              <a:t>combinatorics and logic programming</a:t>
            </a:r>
          </a:p>
        </p:txBody>
      </p:sp>
    </p:spTree>
    <p:extLst>
      <p:ext uri="{BB962C8B-B14F-4D97-AF65-F5344CB8AC3E}">
        <p14:creationId xmlns:p14="http://schemas.microsoft.com/office/powerpoint/2010/main" val="11966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Backtracking algorithms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i="1"/>
              <a:t>A general pseudo-code algorithm for backtracking problems:</a:t>
            </a:r>
          </a:p>
          <a:p>
            <a:pPr eaLnBrk="1" hangingPunct="1">
              <a:buFontTx/>
              <a:buNone/>
            </a:pPr>
            <a:endParaRPr lang="en-US" altLang="en-US" i="1"/>
          </a:p>
          <a:p>
            <a:pPr eaLnBrk="1" hangingPunct="1">
              <a:buFontTx/>
              <a:buNone/>
            </a:pPr>
            <a:r>
              <a:rPr lang="en-US" altLang="en-US"/>
              <a:t>explore(</a:t>
            </a:r>
            <a:r>
              <a:rPr lang="en-US" altLang="en-US" b="1"/>
              <a:t>choices</a:t>
            </a:r>
            <a:r>
              <a:rPr lang="en-US" altLang="en-US"/>
              <a:t>):</a:t>
            </a:r>
          </a:p>
          <a:p>
            <a:pPr lvl="1" eaLnBrk="1" hangingPunct="1"/>
            <a:r>
              <a:rPr lang="en-US" altLang="en-US"/>
              <a:t>if there are no more </a:t>
            </a:r>
            <a:r>
              <a:rPr lang="en-US" altLang="en-US" b="1"/>
              <a:t>choices</a:t>
            </a:r>
            <a:r>
              <a:rPr lang="en-US" altLang="en-US"/>
              <a:t> to make:  stop.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else:</a:t>
            </a:r>
          </a:p>
          <a:p>
            <a:pPr lvl="2" eaLnBrk="1" hangingPunct="1"/>
            <a:r>
              <a:rPr lang="en-US" altLang="en-US"/>
              <a:t>Make a single choice </a:t>
            </a:r>
            <a:r>
              <a:rPr lang="en-US" altLang="en-US" b="1"/>
              <a:t>C</a:t>
            </a:r>
            <a:r>
              <a:rPr lang="en-US" altLang="en-US"/>
              <a:t> from the set of choices.</a:t>
            </a:r>
          </a:p>
          <a:p>
            <a:pPr lvl="3" eaLnBrk="1" hangingPunct="1"/>
            <a:r>
              <a:rPr lang="en-US" altLang="en-US">
                <a:solidFill>
                  <a:schemeClr val="bg2"/>
                </a:solidFill>
              </a:rPr>
              <a:t>Remove </a:t>
            </a:r>
            <a:r>
              <a:rPr lang="en-US" altLang="en-US" b="1">
                <a:solidFill>
                  <a:schemeClr val="bg2"/>
                </a:solidFill>
              </a:rPr>
              <a:t>C</a:t>
            </a:r>
            <a:r>
              <a:rPr lang="en-US" altLang="en-US">
                <a:solidFill>
                  <a:schemeClr val="bg2"/>
                </a:solidFill>
              </a:rPr>
              <a:t> from the set of </a:t>
            </a:r>
            <a:r>
              <a:rPr lang="en-US" altLang="en-US" b="1">
                <a:solidFill>
                  <a:schemeClr val="bg2"/>
                </a:solidFill>
              </a:rPr>
              <a:t>choices</a:t>
            </a:r>
            <a:r>
              <a:rPr lang="en-US" altLang="en-US">
                <a:solidFill>
                  <a:schemeClr val="bg2"/>
                </a:solidFill>
              </a:rPr>
              <a:t>.</a:t>
            </a:r>
          </a:p>
          <a:p>
            <a:pPr lvl="3" eaLnBrk="1" hangingPunct="1"/>
            <a:endParaRPr lang="en-US" altLang="en-US">
              <a:solidFill>
                <a:schemeClr val="bg2"/>
              </a:solidFill>
            </a:endParaRPr>
          </a:p>
          <a:p>
            <a:pPr lvl="2" eaLnBrk="1" hangingPunct="1"/>
            <a:r>
              <a:rPr lang="en-US" altLang="en-US"/>
              <a:t>explore the remaining </a:t>
            </a:r>
            <a:r>
              <a:rPr lang="en-US" altLang="en-US" b="1"/>
              <a:t>choices</a:t>
            </a:r>
            <a:r>
              <a:rPr lang="en-US" altLang="en-US"/>
              <a:t>.</a:t>
            </a:r>
          </a:p>
          <a:p>
            <a:pPr lvl="3" eaLnBrk="1" hangingPunct="1"/>
            <a:endParaRPr lang="en-US" altLang="en-US"/>
          </a:p>
          <a:p>
            <a:pPr lvl="2" eaLnBrk="1" hangingPunct="1"/>
            <a:r>
              <a:rPr lang="en-US" altLang="en-US"/>
              <a:t>Un-make choice </a:t>
            </a:r>
            <a:r>
              <a:rPr lang="en-US" altLang="en-US" b="1"/>
              <a:t>C</a:t>
            </a:r>
            <a:r>
              <a:rPr lang="en-US" altLang="en-US"/>
              <a:t>.</a:t>
            </a:r>
          </a:p>
          <a:p>
            <a:pPr lvl="3" eaLnBrk="1" hangingPunct="1"/>
            <a:r>
              <a:rPr lang="en-US" altLang="en-US">
                <a:solidFill>
                  <a:schemeClr val="bg2"/>
                </a:solidFill>
              </a:rPr>
              <a:t>Backtrack!</a:t>
            </a:r>
          </a:p>
        </p:txBody>
      </p:sp>
    </p:spTree>
    <p:extLst>
      <p:ext uri="{BB962C8B-B14F-4D97-AF65-F5344CB8AC3E}">
        <p14:creationId xmlns:p14="http://schemas.microsoft.com/office/powerpoint/2010/main" val="414740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Backtracking strategies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solving a backtracking problem, ask these questions:</a:t>
            </a:r>
          </a:p>
          <a:p>
            <a:pPr lvl="1" eaLnBrk="1" hangingPunct="1"/>
            <a:r>
              <a:rPr lang="en-US" altLang="en-US"/>
              <a:t>What are the "choices" in this problem?</a:t>
            </a:r>
          </a:p>
          <a:p>
            <a:pPr lvl="2" eaLnBrk="1" hangingPunct="1"/>
            <a:r>
              <a:rPr lang="en-US" altLang="en-US"/>
              <a:t>What is the "base case"?  (How do I know when I'm out of choices?)</a:t>
            </a:r>
          </a:p>
          <a:p>
            <a:pPr lvl="2" eaLnBrk="1" hangingPunct="1"/>
            <a:endParaRPr lang="en-US" altLang="en-US"/>
          </a:p>
          <a:p>
            <a:pPr lvl="1" eaLnBrk="1" hangingPunct="1"/>
            <a:r>
              <a:rPr lang="en-US" altLang="en-US"/>
              <a:t>How do I "make" a choice?</a:t>
            </a:r>
          </a:p>
          <a:p>
            <a:pPr lvl="2" eaLnBrk="1" hangingPunct="1"/>
            <a:r>
              <a:rPr lang="en-US" altLang="en-US"/>
              <a:t>Do I need to create additional variables to remember my choices?</a:t>
            </a:r>
          </a:p>
          <a:p>
            <a:pPr lvl="2" eaLnBrk="1" hangingPunct="1"/>
            <a:r>
              <a:rPr lang="en-US" altLang="en-US"/>
              <a:t>Do I need to modify the values of existing variables?</a:t>
            </a:r>
          </a:p>
          <a:p>
            <a:pPr lvl="2" eaLnBrk="1" hangingPunct="1"/>
            <a:endParaRPr lang="en-US" altLang="en-US"/>
          </a:p>
          <a:p>
            <a:pPr lvl="1" eaLnBrk="1" hangingPunct="1"/>
            <a:r>
              <a:rPr lang="en-US" altLang="en-US"/>
              <a:t>How do I explore the rest of the choices?</a:t>
            </a:r>
          </a:p>
          <a:p>
            <a:pPr lvl="2" eaLnBrk="1" hangingPunct="1"/>
            <a:r>
              <a:rPr lang="en-US" altLang="en-US"/>
              <a:t>Do I need to remove the made choice from the list of choices?</a:t>
            </a:r>
          </a:p>
          <a:p>
            <a:pPr lvl="2" eaLnBrk="1" hangingPunct="1"/>
            <a:endParaRPr lang="en-US" altLang="en-US"/>
          </a:p>
          <a:p>
            <a:pPr lvl="1" eaLnBrk="1" hangingPunct="1"/>
            <a:r>
              <a:rPr lang="en-US" altLang="en-US"/>
              <a:t>Once I'm done exploring the rest, what should I do?</a:t>
            </a:r>
          </a:p>
          <a:p>
            <a:pPr lvl="2" eaLnBrk="1" hangingPunct="1"/>
            <a:endParaRPr lang="en-US" altLang="en-US"/>
          </a:p>
          <a:p>
            <a:pPr lvl="1" eaLnBrk="1" hangingPunct="1"/>
            <a:r>
              <a:rPr lang="en-US" altLang="en-US"/>
              <a:t>How do I "un-make" a choice?</a:t>
            </a:r>
          </a:p>
        </p:txBody>
      </p:sp>
    </p:spTree>
    <p:extLst>
      <p:ext uri="{BB962C8B-B14F-4D97-AF65-F5344CB8AC3E}">
        <p14:creationId xmlns:p14="http://schemas.microsoft.com/office/powerpoint/2010/main" val="29791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Permutations revisited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a method </a:t>
            </a:r>
            <a:r>
              <a:rPr lang="en-US" altLang="en-US">
                <a:latin typeface="Courier New" panose="02070309020205020404" pitchFamily="49" charset="0"/>
              </a:rPr>
              <a:t>permute</a:t>
            </a:r>
            <a:r>
              <a:rPr lang="en-US" altLang="en-US"/>
              <a:t> that accepts a string as a parameter and outputs all possible rearrangements of the letters in that string.  The arrangements may be output in any order.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Example:</a:t>
            </a: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permute("MARTY")</a:t>
            </a:r>
            <a:br>
              <a:rPr lang="en-US" altLang="en-US"/>
            </a:br>
            <a:r>
              <a:rPr lang="en-US" altLang="en-US"/>
              <a:t>outputs the following</a:t>
            </a:r>
            <a:br>
              <a:rPr lang="en-US" altLang="en-US"/>
            </a:br>
            <a:r>
              <a:rPr lang="en-US" altLang="en-US"/>
              <a:t>sequence of lines:</a:t>
            </a:r>
          </a:p>
        </p:txBody>
      </p:sp>
      <p:graphicFrame>
        <p:nvGraphicFramePr>
          <p:cNvPr id="407556" name="Group 4"/>
          <p:cNvGraphicFramePr>
            <a:graphicFrameLocks noGrp="1"/>
          </p:cNvGraphicFramePr>
          <p:nvPr/>
        </p:nvGraphicFramePr>
        <p:xfrm>
          <a:off x="3990975" y="2667000"/>
          <a:ext cx="4772025" cy="3944094"/>
        </p:xfrm>
        <a:graphic>
          <a:graphicData uri="http://schemas.openxmlformats.org/drawingml/2006/table">
            <a:tbl>
              <a:tblPr/>
              <a:tblGrid>
                <a:gridCol w="795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43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MARTY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MARYT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MATRY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MATYR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MAYRT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MAYTR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MRATY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MRAYT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MRTAY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MRTYA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MRYAT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MRYTA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MTARY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MTAYR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MTRAY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MTRYA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MTYAR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MTYRA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MYART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MYATR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MYRAT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MYRTA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MYTAR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MYTRA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AMRTY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AMRYT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AMTRY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AMTYR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AMYRT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AMYTR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ARMTY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ARMYT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ARTMY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ARTYM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ARYMT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ARYTM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ATMRY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ATMYR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ATRMY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ATRYM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ATYMR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ATYRM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AYMRT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AYMTR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AYRMT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AYRTM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AYTMR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AYTRM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RMATY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RMAYT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RMTAY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RMTYA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RMYAT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RMYTA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RAMTY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RAMYT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RATMY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RATYM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RAYMT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RAYTM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RTMAY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RTMYA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RTAMY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RTAYM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RTYMA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RTYAM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RYMAT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RYMTA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RYAMT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RYATM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RYTMA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RYTAM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TMARY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TMAYR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TMRAY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TMRYA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TMYAR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TMYRA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TAMRY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TAMYR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TARMY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TARYM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TAYMR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TAYRM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TRMAY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TRMYA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TRAMY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TRAYM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TRYMA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TRYAM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TYMAR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TYMRA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TYAMR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TYARM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TYRMA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TYRAM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YMART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YMATR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YMRAT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YMRTA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YMTAR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YMTRA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YAMRT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YAMTR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YARMT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YARTM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YATMR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YATRM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YRMAT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YRMTA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YRAMT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YRATM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YRTMA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YRTAM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YTMAR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YTMRA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YTAMR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YTARM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YTRMA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YTRAM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166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// Outputs all permutations of the given string.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public static void permute(String s)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permute(s, "");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private static void permute(String s, String chosen)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if (s.length() == 0)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case: no choices left to be made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System.out.println(chosen);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} 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case: choose each possible next letter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for (int i = 0; i &lt; s.length();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    char c = s.charAt(i);               </a:t>
            </a: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// 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    s = s.substring(0, i) + s.substring(i + 1);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    chosen += c;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    </a:t>
            </a:r>
            <a:r>
              <a:rPr lang="en-US" altLang="en-US" sz="1900" b="1">
                <a:latin typeface="Courier New" panose="02070309020205020404" pitchFamily="49" charset="0"/>
              </a:rPr>
              <a:t>permute(s, chosen);</a:t>
            </a:r>
            <a:r>
              <a:rPr lang="en-US" altLang="en-US" sz="1900">
                <a:latin typeface="Courier New" panose="02070309020205020404" pitchFamily="49" charset="0"/>
              </a:rPr>
              <a:t>                 </a:t>
            </a: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// explore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    s = s.substring(0, i) + c + s.substring(i + 1);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    chosen = </a:t>
            </a:r>
            <a:r>
              <a:rPr lang="en-US" altLang="en-US" sz="1700">
                <a:latin typeface="Courier New" panose="02070309020205020404" pitchFamily="49" charset="0"/>
              </a:rPr>
              <a:t>chosen.substring(0, chosen.length() - 1);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}                                       </a:t>
            </a: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// un-choose</a:t>
            </a:r>
            <a:endParaRPr lang="en-US" altLang="en-US" sz="190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601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 2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// Outputs all permutations of the given string.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public static void permute(String s)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permute(s, "");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private static void permute(String s, String chosen)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if (s.length() == 0)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        // base case: no choices left to be made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System.out.println(chosen);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} 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case: choose each possible next letter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for (int i = 0; i &lt; s.length();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    String ch = s.substring(i, i + 1);  </a:t>
            </a: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// 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    String rest = s.substring(0, i) +   </a:t>
            </a: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// remove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                  s.substring(i + 1);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    </a:t>
            </a:r>
            <a:r>
              <a:rPr lang="en-US" altLang="en-US" sz="1900" b="1">
                <a:latin typeface="Courier New" panose="02070309020205020404" pitchFamily="49" charset="0"/>
              </a:rPr>
              <a:t>permute(rest, chosen + ch);</a:t>
            </a:r>
            <a:r>
              <a:rPr lang="en-US" altLang="en-US" sz="1900">
                <a:latin typeface="Courier New" panose="02070309020205020404" pitchFamily="49" charset="0"/>
              </a:rPr>
              <a:t>         </a:t>
            </a: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// explore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    }       </a:t>
            </a: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// (don't need to "un-choose" because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}           </a:t>
            </a:r>
            <a:r>
              <a:rPr lang="en-US" altLang="en-US" sz="1900" b="1">
                <a:solidFill>
                  <a:srgbClr val="008000"/>
                </a:solidFill>
                <a:latin typeface="Courier New" panose="02070309020205020404" pitchFamily="49" charset="0"/>
              </a:rPr>
              <a:t>//  we used temp variables)</a:t>
            </a:r>
          </a:p>
        </p:txBody>
      </p:sp>
    </p:spTree>
    <p:extLst>
      <p:ext uri="{BB962C8B-B14F-4D97-AF65-F5344CB8AC3E}">
        <p14:creationId xmlns:p14="http://schemas.microsoft.com/office/powerpoint/2010/main" val="308385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Exercise: Combinations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a method </a:t>
            </a:r>
            <a:r>
              <a:rPr lang="en-US" altLang="en-US">
                <a:latin typeface="Courier New" panose="02070309020205020404" pitchFamily="49" charset="0"/>
              </a:rPr>
              <a:t>combinations</a:t>
            </a:r>
            <a:r>
              <a:rPr lang="en-US" altLang="en-US"/>
              <a:t> that accepts a string </a:t>
            </a:r>
            <a:r>
              <a:rPr lang="en-US" altLang="en-US" i="1"/>
              <a:t>s </a:t>
            </a:r>
            <a:r>
              <a:rPr lang="en-US" altLang="en-US"/>
              <a:t> and an integer </a:t>
            </a:r>
            <a:r>
              <a:rPr lang="en-US" altLang="en-US" i="1"/>
              <a:t>k</a:t>
            </a:r>
            <a:r>
              <a:rPr lang="en-US" altLang="en-US"/>
              <a:t>  as parameters and outputs all possible </a:t>
            </a:r>
            <a:r>
              <a:rPr lang="en-US" altLang="en-US" i="1"/>
              <a:t>k </a:t>
            </a:r>
            <a:r>
              <a:rPr lang="en-US" altLang="en-US"/>
              <a:t>-letter words that can be formed from unique letters in that string.  The arrangements may be output in any order.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Example:</a:t>
            </a: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combinations("GOOGLE", 3)</a:t>
            </a:r>
            <a:br>
              <a:rPr lang="en-US" altLang="en-US"/>
            </a:br>
            <a:r>
              <a:rPr lang="en-US" altLang="en-US"/>
              <a:t>outputs the sequence of</a:t>
            </a:r>
            <a:br>
              <a:rPr lang="en-US" altLang="en-US"/>
            </a:br>
            <a:r>
              <a:rPr lang="en-US" altLang="en-US"/>
              <a:t>lines at right.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To simplify the problem, you may assume</a:t>
            </a:r>
            <a:br>
              <a:rPr lang="en-US" altLang="en-US"/>
            </a:br>
            <a:r>
              <a:rPr lang="en-US" altLang="en-US"/>
              <a:t>that the string </a:t>
            </a:r>
            <a:r>
              <a:rPr lang="en-US" altLang="en-US" i="1"/>
              <a:t>s </a:t>
            </a:r>
            <a:r>
              <a:rPr lang="en-US" altLang="en-US"/>
              <a:t> contains at least </a:t>
            </a:r>
            <a:r>
              <a:rPr lang="en-US" altLang="en-US" i="1"/>
              <a:t>k</a:t>
            </a:r>
            <a:br>
              <a:rPr lang="en-US" altLang="en-US"/>
            </a:br>
            <a:r>
              <a:rPr lang="en-US" altLang="en-US"/>
              <a:t>unique characters.</a:t>
            </a:r>
          </a:p>
          <a:p>
            <a:pPr eaLnBrk="1" hangingPunct="1"/>
            <a:endParaRPr lang="en-US" altLang="en-US"/>
          </a:p>
        </p:txBody>
      </p:sp>
      <p:graphicFrame>
        <p:nvGraphicFramePr>
          <p:cNvPr id="411652" name="Group 4"/>
          <p:cNvGraphicFramePr>
            <a:graphicFrameLocks noGrp="1"/>
          </p:cNvGraphicFramePr>
          <p:nvPr/>
        </p:nvGraphicFramePr>
        <p:xfrm>
          <a:off x="7239000" y="2987675"/>
          <a:ext cx="1371600" cy="355441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44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EGL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EGO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ELG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ELO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EOG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EOL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GEL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GEO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GLE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GLO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GOE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GOL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LEG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LEO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LGE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LGO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LOE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LOG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OEG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OEL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OGE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OGL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OLE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OLG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3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idea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181600"/>
          </a:xfrm>
        </p:spPr>
        <p:txBody>
          <a:bodyPr/>
          <a:lstStyle/>
          <a:p>
            <a:pPr eaLnBrk="1" hangingPunct="1"/>
            <a:r>
              <a:rPr lang="en-US" altLang="en-US"/>
              <a:t>Recursion is about breaking a big problem into smaller occurrences of that same problem.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/>
              <a:t>Each person can solve a small part of the problem.</a:t>
            </a:r>
          </a:p>
          <a:p>
            <a:pPr lvl="2" eaLnBrk="1" hangingPunct="1"/>
            <a:r>
              <a:rPr lang="en-US" altLang="en-US"/>
              <a:t>What is a small version of the problem that would be easy to answer?</a:t>
            </a:r>
          </a:p>
          <a:p>
            <a:pPr lvl="2" eaLnBrk="1" hangingPunct="1"/>
            <a:endParaRPr lang="en-US" altLang="en-US"/>
          </a:p>
          <a:p>
            <a:pPr lvl="2" eaLnBrk="1" hangingPunct="1"/>
            <a:r>
              <a:rPr lang="en-US" altLang="en-US"/>
              <a:t>What information from a neighbor might help me?</a:t>
            </a:r>
          </a:p>
        </p:txBody>
      </p:sp>
      <p:pic>
        <p:nvPicPr>
          <p:cNvPr id="8196" name="Picture 5" descr="behindm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7"/>
          <a:stretch>
            <a:fillRect/>
          </a:stretch>
        </p:blipFill>
        <p:spPr bwMode="auto">
          <a:xfrm>
            <a:off x="3962400" y="37338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Initial attempt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public static void combinations(String s, int 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combinations(s, "", length);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private static void combinations(String s, String chosen, int 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if (length == 0)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</a:t>
            </a:r>
            <a:r>
              <a:rPr lang="en-US" altLang="en-US" sz="1600" b="1">
                <a:latin typeface="Courier New" panose="02070309020205020404" pitchFamily="49" charset="0"/>
              </a:rPr>
              <a:t>System.out.println(chosen)</a:t>
            </a:r>
            <a:r>
              <a:rPr lang="en-US" altLang="en-US" sz="1600">
                <a:latin typeface="Courier New" panose="02070309020205020404" pitchFamily="49" charset="0"/>
              </a:rPr>
              <a:t>;   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</a:rPr>
              <a:t>// base case: no choices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for (int i = 0; i &lt; s.length();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String ch = s.substring(i, i + 1);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if (!chosen.contains(ch))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    String rest = s.substring(0, i) + s.substring(i + 1);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    </a:t>
            </a:r>
            <a:r>
              <a:rPr lang="en-US" altLang="en-US" sz="1600" b="1">
                <a:latin typeface="Courier New" panose="02070309020205020404" pitchFamily="49" charset="0"/>
              </a:rPr>
              <a:t>combinations(rest, chosen + ch, length - 1);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lvl="1" eaLnBrk="1" hangingPunct="1"/>
            <a:r>
              <a:rPr lang="en-US" altLang="en-US" sz="2000"/>
              <a:t>Problem: Prints same string multiple times.</a:t>
            </a:r>
          </a:p>
        </p:txBody>
      </p:sp>
    </p:spTree>
    <p:extLst>
      <p:ext uri="{BB962C8B-B14F-4D97-AF65-F5344CB8AC3E}">
        <p14:creationId xmlns:p14="http://schemas.microsoft.com/office/powerpoint/2010/main" val="4262046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public static void combinations(String s, int 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Set&lt;String&gt; all = new TreeSet&lt;String&gt;();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combinations(s, "", </a:t>
            </a:r>
            <a:r>
              <a:rPr lang="en-US" altLang="en-US" sz="1600" b="1">
                <a:latin typeface="Courier New" panose="02070309020205020404" pitchFamily="49" charset="0"/>
              </a:rPr>
              <a:t>all</a:t>
            </a:r>
            <a:r>
              <a:rPr lang="en-US" altLang="en-US" sz="1600">
                <a:latin typeface="Courier New" panose="02070309020205020404" pitchFamily="49" charset="0"/>
              </a:rPr>
              <a:t>, length);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for (String comb : all)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    System.out.println(comb);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private static void combinations(String s, String chosen,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                     </a:t>
            </a:r>
            <a:r>
              <a:rPr lang="en-US" altLang="en-US" sz="1600" b="1">
                <a:latin typeface="Courier New" panose="02070309020205020404" pitchFamily="49" charset="0"/>
              </a:rPr>
              <a:t>Set&lt;String&gt; all</a:t>
            </a:r>
            <a:r>
              <a:rPr lang="en-US" altLang="en-US" sz="1600">
                <a:latin typeface="Courier New" panose="02070309020205020404" pitchFamily="49" charset="0"/>
              </a:rPr>
              <a:t>, int 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if (length == 0)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</a:t>
            </a:r>
            <a:r>
              <a:rPr lang="en-US" altLang="en-US" sz="1600" b="1">
                <a:latin typeface="Courier New" panose="02070309020205020404" pitchFamily="49" charset="0"/>
              </a:rPr>
              <a:t>all.add(chosen)</a:t>
            </a:r>
            <a:r>
              <a:rPr lang="en-US" altLang="en-US" sz="1600">
                <a:latin typeface="Courier New" panose="02070309020205020404" pitchFamily="49" charset="0"/>
              </a:rPr>
              <a:t>;        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</a:rPr>
              <a:t>// base case: no choices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for (int i = 0; i &lt; s.length();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String ch = s.substring(i, i + 1);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if (!chosen.contains(ch))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    String rest = s.substring(0, i) + s.substring(i + 1);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    </a:t>
            </a:r>
            <a:r>
              <a:rPr lang="en-US" altLang="en-US" sz="1600" b="1">
                <a:latin typeface="Courier New" panose="02070309020205020404" pitchFamily="49" charset="0"/>
              </a:rPr>
              <a:t>combinations(rest, chosen + ch, all, length - 1);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7807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Exercise: Dominoes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game of dominoes is played with small</a:t>
            </a:r>
            <a:br>
              <a:rPr lang="en-US" altLang="en-US"/>
            </a:br>
            <a:r>
              <a:rPr lang="en-US" altLang="en-US"/>
              <a:t>black tiles, each having 2 numbers of dots</a:t>
            </a:r>
            <a:br>
              <a:rPr lang="en-US" altLang="en-US"/>
            </a:br>
            <a:r>
              <a:rPr lang="en-US" altLang="en-US"/>
              <a:t>from 0-6.  Players line up tiles to match dots.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Given a class </a:t>
            </a:r>
            <a:r>
              <a:rPr lang="en-US" altLang="en-US">
                <a:latin typeface="Courier New" panose="02070309020205020404" pitchFamily="49" charset="0"/>
              </a:rPr>
              <a:t>Domino</a:t>
            </a:r>
            <a:r>
              <a:rPr lang="en-US" altLang="en-US"/>
              <a:t> with the following methods: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int first() 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first dots value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int second()     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second dots value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public String toString()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</a:rPr>
              <a:t>// e.g. "(3|5)"</a:t>
            </a:r>
          </a:p>
          <a:p>
            <a:pPr lvl="1" eaLnBrk="1" hangingPunct="1"/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/>
              <a:t>Write a method </a:t>
            </a:r>
            <a:r>
              <a:rPr lang="en-US" altLang="en-US">
                <a:latin typeface="Courier New" panose="02070309020205020404" pitchFamily="49" charset="0"/>
              </a:rPr>
              <a:t>hasChain</a:t>
            </a:r>
            <a:r>
              <a:rPr lang="en-US" altLang="en-US"/>
              <a:t> that takes a </a:t>
            </a:r>
            <a:r>
              <a:rPr lang="en-US" altLang="en-US">
                <a:latin typeface="Courier New" panose="02070309020205020404" pitchFamily="49" charset="0"/>
              </a:rPr>
              <a:t>List</a:t>
            </a:r>
            <a:r>
              <a:rPr lang="en-US" altLang="en-US"/>
              <a:t> of dominoes and a starting/ending dot value, and returns whether the dominoes can be made into a chain that starts/ends with those values.</a:t>
            </a:r>
          </a:p>
          <a:p>
            <a:pPr lvl="1" eaLnBrk="1" hangingPunct="1"/>
            <a:r>
              <a:rPr lang="en-US" altLang="en-US"/>
              <a:t>If the chain's start/end are the same, the answer is always </a:t>
            </a:r>
            <a:r>
              <a:rPr lang="en-US" altLang="en-US">
                <a:latin typeface="Courier New" panose="02070309020205020404" pitchFamily="49" charset="0"/>
              </a:rPr>
              <a:t>true</a:t>
            </a:r>
            <a:r>
              <a:rPr lang="en-US" altLang="en-US"/>
              <a:t>.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85850"/>
            <a:ext cx="228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6102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Domino chains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we have the following dominoes: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We can link them into a chain from 1 to 3 as follows:</a:t>
            </a:r>
          </a:p>
          <a:p>
            <a:pPr lvl="1" eaLnBrk="1" hangingPunct="1"/>
            <a:r>
              <a:rPr lang="en-US" altLang="en-US"/>
              <a:t>Notice that the 3|5 domino had to be flipped.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We can "link" one domino into a "chain" from 6 to 2 as follows: 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t="28003" r="20918" b="64407"/>
          <a:stretch>
            <a:fillRect/>
          </a:stretch>
        </p:blipFill>
        <p:spPr bwMode="auto">
          <a:xfrm>
            <a:off x="1752600" y="1827213"/>
            <a:ext cx="56943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5" t="55927" r="34431" b="36644"/>
          <a:stretch>
            <a:fillRect/>
          </a:stretch>
        </p:blipFill>
        <p:spPr bwMode="auto">
          <a:xfrm>
            <a:off x="2978150" y="3937000"/>
            <a:ext cx="31178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0" t="47285" r="45044" b="45605"/>
          <a:stretch>
            <a:fillRect/>
          </a:stretch>
        </p:blipFill>
        <p:spPr bwMode="auto">
          <a:xfrm>
            <a:off x="4038600" y="5535613"/>
            <a:ext cx="10604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6323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client code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import java.util.*;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for ArrayList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public class SolveDominoes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public static void main(String[] args)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        // [(1|4), (2|6), (4|5), (1|5), (3|5)]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List&lt;Domino&gt; dominoes = new ArrayList&lt;Domino&gt;();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dominoes.add(new Domino(1, 4));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dominoes.add(new Domino(2, 6));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dominoes.add(new Domino(4, 5));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dominoes.add(new Domino(1, 5));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dominoes.add(new Domino(3, 5));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System.out.println(</a:t>
            </a:r>
            <a:r>
              <a:rPr lang="en-US" altLang="en-US" sz="1800" b="1">
                <a:latin typeface="Courier New" panose="02070309020205020404" pitchFamily="49" charset="0"/>
              </a:rPr>
              <a:t>hasChain(dominoes, 5, 5)</a:t>
            </a:r>
            <a:r>
              <a:rPr lang="en-US" altLang="en-US" sz="1800">
                <a:latin typeface="Courier New" panose="02070309020205020404" pitchFamily="49" charset="0"/>
              </a:rPr>
              <a:t>);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true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System.out.println(</a:t>
            </a:r>
            <a:r>
              <a:rPr lang="en-US" altLang="en-US" sz="1800" b="1">
                <a:latin typeface="Courier New" panose="02070309020205020404" pitchFamily="49" charset="0"/>
              </a:rPr>
              <a:t>hasChain(dominoes, 1, 5)</a:t>
            </a:r>
            <a:r>
              <a:rPr lang="en-US" altLang="en-US" sz="1800">
                <a:latin typeface="Courier New" panose="02070309020205020404" pitchFamily="49" charset="0"/>
              </a:rPr>
              <a:t>);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true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System.out.println(</a:t>
            </a:r>
            <a:r>
              <a:rPr lang="en-US" altLang="en-US" sz="1800" b="1">
                <a:latin typeface="Courier New" panose="02070309020205020404" pitchFamily="49" charset="0"/>
              </a:rPr>
              <a:t>hasChain(dominoes, 1, 3)</a:t>
            </a:r>
            <a:r>
              <a:rPr lang="en-US" altLang="en-US" sz="1800">
                <a:latin typeface="Courier New" panose="02070309020205020404" pitchFamily="49" charset="0"/>
              </a:rPr>
              <a:t>);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true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System.out.println(</a:t>
            </a:r>
            <a:r>
              <a:rPr lang="en-US" altLang="en-US" sz="1800" b="1">
                <a:latin typeface="Courier New" panose="02070309020205020404" pitchFamily="49" charset="0"/>
              </a:rPr>
              <a:t>hasChain(dominoes, 1, 6)</a:t>
            </a:r>
            <a:r>
              <a:rPr lang="en-US" altLang="en-US" sz="1800">
                <a:latin typeface="Courier New" panose="02070309020205020404" pitchFamily="49" charset="0"/>
              </a:rPr>
              <a:t>);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false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System.out.println(</a:t>
            </a:r>
            <a:r>
              <a:rPr lang="en-US" altLang="en-US" sz="1800" b="1">
                <a:latin typeface="Courier New" panose="02070309020205020404" pitchFamily="49" charset="0"/>
              </a:rPr>
              <a:t>hasChain(dominoes, 1, 2)</a:t>
            </a:r>
            <a:r>
              <a:rPr lang="en-US" altLang="en-US" sz="1800">
                <a:latin typeface="Courier New" panose="02070309020205020404" pitchFamily="49" charset="0"/>
              </a:rPr>
              <a:t>);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false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800">
                <a:latin typeface="Courier New" panose="02070309020205020404" pitchFamily="49" charset="0"/>
              </a:rPr>
              <a:t>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public static boolean </a:t>
            </a:r>
            <a:r>
              <a:rPr lang="en-US" altLang="en-US" sz="1800" b="1">
                <a:latin typeface="Courier New" panose="02070309020205020404" pitchFamily="49" charset="0"/>
              </a:rPr>
              <a:t>hasChain</a:t>
            </a:r>
            <a:r>
              <a:rPr lang="en-US" altLang="en-US" sz="1800">
                <a:latin typeface="Courier New" panose="02070309020205020404" pitchFamily="49" charset="0"/>
              </a:rPr>
              <a:t>(List&lt;Domino&gt; dominoes,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                   int start, int end)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...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79069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public static boolean </a:t>
            </a:r>
            <a:r>
              <a:rPr lang="en-US" altLang="en-US" sz="1800" b="1">
                <a:latin typeface="Courier New" panose="02070309020205020404" pitchFamily="49" charset="0"/>
              </a:rPr>
              <a:t>hasChain</a:t>
            </a:r>
            <a:r>
              <a:rPr lang="en-US" altLang="en-US" sz="1800">
                <a:latin typeface="Courier New" panose="02070309020205020404" pitchFamily="49" charset="0"/>
              </a:rPr>
              <a:t>(List&lt;Domino&gt; dominoes,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               int start, int end)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if (start == end)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return true;                  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base case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} 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for (int i = 0; i &lt; dominoes.size();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Domino d = dominoes.remove(i);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if (d.first() == start) { 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explore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if (</a:t>
            </a:r>
            <a:r>
              <a:rPr lang="en-US" altLang="en-US" sz="1800" b="1">
                <a:latin typeface="Courier New" panose="02070309020205020404" pitchFamily="49" charset="0"/>
              </a:rPr>
              <a:t>hasChain(dominoes, d.second(), end)</a:t>
            </a:r>
            <a:r>
              <a:rPr lang="en-US" altLang="en-US" sz="1800">
                <a:latin typeface="Courier New" panose="02070309020205020404" pitchFamily="49" charset="0"/>
              </a:rPr>
              <a:t>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    return true;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} else if (d.second() == start)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if (</a:t>
            </a:r>
            <a:r>
              <a:rPr lang="en-US" altLang="en-US" sz="1800" b="1">
                <a:latin typeface="Courier New" panose="02070309020205020404" pitchFamily="49" charset="0"/>
              </a:rPr>
              <a:t>hasChain(dominoes, d.first(), end)</a:t>
            </a:r>
            <a:r>
              <a:rPr lang="en-US" altLang="en-US" sz="1800">
                <a:latin typeface="Courier New" panose="02070309020205020404" pitchFamily="49" charset="0"/>
              </a:rPr>
              <a:t>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    return true;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dominoes.add(i, d);       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un-choose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return false;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128850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Exercise: Print chain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a variation of your </a:t>
            </a:r>
            <a:r>
              <a:rPr lang="en-US" altLang="en-US">
                <a:latin typeface="Courier New" panose="02070309020205020404" pitchFamily="49" charset="0"/>
              </a:rPr>
              <a:t>hasChain</a:t>
            </a:r>
            <a:r>
              <a:rPr lang="en-US" altLang="en-US"/>
              <a:t> method that also prints the chain of dominoes that it finds, if any.</a:t>
            </a:r>
          </a:p>
          <a:p>
            <a:pPr eaLnBrk="1" hangingPunct="1"/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hasChain(dominoes, 1, 3);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[(1|4), (4|5), (5|3)]</a:t>
            </a:r>
          </a:p>
        </p:txBody>
      </p:sp>
    </p:spTree>
    <p:extLst>
      <p:ext uri="{BB962C8B-B14F-4D97-AF65-F5344CB8AC3E}">
        <p14:creationId xmlns:p14="http://schemas.microsoft.com/office/powerpoint/2010/main" val="38835192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public static boolean hasChain(List&lt;Domino&gt; dominoes, int start, int end) {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Stack&lt;Domino&gt; chosen = new Stack&lt;Domino&gt;();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return </a:t>
            </a:r>
            <a:r>
              <a:rPr lang="en-US" altLang="en-US" sz="1400" b="1">
                <a:latin typeface="Courier New" panose="02070309020205020404" pitchFamily="49" charset="0"/>
              </a:rPr>
              <a:t>hasChain(dominoes, chosen, start, end)</a:t>
            </a:r>
            <a:r>
              <a:rPr lang="en-US" altLang="en-US" sz="140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private</a:t>
            </a:r>
            <a:r>
              <a:rPr lang="en-US" altLang="en-US" sz="1400">
                <a:latin typeface="Courier New" panose="02070309020205020404" pitchFamily="49" charset="0"/>
              </a:rPr>
              <a:t> static boolean hasChain(List&lt;Domino&gt; dominoes,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            </a:t>
            </a:r>
            <a:r>
              <a:rPr lang="en-US" altLang="en-US" sz="1400" b="1">
                <a:latin typeface="Courier New" panose="02070309020205020404" pitchFamily="49" charset="0"/>
              </a:rPr>
              <a:t>Stack&lt;Domino&gt; chosen</a:t>
            </a:r>
            <a:r>
              <a:rPr lang="en-US" altLang="en-US" sz="1400">
                <a:latin typeface="Courier New" panose="02070309020205020404" pitchFamily="49" charset="0"/>
              </a:rPr>
              <a:t>, int start, int end) {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if (start == end) {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</a:t>
            </a:r>
            <a:r>
              <a:rPr lang="en-US" altLang="en-US" sz="1400" b="1">
                <a:latin typeface="Courier New" panose="02070309020205020404" pitchFamily="49" charset="0"/>
              </a:rPr>
              <a:t>System.out.println(chosen);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return true;                         </a:t>
            </a:r>
            <a:r>
              <a:rPr lang="en-US" altLang="en-US" sz="1400" b="1">
                <a:solidFill>
                  <a:srgbClr val="008000"/>
                </a:solidFill>
                <a:latin typeface="Courier New" panose="02070309020205020404" pitchFamily="49" charset="0"/>
              </a:rPr>
              <a:t>// base case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} else {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for (int i = 0; i &lt; dominoes.size(); i++) {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Domino d = dominoes.remove(i);   </a:t>
            </a:r>
            <a:r>
              <a:rPr lang="en-US" altLang="en-US" sz="1400" b="1">
                <a:solidFill>
                  <a:srgbClr val="008000"/>
                </a:solidFill>
                <a:latin typeface="Courier New" panose="02070309020205020404" pitchFamily="49" charset="0"/>
              </a:rPr>
              <a:t>// choose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if (d.first() == start) {        </a:t>
            </a:r>
            <a:r>
              <a:rPr lang="en-US" altLang="en-US" sz="1400" b="1">
                <a:solidFill>
                  <a:srgbClr val="008000"/>
                </a:solidFill>
                <a:latin typeface="Courier New" panose="02070309020205020404" pitchFamily="49" charset="0"/>
              </a:rPr>
              <a:t>// explore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</a:t>
            </a:r>
            <a:r>
              <a:rPr lang="en-US" altLang="en-US" sz="1400" b="1">
                <a:latin typeface="Courier New" panose="02070309020205020404" pitchFamily="49" charset="0"/>
              </a:rPr>
              <a:t>chosen.push(d);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if (hasChain(dominoes, chosen, d.second(), end)) {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return true;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}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</a:t>
            </a:r>
            <a:r>
              <a:rPr lang="en-US" altLang="en-US" sz="1400" b="1">
                <a:latin typeface="Courier New" panose="02070309020205020404" pitchFamily="49" charset="0"/>
              </a:rPr>
              <a:t>chosen.pop();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} else if (d.second() == start) {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</a:t>
            </a:r>
            <a:r>
              <a:rPr lang="en-US" altLang="en-US" sz="1400" b="1">
                <a:latin typeface="Courier New" panose="02070309020205020404" pitchFamily="49" charset="0"/>
              </a:rPr>
              <a:t>d.flip();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                chosen.push(d);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if (hasChain(dominoes, chosen, d.second(), end)) {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return true;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}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</a:t>
            </a:r>
            <a:r>
              <a:rPr lang="en-US" altLang="en-US" sz="1400" b="1">
                <a:latin typeface="Courier New" panose="02070309020205020404" pitchFamily="49" charset="0"/>
              </a:rPr>
              <a:t>chosen.pop();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}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dominoes.add(i, d);              </a:t>
            </a:r>
            <a:r>
              <a:rPr lang="en-US" altLang="en-US" sz="1400" b="1">
                <a:solidFill>
                  <a:srgbClr val="008000"/>
                </a:solidFill>
                <a:latin typeface="Courier New" panose="02070309020205020404" pitchFamily="49" charset="0"/>
              </a:rPr>
              <a:t>// un-choose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}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return false;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79793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"8 Queens" problem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problem of trying to place 8 queens on a chess board such that no queen can attack another queen.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What are the "choices"?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How do we "make" or</a:t>
            </a:r>
            <a:br>
              <a:rPr lang="en-US" altLang="en-US"/>
            </a:br>
            <a:r>
              <a:rPr lang="en-US" altLang="en-US"/>
              <a:t>"un-make" a choice?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How do we know when</a:t>
            </a:r>
            <a:br>
              <a:rPr lang="en-US" altLang="en-US"/>
            </a:br>
            <a:r>
              <a:rPr lang="en-US" altLang="en-US"/>
              <a:t>to stop?</a:t>
            </a:r>
          </a:p>
        </p:txBody>
      </p:sp>
      <p:graphicFrame>
        <p:nvGraphicFramePr>
          <p:cNvPr id="420868" name="Group 4"/>
          <p:cNvGraphicFramePr>
            <a:graphicFrameLocks noGrp="1"/>
          </p:cNvGraphicFramePr>
          <p:nvPr/>
        </p:nvGraphicFramePr>
        <p:xfrm>
          <a:off x="4267200" y="2209800"/>
          <a:ext cx="4724400" cy="4267200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20951" name="Group 87"/>
          <p:cNvGrpSpPr>
            <a:grpSpLocks/>
          </p:cNvGrpSpPr>
          <p:nvPr/>
        </p:nvGrpSpPr>
        <p:grpSpPr bwMode="auto">
          <a:xfrm>
            <a:off x="4495800" y="2432050"/>
            <a:ext cx="4419600" cy="3810000"/>
            <a:chOff x="2784" y="1632"/>
            <a:chExt cx="2784" cy="2400"/>
          </a:xfrm>
        </p:grpSpPr>
        <p:sp>
          <p:nvSpPr>
            <p:cNvPr id="63576" name="Line 88"/>
            <p:cNvSpPr>
              <a:spLocks noChangeShapeType="1"/>
            </p:cNvSpPr>
            <p:nvPr/>
          </p:nvSpPr>
          <p:spPr bwMode="auto">
            <a:xfrm flipV="1">
              <a:off x="3552" y="1632"/>
              <a:ext cx="0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577" name="Line 89"/>
            <p:cNvSpPr>
              <a:spLocks noChangeShapeType="1"/>
            </p:cNvSpPr>
            <p:nvPr/>
          </p:nvSpPr>
          <p:spPr bwMode="auto">
            <a:xfrm>
              <a:off x="3552" y="2784"/>
              <a:ext cx="0" cy="1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578" name="Line 90"/>
            <p:cNvSpPr>
              <a:spLocks noChangeShapeType="1"/>
            </p:cNvSpPr>
            <p:nvPr/>
          </p:nvSpPr>
          <p:spPr bwMode="auto">
            <a:xfrm flipV="1">
              <a:off x="3648" y="2688"/>
              <a:ext cx="19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579" name="Line 91"/>
            <p:cNvSpPr>
              <a:spLocks noChangeShapeType="1"/>
            </p:cNvSpPr>
            <p:nvPr/>
          </p:nvSpPr>
          <p:spPr bwMode="auto">
            <a:xfrm flipH="1" flipV="1">
              <a:off x="2784" y="2688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580" name="Line 92"/>
            <p:cNvSpPr>
              <a:spLocks noChangeShapeType="1"/>
            </p:cNvSpPr>
            <p:nvPr/>
          </p:nvSpPr>
          <p:spPr bwMode="auto">
            <a:xfrm flipH="1" flipV="1">
              <a:off x="2784" y="1968"/>
              <a:ext cx="672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581" name="Line 93"/>
            <p:cNvSpPr>
              <a:spLocks noChangeShapeType="1"/>
            </p:cNvSpPr>
            <p:nvPr/>
          </p:nvSpPr>
          <p:spPr bwMode="auto">
            <a:xfrm flipH="1">
              <a:off x="2784" y="2784"/>
              <a:ext cx="672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582" name="Line 94"/>
            <p:cNvSpPr>
              <a:spLocks noChangeShapeType="1"/>
            </p:cNvSpPr>
            <p:nvPr/>
          </p:nvSpPr>
          <p:spPr bwMode="auto">
            <a:xfrm>
              <a:off x="3696" y="2784"/>
              <a:ext cx="1344" cy="1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583" name="Line 95"/>
            <p:cNvSpPr>
              <a:spLocks noChangeShapeType="1"/>
            </p:cNvSpPr>
            <p:nvPr/>
          </p:nvSpPr>
          <p:spPr bwMode="auto">
            <a:xfrm flipV="1">
              <a:off x="3696" y="1632"/>
              <a:ext cx="960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1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Naive algorithm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 (each square on board):</a:t>
            </a:r>
          </a:p>
          <a:p>
            <a:pPr lvl="1" eaLnBrk="1" hangingPunct="1"/>
            <a:r>
              <a:rPr lang="en-US" altLang="en-US"/>
              <a:t>Place a queen there.</a:t>
            </a:r>
          </a:p>
          <a:p>
            <a:pPr lvl="1" eaLnBrk="1" hangingPunct="1"/>
            <a:r>
              <a:rPr lang="en-US" altLang="en-US"/>
              <a:t>Try to place the rest</a:t>
            </a:r>
            <a:br>
              <a:rPr lang="en-US" altLang="en-US"/>
            </a:br>
            <a:r>
              <a:rPr lang="en-US" altLang="en-US"/>
              <a:t>of the queens.</a:t>
            </a:r>
          </a:p>
          <a:p>
            <a:pPr lvl="1" eaLnBrk="1" hangingPunct="1"/>
            <a:r>
              <a:rPr lang="en-US" altLang="en-US"/>
              <a:t>Un-place the queen.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How large is the</a:t>
            </a:r>
            <a:br>
              <a:rPr lang="en-US" altLang="en-US"/>
            </a:br>
            <a:r>
              <a:rPr lang="en-US" altLang="en-US"/>
              <a:t>solution space for</a:t>
            </a:r>
            <a:br>
              <a:rPr lang="en-US" altLang="en-US"/>
            </a:br>
            <a:r>
              <a:rPr lang="en-US" altLang="en-US"/>
              <a:t>this algorithm?</a:t>
            </a:r>
          </a:p>
          <a:p>
            <a:pPr lvl="2" eaLnBrk="1" hangingPunct="1"/>
            <a:r>
              <a:rPr lang="en-US" altLang="en-US"/>
              <a:t>64 * 63 * 62 * ...</a:t>
            </a:r>
          </a:p>
        </p:txBody>
      </p:sp>
      <p:graphicFrame>
        <p:nvGraphicFramePr>
          <p:cNvPr id="421892" name="Group 4"/>
          <p:cNvGraphicFramePr>
            <a:graphicFrameLocks noGrp="1"/>
          </p:cNvGraphicFramePr>
          <p:nvPr/>
        </p:nvGraphicFramePr>
        <p:xfrm>
          <a:off x="3676650" y="1676400"/>
          <a:ext cx="5314950" cy="4791078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1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5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algorithm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Number of people behind me:</a:t>
            </a:r>
          </a:p>
          <a:p>
            <a:pPr lvl="1" eaLnBrk="1" hangingPunct="1"/>
            <a:r>
              <a:rPr lang="en-US" altLang="en-US"/>
              <a:t>If there is someone behind me,</a:t>
            </a:r>
            <a:br>
              <a:rPr lang="en-US" altLang="en-US"/>
            </a:br>
            <a:r>
              <a:rPr lang="en-US" altLang="en-US"/>
              <a:t>ask him/her how many people are behind him/her.</a:t>
            </a:r>
          </a:p>
          <a:p>
            <a:pPr lvl="2" eaLnBrk="1" hangingPunct="1"/>
            <a:r>
              <a:rPr lang="en-US" altLang="en-US"/>
              <a:t>When they respond with a value </a:t>
            </a:r>
            <a:r>
              <a:rPr lang="en-US" altLang="en-US" b="1"/>
              <a:t>N</a:t>
            </a:r>
            <a:r>
              <a:rPr lang="en-US" altLang="en-US"/>
              <a:t>, then I will answer </a:t>
            </a:r>
            <a:r>
              <a:rPr lang="en-US" altLang="en-US" b="1"/>
              <a:t>N + 1</a:t>
            </a:r>
            <a:r>
              <a:rPr lang="en-US" altLang="en-US"/>
              <a:t>.</a:t>
            </a:r>
          </a:p>
          <a:p>
            <a:pPr lvl="2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/>
              <a:t>If there is nobody behind me, I will answer </a:t>
            </a:r>
            <a:r>
              <a:rPr lang="en-US" altLang="en-US" b="1"/>
              <a:t>0</a:t>
            </a:r>
            <a:r>
              <a:rPr lang="en-US" altLang="en-US"/>
              <a:t>.</a:t>
            </a:r>
          </a:p>
        </p:txBody>
      </p:sp>
      <p:pic>
        <p:nvPicPr>
          <p:cNvPr id="9220" name="Picture 6" descr="behindm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8"/>
          <a:stretch>
            <a:fillRect/>
          </a:stretch>
        </p:blipFill>
        <p:spPr bwMode="auto">
          <a:xfrm>
            <a:off x="4038600" y="3590925"/>
            <a:ext cx="47259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Better algorithm idea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Observation: In a working</a:t>
            </a:r>
            <a:br>
              <a:rPr lang="en-US" altLang="en-US"/>
            </a:br>
            <a:r>
              <a:rPr lang="en-US" altLang="en-US"/>
              <a:t>solution, exactly 1 queen</a:t>
            </a:r>
            <a:br>
              <a:rPr lang="en-US" altLang="en-US"/>
            </a:br>
            <a:r>
              <a:rPr lang="en-US" altLang="en-US"/>
              <a:t>must appear in each</a:t>
            </a:r>
            <a:br>
              <a:rPr lang="en-US" altLang="en-US"/>
            </a:br>
            <a:r>
              <a:rPr lang="en-US" altLang="en-US"/>
              <a:t>row and in</a:t>
            </a:r>
            <a:br>
              <a:rPr lang="en-US" altLang="en-US"/>
            </a:br>
            <a:r>
              <a:rPr lang="en-US" altLang="en-US"/>
              <a:t>each column.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/>
              <a:t>Redefine a "choice"</a:t>
            </a:r>
            <a:br>
              <a:rPr lang="en-US" altLang="en-US"/>
            </a:br>
            <a:r>
              <a:rPr lang="en-US" altLang="en-US"/>
              <a:t>to be valid placement</a:t>
            </a:r>
            <a:br>
              <a:rPr lang="en-US" altLang="en-US"/>
            </a:br>
            <a:r>
              <a:rPr lang="en-US" altLang="en-US"/>
              <a:t>of a queen in a</a:t>
            </a:r>
            <a:br>
              <a:rPr lang="en-US" altLang="en-US"/>
            </a:br>
            <a:r>
              <a:rPr lang="en-US" altLang="en-US"/>
              <a:t>particular column.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How large is the</a:t>
            </a:r>
            <a:br>
              <a:rPr lang="en-US" altLang="en-US"/>
            </a:br>
            <a:r>
              <a:rPr lang="en-US" altLang="en-US"/>
              <a:t>solution space now?</a:t>
            </a:r>
          </a:p>
          <a:p>
            <a:pPr lvl="2" eaLnBrk="1" hangingPunct="1"/>
            <a:r>
              <a:rPr lang="en-US" altLang="en-US"/>
              <a:t>8 * 8 * 8 * ...</a:t>
            </a:r>
          </a:p>
        </p:txBody>
      </p:sp>
      <p:graphicFrame>
        <p:nvGraphicFramePr>
          <p:cNvPr id="422916" name="Group 4"/>
          <p:cNvGraphicFramePr>
            <a:graphicFrameLocks noGrp="1"/>
          </p:cNvGraphicFramePr>
          <p:nvPr/>
        </p:nvGraphicFramePr>
        <p:xfrm>
          <a:off x="3676650" y="1676400"/>
          <a:ext cx="5314950" cy="4791078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1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6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we have a </a:t>
            </a:r>
            <a:r>
              <a:rPr lang="en-US" altLang="en-US">
                <a:latin typeface="Courier New" panose="02070309020205020404" pitchFamily="49" charset="0"/>
              </a:rPr>
              <a:t>Board</a:t>
            </a:r>
            <a:r>
              <a:rPr lang="en-US" altLang="en-US"/>
              <a:t> class with the following methods: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Write a method </a:t>
            </a:r>
            <a:r>
              <a:rPr lang="en-US" altLang="en-US">
                <a:latin typeface="Courier New" panose="02070309020205020404" pitchFamily="49" charset="0"/>
              </a:rPr>
              <a:t>solveQueens</a:t>
            </a:r>
            <a:r>
              <a:rPr lang="en-US" altLang="en-US"/>
              <a:t> that accepts a </a:t>
            </a:r>
            <a:r>
              <a:rPr lang="en-US" altLang="en-US">
                <a:latin typeface="Courier New" panose="02070309020205020404" pitchFamily="49" charset="0"/>
              </a:rPr>
              <a:t>Board</a:t>
            </a:r>
            <a:r>
              <a:rPr lang="en-US" altLang="en-US"/>
              <a:t> as a parameter and tries to place 8 queens on it safely.</a:t>
            </a:r>
          </a:p>
          <a:p>
            <a:pPr lvl="1" eaLnBrk="1" hangingPunct="1"/>
            <a:r>
              <a:rPr lang="en-US" altLang="en-US"/>
              <a:t>Your method should stop exploring if it finds a solution.</a:t>
            </a:r>
          </a:p>
        </p:txBody>
      </p:sp>
      <p:graphicFrame>
        <p:nvGraphicFramePr>
          <p:cNvPr id="423940" name="Group 4"/>
          <p:cNvGraphicFramePr>
            <a:graphicFrameLocks noGrp="1"/>
          </p:cNvGraphicFramePr>
          <p:nvPr/>
        </p:nvGraphicFramePr>
        <p:xfrm>
          <a:off x="147638" y="1971675"/>
          <a:ext cx="8890000" cy="2682876"/>
        </p:xfrm>
        <a:graphic>
          <a:graphicData uri="http://schemas.openxmlformats.org/drawingml/2006/table">
            <a:tbl>
              <a:tblPr/>
              <a:tblGrid>
                <a:gridCol w="591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346075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Method/Constructor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Description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public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Board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(int size)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construct empty board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public boolean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isSafe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(int row, int column)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true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if queen can be</a:t>
                      </a:r>
                      <a:b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safely placed here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public void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place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(int row, int column)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place queen here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public void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remove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(int row, int column)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remove queen from here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public String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toString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</a:rPr>
                        <a:t>()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346075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7397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030288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1376363"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1833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290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27479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205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text display of board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8373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Searches for a solution to the 8 queens problem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with this board, reporting the first result found.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public static void solveQueens(Board board)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if (!explore(board, 1))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System.out.println("No solution found.");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System.out.println("One solution is as follows:");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System.out.println(board);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055275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 solution, cont'd.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Recursively searches for a solution to 8 queens on this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board, starting with the given column, returning true if a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solution is found and storing that solution in the board.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PRE: queens have been safely placed in columns 1 to (col-1)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public static boolean explore(Board board, int col)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if (col &gt; board.size())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return true;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base case: all columns are placed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} 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        // recursive case: place a queen in this column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for (int row = 1; row &lt;= board.size(); row++)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if (board.isSafe(row, col))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board.</a:t>
            </a:r>
            <a:r>
              <a:rPr lang="en-US" altLang="en-US" sz="1800" b="1">
                <a:latin typeface="Courier New" panose="02070309020205020404" pitchFamily="49" charset="0"/>
              </a:rPr>
              <a:t>place</a:t>
            </a:r>
            <a:r>
              <a:rPr lang="en-US" altLang="en-US" sz="1800">
                <a:latin typeface="Courier New" panose="02070309020205020404" pitchFamily="49" charset="0"/>
              </a:rPr>
              <a:t>(row, col);    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if (</a:t>
            </a:r>
            <a:r>
              <a:rPr lang="en-US" altLang="en-US" sz="1800" b="1">
                <a:latin typeface="Courier New" panose="02070309020205020404" pitchFamily="49" charset="0"/>
              </a:rPr>
              <a:t>explore</a:t>
            </a:r>
            <a:r>
              <a:rPr lang="en-US" altLang="en-US" sz="1800">
                <a:latin typeface="Courier New" panose="02070309020205020404" pitchFamily="49" charset="0"/>
              </a:rPr>
              <a:t>(board, col + 1)) {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explore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    return true;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solution found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    b.</a:t>
            </a:r>
            <a:r>
              <a:rPr lang="en-US" altLang="en-US" sz="1800" b="1">
                <a:latin typeface="Courier New" panose="02070309020205020404" pitchFamily="49" charset="0"/>
              </a:rPr>
              <a:t>remove</a:t>
            </a:r>
            <a:r>
              <a:rPr lang="en-US" altLang="en-US" sz="1800">
                <a:latin typeface="Courier New" panose="02070309020205020404" pitchFamily="49" charset="0"/>
              </a:rPr>
              <a:t>(row, col);       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un-choose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return false;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// no solution found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6505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and cases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Every recursive algorithm involves </a:t>
            </a:r>
            <a:r>
              <a:rPr lang="en-US" altLang="en-US" b="1"/>
              <a:t>at least 2</a:t>
            </a:r>
            <a:r>
              <a:rPr lang="en-US" altLang="en-US"/>
              <a:t> cases:</a:t>
            </a:r>
          </a:p>
          <a:p>
            <a:pPr lvl="1"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 b="1">
                <a:solidFill>
                  <a:srgbClr val="C00000"/>
                </a:solidFill>
              </a:rPr>
              <a:t>base case</a:t>
            </a:r>
            <a:r>
              <a:rPr lang="en-US" altLang="en-US"/>
              <a:t>: A simple occurrence that can be answered directly.</a:t>
            </a:r>
            <a:endParaRPr lang="en-US" altLang="en-US" i="1"/>
          </a:p>
          <a:p>
            <a:pPr lvl="1" eaLnBrk="1" hangingPunct="1"/>
            <a:endParaRPr lang="en-US" altLang="en-US" i="1"/>
          </a:p>
          <a:p>
            <a:pPr lvl="1" eaLnBrk="1" hangingPunct="1"/>
            <a:r>
              <a:rPr lang="en-US" altLang="en-US" b="1">
                <a:solidFill>
                  <a:srgbClr val="C00000"/>
                </a:solidFill>
              </a:rPr>
              <a:t>recursive case</a:t>
            </a:r>
            <a:r>
              <a:rPr lang="en-US" altLang="en-US"/>
              <a:t>: A more complex occurrence of the problem that cannot be directly answered, but can instead be described in terms of smaller occurrences of the same problem.</a:t>
            </a:r>
          </a:p>
          <a:p>
            <a:pPr lvl="1" eaLnBrk="1" hangingPunct="1"/>
            <a:endParaRPr lang="en-US" altLang="en-US" i="1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Some recursive algorithms have more than one base or recursive case, but all have at least one of each.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A crucial part of recursive programming is identifying these cases.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recursive task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can we remove exactly half of the M&amp;M's in a large bowl, without dumping them all out or being able to count them?</a:t>
            </a:r>
          </a:p>
          <a:p>
            <a:pPr lvl="1" eaLnBrk="1" hangingPunct="1"/>
            <a:endParaRPr lang="en-US" altLang="en-US" sz="800"/>
          </a:p>
          <a:p>
            <a:pPr lvl="1" eaLnBrk="1" hangingPunct="1"/>
            <a:r>
              <a:rPr lang="en-US" altLang="en-US"/>
              <a:t>What if multiple people help out with solving the problem?</a:t>
            </a:r>
            <a:br>
              <a:rPr lang="en-US" altLang="en-US"/>
            </a:br>
            <a:r>
              <a:rPr lang="en-US" altLang="en-US"/>
              <a:t>Can each person do a small part of the work?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What is a number of M&amp;M's</a:t>
            </a:r>
            <a:br>
              <a:rPr lang="en-US" altLang="en-US"/>
            </a:br>
            <a:r>
              <a:rPr lang="en-US" altLang="en-US"/>
              <a:t>that it is easy to double,</a:t>
            </a:r>
            <a:br>
              <a:rPr lang="en-US" altLang="en-US"/>
            </a:br>
            <a:r>
              <a:rPr lang="en-US" altLang="en-US"/>
              <a:t>even if you can't count?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(What is a "base case"?)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Recursion in Java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the following method to print a line of </a:t>
            </a:r>
            <a:r>
              <a:rPr lang="en-US" altLang="en-US">
                <a:latin typeface="Courier New" panose="02070309020205020404" pitchFamily="49" charset="0"/>
              </a:rPr>
              <a:t>*</a:t>
            </a:r>
            <a:r>
              <a:rPr lang="en-US" altLang="en-US"/>
              <a:t> characters: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Prints a line containing the given number of stars.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Precondition: n &gt;=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public static void printStars(int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for (int i = 0; i &lt; n; i++)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  System.out.print("*");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System.out.println();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// end the line of output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Write a recursive version of this method (that calls itself).</a:t>
            </a:r>
          </a:p>
          <a:p>
            <a:pPr lvl="1" eaLnBrk="1" hangingPunct="1"/>
            <a:r>
              <a:rPr lang="en-US" altLang="en-US"/>
              <a:t>Solve the problem </a:t>
            </a:r>
            <a:r>
              <a:rPr lang="en-US" altLang="en-US" u="sng"/>
              <a:t>without using any loops</a:t>
            </a:r>
            <a:r>
              <a:rPr lang="en-US" altLang="en-US"/>
              <a:t>.</a:t>
            </a:r>
          </a:p>
          <a:p>
            <a:pPr lvl="1" eaLnBrk="1" hangingPunct="1"/>
            <a:r>
              <a:rPr lang="en-US" altLang="en-US"/>
              <a:t>Hint: Your solution should print just one star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5144</TotalTime>
  <Words>5744</Words>
  <Application>Microsoft Macintosh PowerPoint</Application>
  <PresentationFormat>On-screen Show (4:3)</PresentationFormat>
  <Paragraphs>1261</Paragraphs>
  <Slides>63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Andale Mono</vt:lpstr>
      <vt:lpstr>Arial</vt:lpstr>
      <vt:lpstr>Courier New</vt:lpstr>
      <vt:lpstr>Symbol</vt:lpstr>
      <vt:lpstr>Tahoma</vt:lpstr>
      <vt:lpstr>Verdana</vt:lpstr>
      <vt:lpstr>Wingdings</vt:lpstr>
      <vt:lpstr>Default Design</vt:lpstr>
      <vt:lpstr>Recursion</vt:lpstr>
      <vt:lpstr>Recursion</vt:lpstr>
      <vt:lpstr>Why learn recursion?</vt:lpstr>
      <vt:lpstr>Exercise</vt:lpstr>
      <vt:lpstr>The idea</vt:lpstr>
      <vt:lpstr>Recursive algorithm</vt:lpstr>
      <vt:lpstr>Recursion and cases</vt:lpstr>
      <vt:lpstr>Another recursive task</vt:lpstr>
      <vt:lpstr>Recursion in Java</vt:lpstr>
      <vt:lpstr>A basic case</vt:lpstr>
      <vt:lpstr>Handling more cases</vt:lpstr>
      <vt:lpstr>Handling more cases 2</vt:lpstr>
      <vt:lpstr>Using recursion properly</vt:lpstr>
      <vt:lpstr>"Recursion Zen"</vt:lpstr>
      <vt:lpstr>Recursive tracing</vt:lpstr>
      <vt:lpstr>A recursive trace</vt:lpstr>
      <vt:lpstr>Recursive tracing 2</vt:lpstr>
      <vt:lpstr>A recursive trace 2</vt:lpstr>
      <vt:lpstr>Exercise</vt:lpstr>
      <vt:lpstr>pow solution</vt:lpstr>
      <vt:lpstr>Recursion</vt:lpstr>
      <vt:lpstr>An optimization</vt:lpstr>
      <vt:lpstr>pow solution 2</vt:lpstr>
      <vt:lpstr>Exercise</vt:lpstr>
      <vt:lpstr>Case analysis</vt:lpstr>
      <vt:lpstr>printBinary solution</vt:lpstr>
      <vt:lpstr>printBinary solution 2</vt:lpstr>
      <vt:lpstr>Exercise</vt:lpstr>
      <vt:lpstr>Exercise solution</vt:lpstr>
      <vt:lpstr>Exercise solution 2</vt:lpstr>
      <vt:lpstr>Exercise</vt:lpstr>
      <vt:lpstr>Reversal pseudocode</vt:lpstr>
      <vt:lpstr>Reversal solution</vt:lpstr>
      <vt:lpstr>Tracing our algorithm</vt:lpstr>
      <vt:lpstr>Exercise</vt:lpstr>
      <vt:lpstr>File objects</vt:lpstr>
      <vt:lpstr>Public/private pairs</vt:lpstr>
      <vt:lpstr>Exercise solution 2</vt:lpstr>
      <vt:lpstr>Recursive Backtracking</vt:lpstr>
      <vt:lpstr>Exercise: Permutations</vt:lpstr>
      <vt:lpstr>Examining the problem</vt:lpstr>
      <vt:lpstr>Decision trees</vt:lpstr>
      <vt:lpstr>Backtracking</vt:lpstr>
      <vt:lpstr>Backtracking algorithms</vt:lpstr>
      <vt:lpstr>Backtracking strategies</vt:lpstr>
      <vt:lpstr>Permutations revisited</vt:lpstr>
      <vt:lpstr>Exercise solution</vt:lpstr>
      <vt:lpstr>Exercise solution 2</vt:lpstr>
      <vt:lpstr>Exercise: Combinations</vt:lpstr>
      <vt:lpstr>Initial attempt</vt:lpstr>
      <vt:lpstr>Exercise solution</vt:lpstr>
      <vt:lpstr>Exercise: Dominoes</vt:lpstr>
      <vt:lpstr>Domino chains</vt:lpstr>
      <vt:lpstr>Exercise client code</vt:lpstr>
      <vt:lpstr>Exercise solution</vt:lpstr>
      <vt:lpstr>Exercise: Print chain</vt:lpstr>
      <vt:lpstr>Exercise solution</vt:lpstr>
      <vt:lpstr>The "8 Queens" problem</vt:lpstr>
      <vt:lpstr>Naive algorithm</vt:lpstr>
      <vt:lpstr>Better algorithm idea</vt:lpstr>
      <vt:lpstr>Exercise</vt:lpstr>
      <vt:lpstr>Exercise solution</vt:lpstr>
      <vt:lpstr>Exercise solution, cont'd.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142 Python Slides</dc:title>
  <dc:creator>Marty Stepp</dc:creator>
  <cp:keywords>Python</cp:keywords>
  <dc:description>Slides used in the University of Washington's CSE 142 Python sessions.</dc:description>
  <cp:lastModifiedBy>William Killian</cp:lastModifiedBy>
  <cp:revision>327</cp:revision>
  <dcterms:created xsi:type="dcterms:W3CDTF">2008-06-28T20:57:21Z</dcterms:created>
  <dcterms:modified xsi:type="dcterms:W3CDTF">2018-11-06T19:55:02Z</dcterms:modified>
</cp:coreProperties>
</file>