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6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06"/>
  </p:normalViewPr>
  <p:slideViewPr>
    <p:cSldViewPr snapToGrid="0" snapToObjects="1">
      <p:cViewPr varScale="1">
        <p:scale>
          <a:sx n="62" d="100"/>
          <a:sy n="62" d="100"/>
        </p:scale>
        <p:origin x="7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0BD35-0938-4B2C-A45B-1AB10E024522}" type="doc">
      <dgm:prSet loTypeId="urn:microsoft.com/office/officeart/2005/8/layout/hierarchy3" loCatId="Inbox" qsTypeId="urn:microsoft.com/office/officeart/2005/8/quickstyle/simple1" qsCatId="simple" csTypeId="urn:microsoft.com/office/officeart/2005/8/colors/accent5_3" csCatId="accent5"/>
      <dgm:spPr/>
      <dgm:t>
        <a:bodyPr/>
        <a:lstStyle/>
        <a:p>
          <a:endParaRPr lang="en-US"/>
        </a:p>
      </dgm:t>
    </dgm:pt>
    <dgm:pt modelId="{F1EF6EC8-7B84-44D1-83EE-41133522D465}">
      <dgm:prSet/>
      <dgm:spPr/>
      <dgm:t>
        <a:bodyPr/>
        <a:lstStyle/>
        <a:p>
          <a:r>
            <a:rPr lang="en-US"/>
            <a:t>Where are we removing from?</a:t>
          </a:r>
        </a:p>
      </dgm:t>
    </dgm:pt>
    <dgm:pt modelId="{DDB0EF00-BF0C-46AB-9463-3E09AEAAB62D}" type="parTrans" cxnId="{D531CA8E-CD6F-4068-A8F0-3C2F2E969DC2}">
      <dgm:prSet/>
      <dgm:spPr/>
      <dgm:t>
        <a:bodyPr/>
        <a:lstStyle/>
        <a:p>
          <a:endParaRPr lang="en-US"/>
        </a:p>
      </dgm:t>
    </dgm:pt>
    <dgm:pt modelId="{E91A027D-AD0C-4E6E-8C61-A360946B7465}" type="sibTrans" cxnId="{D531CA8E-CD6F-4068-A8F0-3C2F2E969DC2}">
      <dgm:prSet/>
      <dgm:spPr/>
      <dgm:t>
        <a:bodyPr/>
        <a:lstStyle/>
        <a:p>
          <a:endParaRPr lang="en-US"/>
        </a:p>
      </dgm:t>
    </dgm:pt>
    <dgm:pt modelId="{A5D14F7B-9C06-4AD0-9208-C315ED045B5C}">
      <dgm:prSet/>
      <dgm:spPr/>
      <dgm:t>
        <a:bodyPr/>
        <a:lstStyle/>
        <a:p>
          <a:r>
            <a:rPr lang="en-US"/>
            <a:t>Where are we adding to?</a:t>
          </a:r>
        </a:p>
      </dgm:t>
    </dgm:pt>
    <dgm:pt modelId="{CB1F088C-5834-4243-9680-6619D4D94CCA}" type="parTrans" cxnId="{8A6506DB-5EA9-41D3-990F-FBF3BFAA67F7}">
      <dgm:prSet/>
      <dgm:spPr/>
      <dgm:t>
        <a:bodyPr/>
        <a:lstStyle/>
        <a:p>
          <a:endParaRPr lang="en-US"/>
        </a:p>
      </dgm:t>
    </dgm:pt>
    <dgm:pt modelId="{79591D2C-5C7A-4ABA-8CD6-89E9F5D02E27}" type="sibTrans" cxnId="{8A6506DB-5EA9-41D3-990F-FBF3BFAA67F7}">
      <dgm:prSet/>
      <dgm:spPr/>
      <dgm:t>
        <a:bodyPr/>
        <a:lstStyle/>
        <a:p>
          <a:endParaRPr lang="en-US"/>
        </a:p>
      </dgm:t>
    </dgm:pt>
    <dgm:pt modelId="{4EBFAB93-C429-B04F-9CA7-9FF1BEE90C21}" type="pres">
      <dgm:prSet presAssocID="{8480BD35-0938-4B2C-A45B-1AB10E0245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876A52-10F9-0040-844E-7185A9566CB6}" type="pres">
      <dgm:prSet presAssocID="{F1EF6EC8-7B84-44D1-83EE-41133522D465}" presName="root" presStyleCnt="0"/>
      <dgm:spPr/>
    </dgm:pt>
    <dgm:pt modelId="{512567A2-E6F0-A441-A333-D69E4B7DCBD9}" type="pres">
      <dgm:prSet presAssocID="{F1EF6EC8-7B84-44D1-83EE-41133522D465}" presName="rootComposite" presStyleCnt="0"/>
      <dgm:spPr/>
    </dgm:pt>
    <dgm:pt modelId="{E1AEB83E-AF95-B940-B86C-2F3129B31725}" type="pres">
      <dgm:prSet presAssocID="{F1EF6EC8-7B84-44D1-83EE-41133522D465}" presName="rootText" presStyleLbl="node1" presStyleIdx="0" presStyleCnt="2"/>
      <dgm:spPr/>
    </dgm:pt>
    <dgm:pt modelId="{F2546AA9-CB29-324E-89F1-CB17AE13B767}" type="pres">
      <dgm:prSet presAssocID="{F1EF6EC8-7B84-44D1-83EE-41133522D465}" presName="rootConnector" presStyleLbl="node1" presStyleIdx="0" presStyleCnt="2"/>
      <dgm:spPr/>
    </dgm:pt>
    <dgm:pt modelId="{B581F8B7-6D4E-184D-9774-3134BA001954}" type="pres">
      <dgm:prSet presAssocID="{F1EF6EC8-7B84-44D1-83EE-41133522D465}" presName="childShape" presStyleCnt="0"/>
      <dgm:spPr/>
    </dgm:pt>
    <dgm:pt modelId="{71E109A4-20BD-394F-8005-79A4FC48E671}" type="pres">
      <dgm:prSet presAssocID="{A5D14F7B-9C06-4AD0-9208-C315ED045B5C}" presName="root" presStyleCnt="0"/>
      <dgm:spPr/>
    </dgm:pt>
    <dgm:pt modelId="{3790E3EB-38D6-1540-BFDE-9DA1DDC53053}" type="pres">
      <dgm:prSet presAssocID="{A5D14F7B-9C06-4AD0-9208-C315ED045B5C}" presName="rootComposite" presStyleCnt="0"/>
      <dgm:spPr/>
    </dgm:pt>
    <dgm:pt modelId="{21C674AF-557F-AD4D-B9B5-2693AE90942E}" type="pres">
      <dgm:prSet presAssocID="{A5D14F7B-9C06-4AD0-9208-C315ED045B5C}" presName="rootText" presStyleLbl="node1" presStyleIdx="1" presStyleCnt="2"/>
      <dgm:spPr/>
    </dgm:pt>
    <dgm:pt modelId="{7C40A9E2-FEDD-F44E-8F41-CB492A019BC8}" type="pres">
      <dgm:prSet presAssocID="{A5D14F7B-9C06-4AD0-9208-C315ED045B5C}" presName="rootConnector" presStyleLbl="node1" presStyleIdx="1" presStyleCnt="2"/>
      <dgm:spPr/>
    </dgm:pt>
    <dgm:pt modelId="{2E40B10C-C1AC-2545-81D6-023C712E5C61}" type="pres">
      <dgm:prSet presAssocID="{A5D14F7B-9C06-4AD0-9208-C315ED045B5C}" presName="childShape" presStyleCnt="0"/>
      <dgm:spPr/>
    </dgm:pt>
  </dgm:ptLst>
  <dgm:cxnLst>
    <dgm:cxn modelId="{9375502B-6AF4-1540-A70A-C8AD31EEE7B9}" type="presOf" srcId="{A5D14F7B-9C06-4AD0-9208-C315ED045B5C}" destId="{21C674AF-557F-AD4D-B9B5-2693AE90942E}" srcOrd="0" destOrd="0" presId="urn:microsoft.com/office/officeart/2005/8/layout/hierarchy3"/>
    <dgm:cxn modelId="{D531CA8E-CD6F-4068-A8F0-3C2F2E969DC2}" srcId="{8480BD35-0938-4B2C-A45B-1AB10E024522}" destId="{F1EF6EC8-7B84-44D1-83EE-41133522D465}" srcOrd="0" destOrd="0" parTransId="{DDB0EF00-BF0C-46AB-9463-3E09AEAAB62D}" sibTransId="{E91A027D-AD0C-4E6E-8C61-A360946B7465}"/>
    <dgm:cxn modelId="{BA499098-C71A-6948-9E26-D6D7911F13DB}" type="presOf" srcId="{F1EF6EC8-7B84-44D1-83EE-41133522D465}" destId="{E1AEB83E-AF95-B940-B86C-2F3129B31725}" srcOrd="0" destOrd="0" presId="urn:microsoft.com/office/officeart/2005/8/layout/hierarchy3"/>
    <dgm:cxn modelId="{EC473E9C-25D2-0A4A-A3CF-F21048B167BD}" type="presOf" srcId="{A5D14F7B-9C06-4AD0-9208-C315ED045B5C}" destId="{7C40A9E2-FEDD-F44E-8F41-CB492A019BC8}" srcOrd="1" destOrd="0" presId="urn:microsoft.com/office/officeart/2005/8/layout/hierarchy3"/>
    <dgm:cxn modelId="{2C0797BF-C7C5-B143-95FB-230F2B5E3B4A}" type="presOf" srcId="{F1EF6EC8-7B84-44D1-83EE-41133522D465}" destId="{F2546AA9-CB29-324E-89F1-CB17AE13B767}" srcOrd="1" destOrd="0" presId="urn:microsoft.com/office/officeart/2005/8/layout/hierarchy3"/>
    <dgm:cxn modelId="{8A6506DB-5EA9-41D3-990F-FBF3BFAA67F7}" srcId="{8480BD35-0938-4B2C-A45B-1AB10E024522}" destId="{A5D14F7B-9C06-4AD0-9208-C315ED045B5C}" srcOrd="1" destOrd="0" parTransId="{CB1F088C-5834-4243-9680-6619D4D94CCA}" sibTransId="{79591D2C-5C7A-4ABA-8CD6-89E9F5D02E27}"/>
    <dgm:cxn modelId="{B7A228E2-DBE2-0A40-AA44-5CCECE8D2663}" type="presOf" srcId="{8480BD35-0938-4B2C-A45B-1AB10E024522}" destId="{4EBFAB93-C429-B04F-9CA7-9FF1BEE90C21}" srcOrd="0" destOrd="0" presId="urn:microsoft.com/office/officeart/2005/8/layout/hierarchy3"/>
    <dgm:cxn modelId="{F07B34DB-7072-0045-BFF5-A5B59EF3030E}" type="presParOf" srcId="{4EBFAB93-C429-B04F-9CA7-9FF1BEE90C21}" destId="{AC876A52-10F9-0040-844E-7185A9566CB6}" srcOrd="0" destOrd="0" presId="urn:microsoft.com/office/officeart/2005/8/layout/hierarchy3"/>
    <dgm:cxn modelId="{7678F82C-19DB-F149-A544-5539F65D5E4B}" type="presParOf" srcId="{AC876A52-10F9-0040-844E-7185A9566CB6}" destId="{512567A2-E6F0-A441-A333-D69E4B7DCBD9}" srcOrd="0" destOrd="0" presId="urn:microsoft.com/office/officeart/2005/8/layout/hierarchy3"/>
    <dgm:cxn modelId="{2C3DB5A1-7011-A44C-9BA9-FE9B6A53D5ED}" type="presParOf" srcId="{512567A2-E6F0-A441-A333-D69E4B7DCBD9}" destId="{E1AEB83E-AF95-B940-B86C-2F3129B31725}" srcOrd="0" destOrd="0" presId="urn:microsoft.com/office/officeart/2005/8/layout/hierarchy3"/>
    <dgm:cxn modelId="{4874B293-7895-BE43-992C-59791AAB3028}" type="presParOf" srcId="{512567A2-E6F0-A441-A333-D69E4B7DCBD9}" destId="{F2546AA9-CB29-324E-89F1-CB17AE13B767}" srcOrd="1" destOrd="0" presId="urn:microsoft.com/office/officeart/2005/8/layout/hierarchy3"/>
    <dgm:cxn modelId="{6DFFCB29-28D2-A541-996B-3492F219231D}" type="presParOf" srcId="{AC876A52-10F9-0040-844E-7185A9566CB6}" destId="{B581F8B7-6D4E-184D-9774-3134BA001954}" srcOrd="1" destOrd="0" presId="urn:microsoft.com/office/officeart/2005/8/layout/hierarchy3"/>
    <dgm:cxn modelId="{0107429C-339C-1B40-B2E6-F0A5AE7FD892}" type="presParOf" srcId="{4EBFAB93-C429-B04F-9CA7-9FF1BEE90C21}" destId="{71E109A4-20BD-394F-8005-79A4FC48E671}" srcOrd="1" destOrd="0" presId="urn:microsoft.com/office/officeart/2005/8/layout/hierarchy3"/>
    <dgm:cxn modelId="{F9E5CCAB-3238-1A4D-A242-DB1BC3231597}" type="presParOf" srcId="{71E109A4-20BD-394F-8005-79A4FC48E671}" destId="{3790E3EB-38D6-1540-BFDE-9DA1DDC53053}" srcOrd="0" destOrd="0" presId="urn:microsoft.com/office/officeart/2005/8/layout/hierarchy3"/>
    <dgm:cxn modelId="{DD9DE05F-A3D3-AB48-B84A-AF9AF94049E9}" type="presParOf" srcId="{3790E3EB-38D6-1540-BFDE-9DA1DDC53053}" destId="{21C674AF-557F-AD4D-B9B5-2693AE90942E}" srcOrd="0" destOrd="0" presId="urn:microsoft.com/office/officeart/2005/8/layout/hierarchy3"/>
    <dgm:cxn modelId="{19EF8475-8A7A-794C-9F50-0D4CAAF7D625}" type="presParOf" srcId="{3790E3EB-38D6-1540-BFDE-9DA1DDC53053}" destId="{7C40A9E2-FEDD-F44E-8F41-CB492A019BC8}" srcOrd="1" destOrd="0" presId="urn:microsoft.com/office/officeart/2005/8/layout/hierarchy3"/>
    <dgm:cxn modelId="{EFE57103-ABE4-1E4D-B2C0-835900C4FFE7}" type="presParOf" srcId="{71E109A4-20BD-394F-8005-79A4FC48E671}" destId="{2E40B10C-C1AC-2545-81D6-023C712E5C6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EB83E-AF95-B940-B86C-2F3129B31725}">
      <dsp:nvSpPr>
        <dsp:cNvPr id="0" name=""/>
        <dsp:cNvSpPr/>
      </dsp:nvSpPr>
      <dsp:spPr>
        <a:xfrm>
          <a:off x="1283" y="909129"/>
          <a:ext cx="4672458" cy="233622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Where are we removing from?</a:t>
          </a:r>
        </a:p>
      </dsp:txBody>
      <dsp:txXfrm>
        <a:off x="69709" y="977555"/>
        <a:ext cx="4535606" cy="2199377"/>
      </dsp:txXfrm>
    </dsp:sp>
    <dsp:sp modelId="{21C674AF-557F-AD4D-B9B5-2693AE90942E}">
      <dsp:nvSpPr>
        <dsp:cNvPr id="0" name=""/>
        <dsp:cNvSpPr/>
      </dsp:nvSpPr>
      <dsp:spPr>
        <a:xfrm>
          <a:off x="5841857" y="909129"/>
          <a:ext cx="4672458" cy="233622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Where are we adding to?</a:t>
          </a:r>
        </a:p>
      </dsp:txBody>
      <dsp:txXfrm>
        <a:off x="5910283" y="977555"/>
        <a:ext cx="4535606" cy="2199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61D70-7855-0943-A684-27AC0CC31D8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3AA76-7CD2-E740-B58F-1B696DF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0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36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5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53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98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0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59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1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5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37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4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16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24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6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42EE4-F4C4-AA4E-B861-A523F6505583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Stacks and Queues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 Killian</a:t>
            </a:r>
          </a:p>
          <a:p>
            <a:r>
              <a:rPr lang="en-US" dirty="0"/>
              <a:t>CSCI 162 </a:t>
            </a:r>
            <a:r>
              <a:rPr lang="mr-IN" dirty="0"/>
              <a:t>–</a:t>
            </a:r>
            <a:r>
              <a:rPr lang="en-US" dirty="0"/>
              <a:t> Introduction to Programming II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Queue </a:t>
            </a:r>
            <a:r>
              <a:rPr lang="mr-IN" dirty="0"/>
              <a:t>–</a:t>
            </a:r>
            <a:r>
              <a:rPr lang="en-US" dirty="0"/>
              <a:t> Addition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052292" y="3824047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47886" y="3824047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C7F4C-060D-3547-8337-BEDDC3F5B050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Queue </a:t>
            </a:r>
            <a:r>
              <a:rPr lang="mr-IN" dirty="0"/>
              <a:t>–</a:t>
            </a:r>
            <a:r>
              <a:rPr lang="en-US" dirty="0"/>
              <a:t> Addition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052292" y="3824047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47886" y="3824047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47975" y="3824047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F04398-4E49-A942-AE86-69F37F8919C0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Queues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5121"/>
            <a:ext cx="10515600" cy="435133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600" dirty="0"/>
              <a:t>F</a:t>
            </a:r>
            <a:r>
              <a:rPr lang="en-US" sz="6400" dirty="0"/>
              <a:t>irst</a:t>
            </a:r>
            <a:r>
              <a:rPr lang="en-US" sz="16600" dirty="0"/>
              <a:t> I</a:t>
            </a:r>
            <a:r>
              <a:rPr lang="en-US" sz="6400" dirty="0"/>
              <a:t>n</a:t>
            </a:r>
            <a:r>
              <a:rPr lang="en-US" sz="16600" dirty="0"/>
              <a:t> F</a:t>
            </a:r>
            <a:r>
              <a:rPr lang="en-US" sz="6400" dirty="0"/>
              <a:t>irst</a:t>
            </a:r>
            <a:r>
              <a:rPr lang="en-US" sz="16600" dirty="0"/>
              <a:t> O</a:t>
            </a:r>
            <a:r>
              <a:rPr lang="en-US" sz="6400" dirty="0"/>
              <a:t>ut</a:t>
            </a:r>
          </a:p>
        </p:txBody>
      </p:sp>
    </p:spTree>
    <p:extLst>
      <p:ext uri="{BB962C8B-B14F-4D97-AF65-F5344CB8AC3E}">
        <p14:creationId xmlns:p14="http://schemas.microsoft.com/office/powerpoint/2010/main" val="207786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dirty="0"/>
              <a:t>What’s the pattern?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013241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3676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Queue&lt;E&gt; ADT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interface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Queue&lt;E&gt; {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insert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boolean</a:t>
            </a:r>
            <a:r>
              <a:rPr lang="en-US" sz="2400" dirty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add(E element);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examine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element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3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Queue&lt;E&gt; ADT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SPECIAL versions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–</a:t>
            </a:r>
            <a:r>
              <a:rPr lang="en-US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 can return null</a:t>
            </a:r>
            <a:endParaRPr lang="en-US" sz="2400" dirty="0">
              <a:solidFill>
                <a:srgbClr val="AA0D9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AA0D9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insert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boolean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offer(E element);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poll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examine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peek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76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Better Queue&lt;E&gt;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add(E element);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or push / enqueue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;      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or pop  / dequeue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peek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3600" dirty="0">
                <a:solidFill>
                  <a:prstClr val="black"/>
                </a:solidFill>
                <a:ea typeface="Consolas" charset="0"/>
                <a:cs typeface="Consolas" charset="0"/>
              </a:rPr>
              <a:t>Implementations?</a:t>
            </a:r>
          </a:p>
          <a:p>
            <a:pPr lvl="1"/>
            <a:r>
              <a:rPr lang="en-US" sz="3200" dirty="0">
                <a:solidFill>
                  <a:prstClr val="black"/>
                </a:solidFill>
                <a:ea typeface="Consolas" charset="0"/>
                <a:cs typeface="Consolas" charset="0"/>
              </a:rPr>
              <a:t>Singly-Linked List</a:t>
            </a:r>
          </a:p>
          <a:p>
            <a:pPr lvl="1"/>
            <a:r>
              <a:rPr lang="en-US" sz="3200" dirty="0">
                <a:solidFill>
                  <a:prstClr val="black"/>
                </a:solidFill>
                <a:ea typeface="Consolas" charset="0"/>
                <a:cs typeface="Consolas" charset="0"/>
              </a:rPr>
              <a:t>Doubly-Linked List</a:t>
            </a:r>
          </a:p>
          <a:p>
            <a:pPr lvl="1"/>
            <a:r>
              <a:rPr lang="en-US" sz="3200" dirty="0">
                <a:solidFill>
                  <a:prstClr val="black"/>
                </a:solidFill>
                <a:ea typeface="Consolas" charset="0"/>
                <a:cs typeface="Consolas" charset="0"/>
              </a:rPr>
              <a:t>Array</a:t>
            </a:r>
            <a:endParaRPr lang="mr-IN" sz="2000" dirty="0">
              <a:solidFill>
                <a:prstClr val="black"/>
              </a:solidFill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32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658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Who </a:t>
            </a:r>
            <a:r>
              <a:rPr lang="en-US"/>
              <a:t>Misses Being a Kid?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29" y="2438400"/>
            <a:ext cx="6424865" cy="37854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What is the picture to the left?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Can we just remove the orange or yellow block?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Chaotic Evil?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Chaotic Good?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Let’s formalize what a stack does!</a:t>
            </a:r>
          </a:p>
        </p:txBody>
      </p:sp>
    </p:spTree>
    <p:extLst>
      <p:ext uri="{BB962C8B-B14F-4D97-AF65-F5344CB8AC3E}">
        <p14:creationId xmlns:p14="http://schemas.microsoft.com/office/powerpoint/2010/main" val="29715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Stack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70907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4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Stack </a:t>
            </a:r>
            <a:r>
              <a:rPr lang="mr-IN" dirty="0"/>
              <a:t>–</a:t>
            </a:r>
            <a:r>
              <a:rPr lang="en-US" dirty="0"/>
              <a:t> Add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70907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517879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05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interact with others?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arrange ourselves?</a:t>
            </a:r>
          </a:p>
          <a:p>
            <a:r>
              <a:rPr lang="en-US" dirty="0"/>
              <a:t>Do we wait in “line” when purchasing items?</a:t>
            </a:r>
          </a:p>
          <a:p>
            <a:r>
              <a:rPr lang="en-US" dirty="0"/>
              <a:t>Do we cut in front of others?</a:t>
            </a:r>
          </a:p>
        </p:txBody>
      </p:sp>
    </p:spTree>
    <p:extLst>
      <p:ext uri="{BB962C8B-B14F-4D97-AF65-F5344CB8AC3E}">
        <p14:creationId xmlns:p14="http://schemas.microsoft.com/office/powerpoint/2010/main" val="751994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Stack </a:t>
            </a:r>
            <a:r>
              <a:rPr lang="mr-IN" dirty="0"/>
              <a:t>–</a:t>
            </a:r>
            <a:r>
              <a:rPr lang="en-US" dirty="0"/>
              <a:t> Removal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70907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34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Stack </a:t>
            </a:r>
            <a:r>
              <a:rPr lang="mr-IN" dirty="0"/>
              <a:t>–</a:t>
            </a:r>
            <a:r>
              <a:rPr lang="en-US" dirty="0"/>
              <a:t> Removal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1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Stack </a:t>
            </a:r>
            <a:r>
              <a:rPr lang="mr-IN" dirty="0"/>
              <a:t>–</a:t>
            </a:r>
            <a:r>
              <a:rPr lang="en-US" dirty="0"/>
              <a:t> Add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70907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10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Stack </a:t>
            </a:r>
            <a:r>
              <a:rPr lang="mr-IN" dirty="0"/>
              <a:t>–</a:t>
            </a:r>
            <a:r>
              <a:rPr lang="en-US" dirty="0"/>
              <a:t> Removal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6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Stack </a:t>
            </a:r>
            <a:r>
              <a:rPr lang="mr-IN" dirty="0"/>
              <a:t>–</a:t>
            </a:r>
            <a:r>
              <a:rPr lang="en-US" dirty="0"/>
              <a:t> Add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70907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2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Stack </a:t>
            </a:r>
            <a:r>
              <a:rPr lang="mr-IN" dirty="0"/>
              <a:t>–</a:t>
            </a:r>
            <a:r>
              <a:rPr lang="en-US" dirty="0"/>
              <a:t> Add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70907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517879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0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Stacks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5121"/>
            <a:ext cx="10515600" cy="435133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600" dirty="0"/>
              <a:t>L</a:t>
            </a:r>
            <a:r>
              <a:rPr lang="en-US" sz="6400" dirty="0"/>
              <a:t>ast</a:t>
            </a:r>
            <a:r>
              <a:rPr lang="en-US" sz="16600" dirty="0"/>
              <a:t> I</a:t>
            </a:r>
            <a:r>
              <a:rPr lang="en-US" sz="6400" dirty="0"/>
              <a:t>n</a:t>
            </a:r>
            <a:r>
              <a:rPr lang="en-US" sz="16600" dirty="0"/>
              <a:t> F</a:t>
            </a:r>
            <a:r>
              <a:rPr lang="en-US" sz="6400" dirty="0"/>
              <a:t>irst</a:t>
            </a:r>
            <a:r>
              <a:rPr lang="en-US" sz="16600" dirty="0"/>
              <a:t> O</a:t>
            </a:r>
            <a:r>
              <a:rPr lang="en-US" sz="6400" dirty="0"/>
              <a:t>ut</a:t>
            </a:r>
          </a:p>
        </p:txBody>
      </p:sp>
    </p:spTree>
    <p:extLst>
      <p:ext uri="{BB962C8B-B14F-4D97-AF65-F5344CB8AC3E}">
        <p14:creationId xmlns:p14="http://schemas.microsoft.com/office/powerpoint/2010/main" val="1278979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Stack&lt;E&gt; ADT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interface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Stack&lt;E&gt; {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insert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E</a:t>
            </a:r>
            <a:r>
              <a:rPr lang="en-US" sz="2400" dirty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push(E element);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pop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examine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peek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2400" dirty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empty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sz="2400" dirty="0" err="1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boolean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empty</a:t>
            </a:r>
            <a:r>
              <a:rPr lang="mr-IN" sz="2400" dirty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  <a:latin typeface="Consolas" charset="0"/>
                <a:ea typeface="Consolas" charset="0"/>
                <a:cs typeface="Consolas" charset="0"/>
              </a:rPr>
              <a:t>}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99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Better Stack&lt;E&gt;?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prstClr val="black"/>
                </a:solidFill>
                <a:ea typeface="Consolas" charset="0"/>
                <a:cs typeface="Consolas" charset="0"/>
              </a:rPr>
              <a:t>The one on the last slide looks pretty good to me!</a:t>
            </a:r>
          </a:p>
          <a:p>
            <a:endParaRPr lang="en-US" sz="3600" dirty="0">
              <a:solidFill>
                <a:prstClr val="black"/>
              </a:solidFill>
              <a:ea typeface="Consolas" charset="0"/>
              <a:cs typeface="Consolas" charset="0"/>
            </a:endParaRPr>
          </a:p>
          <a:p>
            <a:r>
              <a:rPr lang="en-US" sz="3600" dirty="0">
                <a:solidFill>
                  <a:prstClr val="black"/>
                </a:solidFill>
                <a:ea typeface="Consolas" charset="0"/>
                <a:cs typeface="Consolas" charset="0"/>
              </a:rPr>
              <a:t>Implementations?</a:t>
            </a:r>
          </a:p>
          <a:p>
            <a:pPr lvl="1"/>
            <a:r>
              <a:rPr lang="en-US" sz="3200" dirty="0">
                <a:solidFill>
                  <a:prstClr val="black"/>
                </a:solidFill>
                <a:ea typeface="Consolas" charset="0"/>
                <a:cs typeface="Consolas" charset="0"/>
              </a:rPr>
              <a:t>Singly-Linked List</a:t>
            </a:r>
          </a:p>
          <a:p>
            <a:pPr lvl="1"/>
            <a:r>
              <a:rPr lang="en-US" sz="3200" dirty="0">
                <a:solidFill>
                  <a:prstClr val="black"/>
                </a:solidFill>
                <a:ea typeface="Consolas" charset="0"/>
                <a:cs typeface="Consolas" charset="0"/>
              </a:rPr>
              <a:t>Doubly-Linked List</a:t>
            </a:r>
          </a:p>
          <a:p>
            <a:pPr lvl="1"/>
            <a:r>
              <a:rPr lang="en-US" sz="3200" dirty="0">
                <a:solidFill>
                  <a:prstClr val="black"/>
                </a:solidFill>
                <a:ea typeface="Consolas" charset="0"/>
                <a:cs typeface="Consolas" charset="0"/>
              </a:rPr>
              <a:t>Array</a:t>
            </a:r>
            <a:endParaRPr lang="mr-IN" sz="2000" dirty="0">
              <a:solidFill>
                <a:prstClr val="black"/>
              </a:solidFill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22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Wait In Lines </a:t>
            </a:r>
            <a:r>
              <a:rPr lang="mr-IN" dirty="0"/>
              <a:t>–</a:t>
            </a:r>
            <a:r>
              <a:rPr lang="en-US" dirty="0"/>
              <a:t> The Basic Queue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"Queue </a:t>
            </a:r>
            <a:r>
              <a:rPr lang="mr-IN" dirty="0"/>
              <a:t>–</a:t>
            </a:r>
            <a:r>
              <a:rPr lang="en-US" dirty="0"/>
              <a:t> the British word for line”</a:t>
            </a:r>
          </a:p>
          <a:p>
            <a:pPr lvl="1"/>
            <a:r>
              <a:rPr lang="mr-IN" dirty="0"/>
              <a:t>–</a:t>
            </a:r>
            <a:r>
              <a:rPr lang="en-US" dirty="0"/>
              <a:t> anonymous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48064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65263-9608-0F42-835B-263EAF6C4FB0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8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Queue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48064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77FF9B-2EF4-9D4F-A1F1-4BF3756DDCCE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67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Queue </a:t>
            </a:r>
            <a:r>
              <a:rPr lang="mr-IN" dirty="0"/>
              <a:t>–</a:t>
            </a:r>
            <a:r>
              <a:rPr lang="en-US" dirty="0"/>
              <a:t> Removal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52292" y="382451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CF9B74-A5BE-844D-B79D-C2787E190676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Queue </a:t>
            </a:r>
            <a:r>
              <a:rPr lang="mr-IN" dirty="0"/>
              <a:t>–</a:t>
            </a:r>
            <a:r>
              <a:rPr lang="en-US" dirty="0"/>
              <a:t> Addition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52292" y="382451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948064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2ACE87-C6F8-A142-BB7A-E21CFAB6DB40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Queue </a:t>
            </a:r>
            <a:r>
              <a:rPr lang="mr-IN" dirty="0"/>
              <a:t>–</a:t>
            </a:r>
            <a:r>
              <a:rPr lang="en-US" dirty="0"/>
              <a:t> Removal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052292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876D3-0246-A44E-9205-4184879E21A6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2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Queue </a:t>
            </a:r>
            <a:r>
              <a:rPr lang="mr-IN" dirty="0"/>
              <a:t>–</a:t>
            </a:r>
            <a:r>
              <a:rPr lang="en-US" dirty="0"/>
              <a:t> Removal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052292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00DF16-7CD5-0343-A9C7-87305B8B92DD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5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Queue </a:t>
            </a:r>
            <a:r>
              <a:rPr lang="mr-IN" dirty="0"/>
              <a:t>–</a:t>
            </a:r>
            <a:r>
              <a:rPr lang="en-US" dirty="0"/>
              <a:t> Removal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052292" y="3824047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33698-A523-B345-B27C-0267857DC138}"/>
              </a:ext>
            </a:extLst>
          </p:cNvPr>
          <p:cNvSpPr/>
          <p:nvPr/>
        </p:nvSpPr>
        <p:spPr>
          <a:xfrm>
            <a:off x="-1849582" y="1849582"/>
            <a:ext cx="2687782" cy="500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0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409</Words>
  <Application>Microsoft Macintosh PowerPoint</Application>
  <PresentationFormat>Widescreen</PresentationFormat>
  <Paragraphs>105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Consolas</vt:lpstr>
      <vt:lpstr>Mangal</vt:lpstr>
      <vt:lpstr>Office Theme</vt:lpstr>
      <vt:lpstr>Stacks and Queues</vt:lpstr>
      <vt:lpstr>How do we interact with others?</vt:lpstr>
      <vt:lpstr>We Wait In Lines – The Basic Queue</vt:lpstr>
      <vt:lpstr>The Basic Queue</vt:lpstr>
      <vt:lpstr>The Basic Queue – Removal</vt:lpstr>
      <vt:lpstr>The Basic Queue – Addition </vt:lpstr>
      <vt:lpstr>The Basic Queue – Removal </vt:lpstr>
      <vt:lpstr>The Basic Queue – Removal </vt:lpstr>
      <vt:lpstr>The Basic Queue – Removal</vt:lpstr>
      <vt:lpstr>The Basic Queue – Addition</vt:lpstr>
      <vt:lpstr>The Basic Queue – Addition</vt:lpstr>
      <vt:lpstr>Queues</vt:lpstr>
      <vt:lpstr>What’s the pattern?</vt:lpstr>
      <vt:lpstr>The Queue&lt;E&gt; ADT Interface</vt:lpstr>
      <vt:lpstr>The Queue&lt;E&gt; ADT Interface</vt:lpstr>
      <vt:lpstr>A Better Queue&lt;E&gt;</vt:lpstr>
      <vt:lpstr>Who Misses Being a Kid?</vt:lpstr>
      <vt:lpstr>The Basic Stack</vt:lpstr>
      <vt:lpstr>The Basic Stack – Add</vt:lpstr>
      <vt:lpstr>The Basic Stack – Removal</vt:lpstr>
      <vt:lpstr>The Basic Stack – Removal</vt:lpstr>
      <vt:lpstr>The Basic Stack – Add</vt:lpstr>
      <vt:lpstr>The Basic Stack – Removal</vt:lpstr>
      <vt:lpstr>The Basic Stack – Add</vt:lpstr>
      <vt:lpstr>The Basic Stack – Add</vt:lpstr>
      <vt:lpstr>Stacks</vt:lpstr>
      <vt:lpstr>The Stack&lt;E&gt; ADT Interface</vt:lpstr>
      <vt:lpstr>A Better Stack&lt;E&gt;?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Stacks and Queues</dc:title>
  <dc:creator>William Killian</dc:creator>
  <cp:lastModifiedBy>William Killian</cp:lastModifiedBy>
  <cp:revision>9</cp:revision>
  <dcterms:created xsi:type="dcterms:W3CDTF">2017-11-03T01:59:08Z</dcterms:created>
  <dcterms:modified xsi:type="dcterms:W3CDTF">2018-10-16T18:34:24Z</dcterms:modified>
</cp:coreProperties>
</file>