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8" r:id="rId1"/>
  </p:sldMasterIdLst>
  <p:notesMasterIdLst>
    <p:notesMasterId r:id="rId64"/>
  </p:notesMasterIdLst>
  <p:sldIdLst>
    <p:sldId id="257" r:id="rId2"/>
    <p:sldId id="260" r:id="rId3"/>
    <p:sldId id="307" r:id="rId4"/>
    <p:sldId id="306" r:id="rId5"/>
    <p:sldId id="261" r:id="rId6"/>
    <p:sldId id="262" r:id="rId7"/>
    <p:sldId id="263" r:id="rId8"/>
    <p:sldId id="264" r:id="rId9"/>
    <p:sldId id="265" r:id="rId10"/>
    <p:sldId id="266" r:id="rId11"/>
    <p:sldId id="30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8" r:id="rId46"/>
    <p:sldId id="299" r:id="rId47"/>
    <p:sldId id="300" r:id="rId48"/>
    <p:sldId id="301" r:id="rId49"/>
    <p:sldId id="302" r:id="rId50"/>
    <p:sldId id="303" r:id="rId51"/>
    <p:sldId id="309" r:id="rId52"/>
    <p:sldId id="258" r:id="rId53"/>
    <p:sldId id="310" r:id="rId54"/>
    <p:sldId id="259" r:id="rId55"/>
    <p:sldId id="311" r:id="rId56"/>
    <p:sldId id="312" r:id="rId57"/>
    <p:sldId id="313" r:id="rId58"/>
    <p:sldId id="314" r:id="rId59"/>
    <p:sldId id="320" r:id="rId60"/>
    <p:sldId id="321" r:id="rId61"/>
    <p:sldId id="322" r:id="rId62"/>
    <p:sldId id="323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FF9DA-0A67-4B92-96F8-F14CCDA8619A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35993-2FD9-46D6-8848-C0A3DDB0B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46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8A7F-ECF4-4E26-A06B-950960A011B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5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8A7F-ECF4-4E26-A06B-950960A011B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</a:t>
            </a:r>
            <a:r>
              <a:rPr lang="en-US" baseline="0" dirty="0"/>
              <a:t> use with sorted vectors too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8A7F-ECF4-4E26-A06B-950960A011B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0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Perl hashes, Python dictionaries, JavaScript non-scalar objects 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dict</a:t>
            </a:r>
            <a:r>
              <a:rPr lang="en-US" dirty="0"/>
              <a:t> = { }; </a:t>
            </a:r>
            <a:r>
              <a:rPr lang="en-US" dirty="0" err="1"/>
              <a:t>dict</a:t>
            </a:r>
            <a:r>
              <a:rPr lang="en-US" dirty="0"/>
              <a:t>[k1] = v1;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hash function can be arbitrary. Identity does job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2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status: Empty, Full, Erased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Multiples of 5 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a0</a:t>
            </a:r>
            <a:r>
              <a:rPr lang="en-US" baseline="0" dirty="0"/>
              <a:t> + a1 x + a2 x^2 + a3 x^3 = a0 + x(a1 + x(a2 + x a3))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hashTable</a:t>
            </a:r>
            <a:r>
              <a:rPr lang="en-US" dirty="0"/>
              <a:t> address for debugging only.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Doesn’t look like bad case but it is. Depth</a:t>
            </a:r>
            <a:r>
              <a:rPr lang="en-US" baseline="0" dirty="0"/>
              <a:t> 7 vs depth 3 for RB and AVL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9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to know type of node to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35993-2FD9-46D6-8848-C0A3DDB0B5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2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74D6-3750-4E40-AAAB-0307757E6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58865-AEE9-3C49-9926-0D648F406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A631-A401-2D48-8054-03C8D45C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6F067-943D-3A49-BF91-D63025B0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8D878-CD36-1C4C-B253-CA6E1BCD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1ED6-857D-43B6-B97F-20276835C0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9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4CCC-746C-3648-8F3C-B80DF522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F2472-BC29-2B47-98E7-171268D12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DDD66-46AA-4D42-8E36-1558E4A9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3EE96-AE10-3C4F-988B-E9E3FCBF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BEC0C-F568-2548-8420-33EE240B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DE6C-ADC4-4830-827C-AD4327A1D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7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2502B-AD0E-EB48-A1DC-3257BA98F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6A4C7-B0C9-6E42-A4DA-F9CBA085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92C4-D80D-6D4C-8839-1F9B15A7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8752E-DB85-F44B-902B-936BF368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25C3-20CB-3649-B573-94143E22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2BA5-D7DB-46E9-86DC-64C0201A2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22A9-4D78-5542-8A1B-B90C9779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013A-E6D9-AB47-B201-4FC8F9FC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E2015-66EE-DD45-A8C3-C4E044DD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1358-0904-4140-9836-D9421BB5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00C36-05C3-E04D-BE9F-1F43756D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2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0C31-42E9-6040-96EB-49CD8B62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47E7A-E5E9-B649-BA70-E5D0C36DC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39F4-2123-2747-B18A-1259BC88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86CEB-15AA-EE4E-BF08-C4F46D32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931F6-647A-EC46-B6AA-2F148E8E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754D-E561-4231-B116-B811396F52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36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D903-EA56-0548-BEFC-E5D64375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3FA8-C9E7-E646-9802-E291EB23B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83821-E9A3-6A4B-8300-8656E04D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99DF8-30A1-FF43-8F07-C1DA7B5B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C66D0-8329-FD44-B58F-430AC66B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052E5-991A-0F47-992A-56EF2AA1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F06E-9E4B-4499-9BC6-50EA5E28F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6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4A01-9F64-9D41-AF94-DB028ADE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C1B36-5E1D-5D48-B5D8-25D99A180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BABCD-9B2C-1049-B696-19D66BABB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D2569-BFDD-B145-81BF-21F39C149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D47F0-7C46-E543-BFCD-946501FF8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461E4-F0C7-0F48-8F09-3B1E308D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E03F0-BFE0-AC4D-858A-E865E656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6B32D-B680-5F44-AE4B-62E03A95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0F7-BDD4-4D44-BB5B-85D84E92F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1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9FD2-F805-0342-B9E5-4284A55BF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11950-EDBE-B14C-8B68-1A8B286B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9BD8E-EEDA-364C-8EEC-AAA4E3FC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30273-E105-E940-9AF9-1B20CD7E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47E8-7CB9-427C-A6EA-5832A423C8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5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541C0-6553-BA4F-812C-FA8281FC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50B7F-BE33-CA43-8128-7DD8E7F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4F882-96E1-9A44-880C-518C29F0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F12C-3929-4A9C-9484-D83031ACCC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0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E7C0-65B6-5D48-A453-2F4077FCB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E736-8EA4-FA4C-BFBC-F804CBDE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1EE93-1A8C-114C-A6CF-FF49D2A2B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D4D6C-8E02-1A4F-AFD9-E7877FD7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38228-9F4D-9B44-A65A-5B5A2411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638B6-2139-5C4F-A5F4-54EC5F42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DDC-E8AB-46D6-B5C3-E7A952A59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C1E4-A9EB-6D4C-A64E-487BCBF92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C6334-196A-B840-B53E-6AA78619A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20E2F-E41D-4A4B-B366-823D8F628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4F55C-8B30-BA44-A596-D01A251B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F43BA-908D-B348-AF78-3B7DA392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2CDC1-C6FF-D24F-9785-E742F4A3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7E9B-21AB-4279-8304-E393B5260D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AE43C-9931-4842-A8C8-D643F52B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802FF-3B20-B949-A591-09E0FC90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C2E19-CED5-6B40-93AE-E06B1AB3D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D3930-62DF-E649-8357-C0F5FC202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8079E-3A8F-7B4B-885A-8336F71BC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745-ED78-4995-86D9-092E9C1030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2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5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9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Implementing the Associative Containers</a:t>
            </a:r>
          </a:p>
        </p:txBody>
      </p:sp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Sets and Maps</a:t>
            </a:r>
          </a:p>
        </p:txBody>
      </p:sp>
    </p:spTree>
    <p:extLst>
      <p:ext uri="{BB962C8B-B14F-4D97-AF65-F5344CB8AC3E}">
        <p14:creationId xmlns:p14="http://schemas.microsoft.com/office/powerpoint/2010/main" val="352287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Open Addressing (</a:t>
            </a:r>
            <a:r>
              <a:rPr lang="en-US" dirty="0" err="1"/>
              <a:t>Cont</a:t>
            </a:r>
            <a:r>
              <a:rPr lang="ja-JP" altLang="en-US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pic>
        <p:nvPicPr>
          <p:cNvPr id="14340" name="Picture 13" descr="sav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21455"/>
            <a:ext cx="8686800" cy="29665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7074" y="1690689"/>
            <a:ext cx="421352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  <a:ea typeface="+mn-ea"/>
                <a:cs typeface="Arial" charset="0"/>
              </a:rPr>
              <a:t>Inserting 36 causes </a:t>
            </a:r>
            <a:r>
              <a:rPr lang="en-US" sz="2800" i="1" dirty="0">
                <a:solidFill>
                  <a:srgbClr val="C00000"/>
                </a:solidFill>
                <a:latin typeface="+mn-lt"/>
                <a:ea typeface="+mn-ea"/>
                <a:cs typeface="Arial" charset="0"/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418844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89698"/>
            <a:ext cx="7886700" cy="1325563"/>
          </a:xfrm>
        </p:spPr>
        <p:txBody>
          <a:bodyPr/>
          <a:lstStyle/>
          <a:p>
            <a:r>
              <a:rPr lang="en-US" altLang="en-US" dirty="0"/>
              <a:t>Collision Resolution by </a:t>
            </a:r>
            <a:r>
              <a:rPr lang="en-US" altLang="en-US" i="1" dirty="0">
                <a:solidFill>
                  <a:srgbClr val="C00000"/>
                </a:solidFill>
              </a:rPr>
              <a:t>Open Addressing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15307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Given a </a:t>
            </a:r>
            <a:r>
              <a:rPr lang="en-US" altLang="en-US" dirty="0"/>
              <a:t>key</a:t>
            </a:r>
            <a:r>
              <a:rPr lang="en-US" altLang="en-US" sz="2800" dirty="0"/>
              <a:t> </a:t>
            </a:r>
            <a:r>
              <a:rPr lang="en-US" altLang="en-US" i="1" dirty="0">
                <a:solidFill>
                  <a:srgbClr val="C00000"/>
                </a:solidFill>
              </a:rPr>
              <a:t>k</a:t>
            </a:r>
            <a:r>
              <a:rPr lang="en-US" altLang="en-US" sz="2800" dirty="0"/>
              <a:t>, try </a:t>
            </a:r>
            <a:r>
              <a:rPr lang="en-US" altLang="en-US" dirty="0"/>
              <a:t>slots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r>
              <a:rPr lang="en-US" altLang="en-US" sz="2800" dirty="0"/>
              <a:t>h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(k), h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(k),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(k), …, h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(k)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h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i </a:t>
            </a:r>
            <a:r>
              <a:rPr lang="en-US" altLang="en-US" sz="2800" dirty="0">
                <a:solidFill>
                  <a:srgbClr val="0000FF"/>
                </a:solidFill>
              </a:rPr>
              <a:t>(k) = (</a:t>
            </a:r>
            <a:r>
              <a:rPr lang="en-US" altLang="en-US" dirty="0" err="1">
                <a:solidFill>
                  <a:srgbClr val="0000FF"/>
                </a:solidFill>
              </a:rPr>
              <a:t>hf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sz="2800" dirty="0">
                <a:solidFill>
                  <a:srgbClr val="0000FF"/>
                </a:solidFill>
              </a:rPr>
              <a:t>(k) + F (i)) </a:t>
            </a:r>
            <a:r>
              <a:rPr lang="en-US" altLang="en-US" dirty="0">
                <a:solidFill>
                  <a:srgbClr val="0000FF"/>
                </a:solidFill>
              </a:rPr>
              <a:t>%</a:t>
            </a:r>
            <a:r>
              <a:rPr lang="en-US" altLang="en-US" sz="2800" dirty="0">
                <a:solidFill>
                  <a:srgbClr val="0000FF"/>
                </a:solidFill>
              </a:rPr>
              <a:t> m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F is the </a:t>
            </a:r>
            <a:r>
              <a:rPr lang="en-US" altLang="en-US" sz="2800" i="1" dirty="0">
                <a:solidFill>
                  <a:srgbClr val="C00000"/>
                </a:solidFill>
              </a:rPr>
              <a:t>collision resolution</a:t>
            </a:r>
            <a:r>
              <a:rPr lang="en-US" altLang="en-US" sz="2800" dirty="0"/>
              <a:t> function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Linear</a:t>
            </a:r>
            <a:r>
              <a:rPr lang="en-US" altLang="en-US" sz="2600" dirty="0"/>
              <a:t>: F(i) = i </a:t>
            </a:r>
          </a:p>
          <a:p>
            <a:pPr lvl="1">
              <a:lnSpc>
                <a:spcPct val="90000"/>
              </a:lnSpc>
            </a:pP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Quadratic</a:t>
            </a:r>
            <a:r>
              <a:rPr lang="en-US" altLang="en-US" sz="2600" dirty="0"/>
              <a:t>: F(i) = i</a:t>
            </a:r>
            <a:r>
              <a:rPr lang="en-US" altLang="en-US" sz="2600" baseline="30000" dirty="0"/>
              <a:t>2</a:t>
            </a:r>
            <a:r>
              <a:rPr lang="en-US" altLang="en-US" sz="2600" dirty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600" i="1" dirty="0">
                <a:solidFill>
                  <a:srgbClr val="C00000"/>
                </a:solidFill>
              </a:rPr>
              <a:t>Double Hashing</a:t>
            </a:r>
            <a:r>
              <a:rPr lang="en-US" altLang="en-US" sz="2600" dirty="0"/>
              <a:t>: F(i) = i</a:t>
            </a:r>
            <a:r>
              <a:rPr lang="en-US" altLang="en-US" sz="2600" dirty="0">
                <a:sym typeface="r_symbol" pitchFamily="49" charset="2"/>
              </a:rPr>
              <a:t> * hf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(k)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225A-26BF-4E6C-8E81-E38E63B5904C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10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Collision Resolution </a:t>
            </a:r>
            <a:br>
              <a:rPr lang="en-US" dirty="0"/>
            </a:br>
            <a:r>
              <a:rPr lang="en-US" dirty="0"/>
              <a:t>   (Open Addressing w/Linear Probing)</a:t>
            </a:r>
          </a:p>
        </p:txBody>
      </p:sp>
      <p:graphicFrame>
        <p:nvGraphicFramePr>
          <p:cNvPr id="1536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88148"/>
              </p:ext>
            </p:extLst>
          </p:nvPr>
        </p:nvGraphicFramePr>
        <p:xfrm>
          <a:off x="0" y="1214387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r:id="rId4" imgW="4130040" imgH="2976372" progId="">
                  <p:embed/>
                </p:oleObj>
              </mc:Choice>
              <mc:Fallback>
                <p:oleObj r:id="rId4" imgW="4130040" imgH="297637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387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12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Erase and Find</a:t>
            </a:r>
            <a:br>
              <a:rPr lang="en-US"/>
            </a:br>
            <a:r>
              <a:rPr lang="en-US"/>
              <a:t>(Open Addressing)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to find a key?</a:t>
            </a:r>
          </a:p>
          <a:p>
            <a:pPr marL="342891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Examine slots h</a:t>
            </a:r>
            <a:r>
              <a:rPr lang="en-US" altLang="en-US" baseline="-25000" dirty="0"/>
              <a:t>0</a:t>
            </a:r>
            <a:r>
              <a:rPr lang="en-US" altLang="en-US" dirty="0"/>
              <a:t>(k), h</a:t>
            </a:r>
            <a:r>
              <a:rPr lang="en-US" altLang="en-US" baseline="-25000" dirty="0"/>
              <a:t>1</a:t>
            </a:r>
            <a:r>
              <a:rPr lang="en-US" altLang="en-US" dirty="0"/>
              <a:t>(k), … until hit empty slot</a:t>
            </a:r>
          </a:p>
          <a:p>
            <a:endParaRPr lang="en-US" altLang="en-US" dirty="0"/>
          </a:p>
          <a:p>
            <a:r>
              <a:rPr lang="en-US" altLang="en-US" dirty="0"/>
              <a:t>How to erase a key?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How does this affect find?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How does this affect insert?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29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fig1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Collision Resolution</a:t>
            </a:r>
            <a:br>
              <a:rPr lang="en-US" sz="2400"/>
            </a:br>
            <a:r>
              <a:rPr lang="en-US" sz="2400"/>
              <a:t>(Chaining)</a:t>
            </a:r>
          </a:p>
        </p:txBody>
      </p:sp>
    </p:spTree>
    <p:extLst>
      <p:ext uri="{BB962C8B-B14F-4D97-AF65-F5344CB8AC3E}">
        <p14:creationId xmlns:p14="http://schemas.microsoft.com/office/powerpoint/2010/main" val="906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1874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Collision Resolution with Chaining</a:t>
            </a:r>
          </a:p>
        </p:txBody>
      </p:sp>
      <p:graphicFrame>
        <p:nvGraphicFramePr>
          <p:cNvPr id="768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60293"/>
              </p:ext>
            </p:extLst>
          </p:nvPr>
        </p:nvGraphicFramePr>
        <p:xfrm>
          <a:off x="628650" y="3095621"/>
          <a:ext cx="4572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r:id="rId3" imgW="2366772" imgH="2427732" progId="">
                  <p:embed/>
                </p:oleObj>
              </mc:Choice>
              <mc:Fallback>
                <p:oleObj r:id="rId3" imgW="2366772" imgH="242773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095621"/>
                        <a:ext cx="45720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5"/>
          <p:cNvSpPr txBox="1">
            <a:spLocks noChangeArrowheads="1"/>
          </p:cNvSpPr>
          <p:nvPr/>
        </p:nvSpPr>
        <p:spPr bwMode="auto">
          <a:xfrm>
            <a:off x="628650" y="1251284"/>
            <a:ext cx="757130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Lucida Console" panose="020B0609040504020204" pitchFamily="49" charset="0"/>
              </a:rPr>
              <a:t>const</a:t>
            </a:r>
            <a:r>
              <a:rPr lang="en-US" altLang="en-US" sz="2000" b="0" dirty="0">
                <a:latin typeface="Lucida Console" panose="020B0609040504020204" pitchFamily="49" charset="0"/>
              </a:rPr>
              <a:t>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b="0" dirty="0">
                <a:latin typeface="Lucida Console" panose="020B0609040504020204" pitchFamily="49" charset="0"/>
              </a:rPr>
              <a:t> TABLE_SIZE = 11; // Prime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s</a:t>
            </a:r>
            <a:r>
              <a:rPr lang="en-US" altLang="en-US" sz="2000" b="0" dirty="0">
                <a:latin typeface="Lucida Console" panose="020B0609040504020204" pitchFamily="49" charset="0"/>
              </a:rPr>
              <a:t>td::vector&lt;std::list&lt;int&gt;&gt; table (TABLE_SIZE);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To insert or find a key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 err="1">
                <a:latin typeface="Lucida Console" panose="020B0609040504020204" pitchFamily="49" charset="0"/>
              </a:rPr>
              <a:t>size_t</a:t>
            </a:r>
            <a:r>
              <a:rPr lang="en-US" altLang="en-US" sz="2000" b="0" dirty="0">
                <a:latin typeface="Lucida Console" panose="020B0609040504020204" pitchFamily="49" charset="0"/>
              </a:rPr>
              <a:t> index =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hf</a:t>
            </a:r>
            <a:r>
              <a:rPr lang="en-US" altLang="en-US" sz="2000" b="0" dirty="0">
                <a:latin typeface="Lucida Console" panose="020B0609040504020204" pitchFamily="49" charset="0"/>
              </a:rPr>
              <a:t> (key) % TABLE_SIZE;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Walk list at table[index]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5118" y="4178296"/>
            <a:ext cx="23618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Buckets are often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singly-linked lists</a:t>
            </a:r>
          </a:p>
        </p:txBody>
      </p:sp>
    </p:spTree>
    <p:extLst>
      <p:ext uri="{BB962C8B-B14F-4D97-AF65-F5344CB8AC3E}">
        <p14:creationId xmlns:p14="http://schemas.microsoft.com/office/powerpoint/2010/main" val="6783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Functions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628650" y="1613869"/>
            <a:ext cx="7886700" cy="4351338"/>
          </a:xfrm>
        </p:spPr>
        <p:txBody>
          <a:bodyPr/>
          <a:lstStyle/>
          <a:p>
            <a:r>
              <a:rPr lang="en-US" altLang="en-US" dirty="0"/>
              <a:t>Goals</a:t>
            </a:r>
          </a:p>
          <a:p>
            <a:pPr lvl="1"/>
            <a:r>
              <a:rPr lang="en-US" altLang="en-US" dirty="0"/>
              <a:t>Distribute keys evenly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Minimize collisions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Fast to compute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Handle non-integral keys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Default for unordered_* containers usually OK</a:t>
            </a:r>
          </a:p>
          <a:p>
            <a:pPr lvl="1"/>
            <a:r>
              <a:rPr lang="en-US" altLang="en-US" dirty="0"/>
              <a:t>Can supply our own if desired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692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Hash Functions (</a:t>
            </a:r>
            <a:r>
              <a:rPr lang="en-US" dirty="0" err="1"/>
              <a:t>Cont</a:t>
            </a:r>
            <a:r>
              <a:rPr lang="ja-JP" altLang="en-US" dirty="0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r>
              <a:rPr lang="en-US" altLang="en-US" dirty="0"/>
              <a:t>Division Method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Works well in most cases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slot(k) = k % m (where k is an integer from hash fn.)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Can be bad if keys have similar characteristics</a:t>
            </a:r>
          </a:p>
          <a:p>
            <a:pPr lvl="2"/>
            <a:r>
              <a:rPr lang="en-US" altLang="en-US" dirty="0"/>
              <a:t>Suppose m = 25</a:t>
            </a:r>
          </a:p>
          <a:p>
            <a:pPr lvl="3"/>
            <a:r>
              <a:rPr lang="en-US" altLang="en-US" dirty="0"/>
              <a:t>0, 25, 50, 75, 100, …, map to 0</a:t>
            </a:r>
          </a:p>
          <a:p>
            <a:pPr lvl="3"/>
            <a:r>
              <a:rPr lang="en-US" altLang="en-US" dirty="0"/>
              <a:t>5, 30, 55, 80, 105, …, map to 5</a:t>
            </a:r>
          </a:p>
          <a:p>
            <a:pPr lvl="3"/>
            <a:r>
              <a:rPr lang="en-US" altLang="en-US" dirty="0"/>
              <a:t>10, 35, 60, 85, 110, …, map to 10</a:t>
            </a:r>
          </a:p>
          <a:p>
            <a:pPr lvl="3"/>
            <a:r>
              <a:rPr lang="en-US" altLang="en-US" dirty="0"/>
              <a:t>15, 40, 65, 90, 115, …, map to 15</a:t>
            </a:r>
          </a:p>
          <a:p>
            <a:pPr lvl="3"/>
            <a:r>
              <a:rPr lang="en-US" altLang="en-US" dirty="0"/>
              <a:t>20, 45, 70, 95, 120, …, map to 20</a:t>
            </a:r>
          </a:p>
          <a:p>
            <a:pPr lvl="2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91069" y="4562374"/>
            <a:ext cx="2524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Avoid by making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m prime!</a:t>
            </a:r>
          </a:p>
        </p:txBody>
      </p:sp>
    </p:spTree>
    <p:extLst>
      <p:ext uri="{BB962C8B-B14F-4D97-AF65-F5344CB8AC3E}">
        <p14:creationId xmlns:p14="http://schemas.microsoft.com/office/powerpoint/2010/main" val="31766661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903" y="368465"/>
            <a:ext cx="605155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Hash Function For Strings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40827" y="1062147"/>
            <a:ext cx="7239000" cy="5257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struct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HashString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{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unsigned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operator () (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const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string&amp; key)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const</a:t>
            </a: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{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unsigned n = 5381; // Prime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for (unsigned i = 0;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     i &lt;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key.length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(); ++i)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  n = (n * 33) + key[i]; // Horner’s Rule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  return n;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 }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};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// Header &lt;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unordered_set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&gt;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unordered_set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&lt;string,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HashString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&gt; </a:t>
            </a: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mySet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mySet.insert</a:t>
            </a:r>
            <a:r>
              <a:rPr lang="en-US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 (</a:t>
            </a:r>
            <a:r>
              <a:rPr lang="ja-JP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“</a:t>
            </a:r>
            <a:r>
              <a:rPr lang="en-US" altLang="ja-JP" sz="2000" dirty="0" err="1">
                <a:solidFill>
                  <a:srgbClr val="2B4355"/>
                </a:solidFill>
                <a:latin typeface="Lucida Console" panose="020B0609040504020204" pitchFamily="49" charset="0"/>
              </a:rPr>
              <a:t>ToucanSam</a:t>
            </a:r>
            <a:r>
              <a:rPr lang="ja-JP" altLang="en-US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”</a:t>
            </a:r>
            <a:r>
              <a:rPr lang="en-US" altLang="ja-JP" sz="2000" dirty="0">
                <a:solidFill>
                  <a:srgbClr val="2B4355"/>
                </a:solidFill>
                <a:latin typeface="Lucida Console" panose="020B0609040504020204" pitchFamily="49" charset="0"/>
              </a:rPr>
              <a:t>);</a:t>
            </a:r>
            <a:endParaRPr lang="en-US" altLang="en-US" sz="2000" dirty="0">
              <a:solidFill>
                <a:srgbClr val="2B4355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8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091180"/>
              </p:ext>
            </p:extLst>
          </p:nvPr>
        </p:nvGraphicFramePr>
        <p:xfrm>
          <a:off x="0" y="1252888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r:id="rId4" imgW="3063240" imgH="2898648" progId="">
                  <p:embed/>
                </p:oleObj>
              </mc:Choice>
              <mc:Fallback>
                <p:oleObj r:id="rId4" imgW="3063240" imgH="28986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2888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7181"/>
            <a:ext cx="7886700" cy="1325563"/>
          </a:xfrm>
        </p:spPr>
        <p:txBody>
          <a:bodyPr/>
          <a:lstStyle/>
          <a:p>
            <a:r>
              <a:rPr lang="en-US" dirty="0"/>
              <a:t>Implementing an Iterator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6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Associative Containers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2369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Categories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Ordered (OAC)</a:t>
            </a:r>
          </a:p>
          <a:p>
            <a:pPr lvl="2">
              <a:defRPr/>
            </a:pPr>
            <a:r>
              <a:rPr lang="en-US" dirty="0"/>
              <a:t>set, </a:t>
            </a:r>
            <a:r>
              <a:rPr lang="en-US" dirty="0" err="1"/>
              <a:t>multiset</a:t>
            </a:r>
            <a:r>
              <a:rPr lang="en-US" dirty="0"/>
              <a:t>, map, </a:t>
            </a:r>
            <a:r>
              <a:rPr lang="en-US" dirty="0" err="1"/>
              <a:t>multimap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Unordered (UAC)</a:t>
            </a:r>
          </a:p>
          <a:p>
            <a:pPr lvl="2">
              <a:defRPr/>
            </a:pPr>
            <a:r>
              <a:rPr lang="en-US" dirty="0" err="1"/>
              <a:t>unordered_set</a:t>
            </a:r>
            <a:r>
              <a:rPr lang="en-US" dirty="0"/>
              <a:t>, </a:t>
            </a:r>
            <a:r>
              <a:rPr lang="en-US" dirty="0" err="1"/>
              <a:t>unordered_multiset</a:t>
            </a:r>
            <a:r>
              <a:rPr lang="en-US" dirty="0"/>
              <a:t>, </a:t>
            </a:r>
            <a:r>
              <a:rPr lang="en-US" dirty="0" err="1"/>
              <a:t>unordered_map</a:t>
            </a:r>
            <a:r>
              <a:rPr lang="en-US" dirty="0"/>
              <a:t>, </a:t>
            </a:r>
            <a:r>
              <a:rPr lang="en-US" dirty="0" err="1"/>
              <a:t>unordered_multimap</a:t>
            </a:r>
            <a:endParaRPr lang="en-US" dirty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OACs use </a:t>
            </a:r>
            <a:r>
              <a:rPr lang="en-US" i="1" dirty="0">
                <a:solidFill>
                  <a:srgbClr val="7030A0"/>
                </a:solidFill>
                <a:cs typeface="+mn-cs"/>
              </a:rPr>
              <a:t>red/black BSTs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UACs use </a:t>
            </a:r>
            <a:r>
              <a:rPr lang="en-US" i="1" dirty="0">
                <a:solidFill>
                  <a:srgbClr val="7030A0"/>
                </a:solidFill>
                <a:cs typeface="+mn-cs"/>
              </a:rPr>
              <a:t>hash tables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>
              <a:cs typeface="+mn-cs"/>
              <a:sym typeface="Wingdings" panose="05000000000000000000" pitchFamily="2" charset="2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7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2624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Efficiency of Hashing Methods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63613"/>
            <a:ext cx="78867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Load factor </a:t>
            </a: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= N / m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represents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Avg. probes for successful search ≈ 1 + </a:t>
            </a:r>
            <a:r>
              <a:rPr lang="en-US" altLang="en-US" dirty="0">
                <a:sym typeface="Symbol" panose="05050102010706020507" pitchFamily="18" charset="2"/>
              </a:rPr>
              <a:t>/2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Avg. probes for unsuccessful search = 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7030A0"/>
                </a:solidFill>
                <a:sym typeface="Symbol" panose="05050102010706020507" pitchFamily="18" charset="2"/>
              </a:rPr>
              <a:t>Avg.</a:t>
            </a:r>
            <a:r>
              <a:rPr lang="en-US" altLang="en-US" dirty="0">
                <a:sym typeface="Symbol" panose="05050102010706020507" pitchFamily="18" charset="2"/>
              </a:rPr>
              <a:t> find, insert, erase: O(1)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Open Addressing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</a:t>
            </a:r>
            <a:r>
              <a:rPr lang="en-US" altLang="en-US" dirty="0"/>
              <a:t> represents ?</a:t>
            </a:r>
            <a:endParaRPr lang="en-US" altLang="en-US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ym typeface="Symbol" panose="05050102010706020507" pitchFamily="18" charset="2"/>
              </a:rPr>
              <a:t>If  &gt; 0.5</a:t>
            </a:r>
            <a:r>
              <a:rPr lang="en-US" altLang="en-US">
                <a:sym typeface="Symbol" panose="05050102010706020507" pitchFamily="18" charset="2"/>
              </a:rPr>
              <a:t>, roughly </a:t>
            </a:r>
            <a:r>
              <a:rPr lang="en-US" altLang="en-US" dirty="0">
                <a:sym typeface="Symbol" panose="05050102010706020507" pitchFamily="18" charset="2"/>
              </a:rPr>
              <a:t>double table size and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  rehash all elements to new table</a:t>
            </a:r>
          </a:p>
        </p:txBody>
      </p:sp>
    </p:spTree>
    <p:extLst>
      <p:ext uri="{BB962C8B-B14F-4D97-AF65-F5344CB8AC3E}">
        <p14:creationId xmlns:p14="http://schemas.microsoft.com/office/powerpoint/2010/main" val="21585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Search Trees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9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Issues with BSTs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86945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dirty="0"/>
              <a:t>Key operations are O(depth)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Want depth to be close to </a:t>
            </a:r>
            <a:r>
              <a:rPr lang="en-US" altLang="en-US" dirty="0" err="1"/>
              <a:t>lg</a:t>
            </a:r>
            <a:r>
              <a:rPr lang="en-US" altLang="en-US" dirty="0"/>
              <a:t>(N)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But worst case would be?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 how do we maintain balance </a:t>
            </a:r>
            <a:br>
              <a:rPr lang="en-US" altLang="en-US" dirty="0"/>
            </a:br>
            <a:r>
              <a:rPr lang="en-US" altLang="en-US" dirty="0"/>
              <a:t>  (depth </a:t>
            </a:r>
            <a:r>
              <a:rPr lang="en-US" altLang="en-US" dirty="0">
                <a:sym typeface="Symbol" panose="05050102010706020507" pitchFamily="18" charset="2"/>
              </a:rPr>
              <a:t> </a:t>
            </a:r>
            <a:r>
              <a:rPr lang="en-US" altLang="en-US" dirty="0" err="1"/>
              <a:t>lg</a:t>
            </a:r>
            <a:r>
              <a:rPr lang="en-US" altLang="en-US" dirty="0"/>
              <a:t>(N))?</a:t>
            </a:r>
          </a:p>
        </p:txBody>
      </p:sp>
    </p:spTree>
    <p:extLst>
      <p:ext uri="{BB962C8B-B14F-4D97-AF65-F5344CB8AC3E}">
        <p14:creationId xmlns:p14="http://schemas.microsoft.com/office/powerpoint/2010/main" val="2978584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994" y="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 BSTs with Same Keys</a:t>
            </a: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142279"/>
              </p:ext>
            </p:extLst>
          </p:nvPr>
        </p:nvGraphicFramePr>
        <p:xfrm>
          <a:off x="0" y="1997071"/>
          <a:ext cx="91440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r:id="rId3" imgW="5202936" imgH="2697480" progId="">
                  <p:embed/>
                </p:oleObj>
              </mc:Choice>
              <mc:Fallback>
                <p:oleObj r:id="rId3" imgW="5202936" imgH="269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97071"/>
                        <a:ext cx="91440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954088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b="0" dirty="0">
                <a:latin typeface="+mn-lt"/>
                <a:cs typeface="Times New Roman" panose="02020603050405020304" pitchFamily="18" charset="0"/>
              </a:rPr>
              <a:t>Insertion sequence:  5, 15, 20, 3, 9, 7, 12, 17, 6, 75, 100, 18, 25, 35, 40 (N = 15)</a:t>
            </a:r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143000" y="6264271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000"/>
              <a:t>BST</a:t>
            </a:r>
            <a:endParaRPr lang="en-US" alt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5816600" y="6264271"/>
            <a:ext cx="2108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Red-black tree?</a:t>
            </a:r>
          </a:p>
        </p:txBody>
      </p:sp>
    </p:spTree>
    <p:extLst>
      <p:ext uri="{BB962C8B-B14F-4D97-AF65-F5344CB8AC3E}">
        <p14:creationId xmlns:p14="http://schemas.microsoft.com/office/powerpoint/2010/main" val="1584060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Notions of Balance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 any node N, depth (N-&gt;left) and </a:t>
            </a:r>
            <a:br>
              <a:rPr lang="en-US" altLang="en-US" dirty="0"/>
            </a:br>
            <a:r>
              <a:rPr lang="en-US" altLang="en-US" dirty="0"/>
              <a:t>  depth (N-&gt;right) differ by at most 1</a:t>
            </a:r>
          </a:p>
          <a:p>
            <a:pPr lvl="1" eaLnBrk="1" hangingPunct="1"/>
            <a:r>
              <a:rPr lang="en-US" altLang="en-US" dirty="0"/>
              <a:t>AVL Trees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All leaves exist at same level</a:t>
            </a:r>
          </a:p>
          <a:p>
            <a:pPr lvl="1" eaLnBrk="1" hangingPunct="1"/>
            <a:r>
              <a:rPr lang="en-US" altLang="en-US" dirty="0"/>
              <a:t>2-3-4 Trees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Number of </a:t>
            </a:r>
            <a:r>
              <a:rPr lang="en-US" altLang="en-US" i="1" dirty="0">
                <a:solidFill>
                  <a:srgbClr val="C00000"/>
                </a:solidFill>
              </a:rPr>
              <a:t>black nodes</a:t>
            </a:r>
            <a:r>
              <a:rPr lang="en-US" altLang="en-US" dirty="0"/>
              <a:t> on any path from root to leaf is same (black height of tree)</a:t>
            </a:r>
          </a:p>
          <a:p>
            <a:pPr lvl="1" eaLnBrk="1" hangingPunct="1"/>
            <a:r>
              <a:rPr lang="en-US" altLang="en-US" dirty="0"/>
              <a:t>Red-black Trees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72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BST, Red-Black Tree, and AVL Tree</a:t>
            </a:r>
          </a:p>
        </p:txBody>
      </p:sp>
      <p:graphicFrame>
        <p:nvGraphicFramePr>
          <p:cNvPr id="27652" name="Object 28"/>
          <p:cNvGraphicFramePr>
            <a:graphicFrameLocks noChangeAspect="1"/>
          </p:cNvGraphicFramePr>
          <p:nvPr/>
        </p:nvGraphicFramePr>
        <p:xfrm>
          <a:off x="0" y="762000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r:id="rId4" imgW="4910328" imgH="2668524" progId="">
                  <p:embed/>
                </p:oleObj>
              </mc:Choice>
              <mc:Fallback>
                <p:oleObj r:id="rId4" imgW="4910328" imgH="2668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7050" y="1295400"/>
            <a:ext cx="4365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Insert 50, 100, 60, 90, 70, 80, 75, 78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CEA987-9C66-4B45-B90D-C1B3B50B387B}"/>
              </a:ext>
            </a:extLst>
          </p:cNvPr>
          <p:cNvSpPr txBox="1"/>
          <p:nvPr/>
        </p:nvSpPr>
        <p:spPr>
          <a:xfrm>
            <a:off x="8223555" y="648866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25</a:t>
            </a:r>
          </a:p>
        </p:txBody>
      </p:sp>
    </p:spTree>
    <p:extLst>
      <p:ext uri="{BB962C8B-B14F-4D97-AF65-F5344CB8AC3E}">
        <p14:creationId xmlns:p14="http://schemas.microsoft.com/office/powerpoint/2010/main" val="4026556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2-3-4 Trees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Three node types</a:t>
            </a:r>
          </a:p>
          <a:p>
            <a:pPr lvl="1"/>
            <a:r>
              <a:rPr lang="en-US" altLang="en-US" dirty="0"/>
              <a:t>2-node: 2 children, 1 key</a:t>
            </a:r>
          </a:p>
          <a:p>
            <a:pPr lvl="1"/>
            <a:r>
              <a:rPr lang="en-US" altLang="en-US" dirty="0"/>
              <a:t>3-node: 3 children, 2 keys</a:t>
            </a:r>
          </a:p>
          <a:p>
            <a:pPr lvl="1"/>
            <a:r>
              <a:rPr lang="en-US" altLang="en-US" dirty="0"/>
              <a:t>4-node: 4 children, 3 keys</a:t>
            </a:r>
          </a:p>
          <a:p>
            <a:endParaRPr lang="en-US" altLang="en-US" dirty="0"/>
          </a:p>
          <a:p>
            <a:r>
              <a:rPr lang="en-US" altLang="en-US" dirty="0"/>
              <a:t>All leaves at same level and</a:t>
            </a:r>
            <a:br>
              <a:rPr lang="en-US" altLang="en-US" dirty="0"/>
            </a:br>
            <a:r>
              <a:rPr lang="en-US" altLang="en-US" dirty="0"/>
              <a:t>  all internal nodes have all possible children</a:t>
            </a:r>
          </a:p>
          <a:p>
            <a:endParaRPr lang="en-US" altLang="en-US" dirty="0"/>
          </a:p>
          <a:p>
            <a:r>
              <a:rPr lang="en-US" altLang="en-US" dirty="0"/>
              <a:t>Logarithmic find, insert, erase</a:t>
            </a:r>
          </a:p>
        </p:txBody>
      </p:sp>
    </p:spTree>
    <p:extLst>
      <p:ext uri="{BB962C8B-B14F-4D97-AF65-F5344CB8AC3E}">
        <p14:creationId xmlns:p14="http://schemas.microsoft.com/office/powerpoint/2010/main" val="4222527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2-3-4 Tree Node Types</a:t>
            </a:r>
          </a:p>
        </p:txBody>
      </p:sp>
      <p:pic>
        <p:nvPicPr>
          <p:cNvPr id="29700" name="Picture 1035" descr="fig12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7" y="1947813"/>
            <a:ext cx="663098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028" descr="carrano1221"/>
          <p:cNvPicPr preferRelativeResize="0"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519563"/>
            <a:ext cx="74961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2105025" y="151918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2-node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3933825" y="401473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4-node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5762625" y="144298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3-node</a:t>
            </a:r>
          </a:p>
        </p:txBody>
      </p:sp>
    </p:spTree>
    <p:extLst>
      <p:ext uri="{BB962C8B-B14F-4D97-AF65-F5344CB8AC3E}">
        <p14:creationId xmlns:p14="http://schemas.microsoft.com/office/powerpoint/2010/main" val="1812466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2-3-4 Tree</a:t>
            </a:r>
          </a:p>
        </p:txBody>
      </p:sp>
      <p:sp>
        <p:nvSpPr>
          <p:cNvPr id="30724" name="Rectangle 14"/>
          <p:cNvSpPr>
            <a:spLocks noChangeArrowheads="1"/>
          </p:cNvSpPr>
          <p:nvPr/>
        </p:nvSpPr>
        <p:spPr bwMode="auto">
          <a:xfrm>
            <a:off x="2795588" y="266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307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886456"/>
              </p:ext>
            </p:extLst>
          </p:nvPr>
        </p:nvGraphicFramePr>
        <p:xfrm>
          <a:off x="0" y="2196661"/>
          <a:ext cx="9144000" cy="377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r:id="rId4" imgW="3550920" imgH="1520952" progId="">
                  <p:embed/>
                </p:oleObj>
              </mc:Choice>
              <mc:Fallback>
                <p:oleObj r:id="rId4" imgW="3550920" imgH="152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96661"/>
                        <a:ext cx="9144000" cy="3775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15"/>
          <p:cNvSpPr txBox="1">
            <a:spLocks noChangeArrowheads="1"/>
          </p:cNvSpPr>
          <p:nvPr/>
        </p:nvSpPr>
        <p:spPr bwMode="auto">
          <a:xfrm>
            <a:off x="4774215" y="885498"/>
            <a:ext cx="38718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How to search?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How much space for 4-Node?</a:t>
            </a:r>
          </a:p>
        </p:txBody>
      </p:sp>
    </p:spTree>
    <p:extLst>
      <p:ext uri="{BB962C8B-B14F-4D97-AF65-F5344CB8AC3E}">
        <p14:creationId xmlns:p14="http://schemas.microsoft.com/office/powerpoint/2010/main" val="2427337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for a 2-3-4 Tree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r>
              <a:rPr lang="en-US" altLang="en-US" dirty="0"/>
              <a:t>Top-down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Split 4-nodes as you search for insertion point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Ensures node splits don’</a:t>
            </a:r>
            <a:r>
              <a:rPr lang="en-US" altLang="ja-JP" dirty="0"/>
              <a:t>t keep propagating upwards</a:t>
            </a:r>
          </a:p>
          <a:p>
            <a:endParaRPr lang="en-US" altLang="en-US" dirty="0"/>
          </a:p>
          <a:p>
            <a:r>
              <a:rPr lang="en-US" altLang="en-US" dirty="0"/>
              <a:t>Key operation is split of 4-node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Becomes three 2-nodes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Median key is </a:t>
            </a:r>
            <a:r>
              <a:rPr lang="ja-JP" altLang="en-US" dirty="0"/>
              <a:t>“</a:t>
            </a:r>
            <a:r>
              <a:rPr lang="en-US" altLang="ja-JP" dirty="0"/>
              <a:t>hoisted up</a:t>
            </a:r>
            <a:r>
              <a:rPr lang="ja-JP" altLang="en-US" dirty="0"/>
              <a:t>”</a:t>
            </a:r>
            <a:r>
              <a:rPr lang="en-US" altLang="ja-JP" dirty="0"/>
              <a:t> and added to parent node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1022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Sets and Maps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use the UAC containers? </a:t>
            </a:r>
          </a:p>
          <a:p>
            <a:endParaRPr lang="en-US" dirty="0"/>
          </a:p>
          <a:p>
            <a:pPr lvl="1"/>
            <a:r>
              <a:rPr lang="en-US" dirty="0"/>
              <a:t>#include &lt;</a:t>
            </a:r>
            <a:r>
              <a:rPr lang="en-US" dirty="0" err="1"/>
              <a:t>unordered_set</a:t>
            </a:r>
            <a:r>
              <a:rPr lang="en-US" dirty="0"/>
              <a:t>&gt; or 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Classes</a:t>
            </a:r>
          </a:p>
          <a:p>
            <a:pPr lvl="2"/>
            <a:r>
              <a:rPr lang="en-US" dirty="0" err="1"/>
              <a:t>unordered_set</a:t>
            </a:r>
            <a:r>
              <a:rPr lang="en-US" dirty="0"/>
              <a:t>, </a:t>
            </a:r>
            <a:r>
              <a:rPr lang="en-US" dirty="0" err="1"/>
              <a:t>unordered_multiset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 err="1"/>
              <a:t>unordered_map</a:t>
            </a:r>
            <a:r>
              <a:rPr lang="en-US" dirty="0"/>
              <a:t>, </a:t>
            </a:r>
            <a:r>
              <a:rPr lang="en-US" dirty="0" err="1"/>
              <a:t>unordered_multimap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API very similar to ordered containers</a:t>
            </a:r>
          </a:p>
        </p:txBody>
      </p:sp>
    </p:spTree>
    <p:extLst>
      <p:ext uri="{BB962C8B-B14F-4D97-AF65-F5344CB8AC3E}">
        <p14:creationId xmlns:p14="http://schemas.microsoft.com/office/powerpoint/2010/main" val="3721650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Splitting a 4-Node</a:t>
            </a:r>
          </a:p>
        </p:txBody>
      </p:sp>
      <p:grpSp>
        <p:nvGrpSpPr>
          <p:cNvPr id="32772" name="Group 3"/>
          <p:cNvGrpSpPr>
            <a:grpSpLocks noChangeAspect="1"/>
          </p:cNvGrpSpPr>
          <p:nvPr/>
        </p:nvGrpSpPr>
        <p:grpSpPr bwMode="auto">
          <a:xfrm>
            <a:off x="-139262" y="2086304"/>
            <a:ext cx="9144000" cy="3505200"/>
            <a:chOff x="0" y="480"/>
            <a:chExt cx="5760" cy="3408"/>
          </a:xfrm>
        </p:grpSpPr>
        <p:sp>
          <p:nvSpPr>
            <p:cNvPr id="32773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480"/>
              <a:ext cx="5760" cy="3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Oval 5"/>
            <p:cNvSpPr>
              <a:spLocks noChangeArrowheads="1"/>
            </p:cNvSpPr>
            <p:nvPr/>
          </p:nvSpPr>
          <p:spPr bwMode="auto">
            <a:xfrm>
              <a:off x="4833" y="2079"/>
              <a:ext cx="632" cy="953"/>
            </a:xfrm>
            <a:prstGeom prst="ellipse">
              <a:avLst/>
            </a:prstGeom>
            <a:solidFill>
              <a:srgbClr val="A0A0A4"/>
            </a:solidFill>
            <a:ln w="22225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4770" y="1985"/>
              <a:ext cx="632" cy="95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76" name="Rectangle 7"/>
            <p:cNvSpPr>
              <a:spLocks noChangeArrowheads="1"/>
            </p:cNvSpPr>
            <p:nvPr/>
          </p:nvSpPr>
          <p:spPr bwMode="auto">
            <a:xfrm>
              <a:off x="5027" y="2312"/>
              <a:ext cx="19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V="1">
              <a:off x="4543" y="2799"/>
              <a:ext cx="314" cy="54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5311" y="2799"/>
              <a:ext cx="302" cy="57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Oval 10"/>
            <p:cNvSpPr>
              <a:spLocks noChangeArrowheads="1"/>
            </p:cNvSpPr>
            <p:nvPr/>
          </p:nvSpPr>
          <p:spPr bwMode="auto">
            <a:xfrm>
              <a:off x="365" y="1537"/>
              <a:ext cx="1486" cy="909"/>
            </a:xfrm>
            <a:prstGeom prst="ellipse">
              <a:avLst/>
            </a:prstGeom>
            <a:solidFill>
              <a:srgbClr val="A0A0A4"/>
            </a:solidFill>
            <a:ln w="22225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80" name="Oval 11"/>
            <p:cNvSpPr>
              <a:spLocks noChangeArrowheads="1"/>
            </p:cNvSpPr>
            <p:nvPr/>
          </p:nvSpPr>
          <p:spPr bwMode="auto">
            <a:xfrm>
              <a:off x="300" y="1434"/>
              <a:ext cx="1498" cy="926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81" name="Rectangle 12"/>
            <p:cNvSpPr>
              <a:spLocks noChangeArrowheads="1"/>
            </p:cNvSpPr>
            <p:nvPr/>
          </p:nvSpPr>
          <p:spPr bwMode="auto">
            <a:xfrm>
              <a:off x="622" y="1603"/>
              <a:ext cx="90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  B  C</a:t>
              </a:r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32782" name="Line 13"/>
            <p:cNvSpPr>
              <a:spLocks noChangeShapeType="1"/>
            </p:cNvSpPr>
            <p:nvPr/>
          </p:nvSpPr>
          <p:spPr bwMode="auto">
            <a:xfrm flipV="1">
              <a:off x="194" y="2166"/>
              <a:ext cx="260" cy="5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4"/>
            <p:cNvSpPr>
              <a:spLocks noChangeShapeType="1"/>
            </p:cNvSpPr>
            <p:nvPr/>
          </p:nvSpPr>
          <p:spPr bwMode="auto">
            <a:xfrm>
              <a:off x="1751" y="2099"/>
              <a:ext cx="367" cy="6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700" y="2269"/>
              <a:ext cx="180" cy="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16"/>
            <p:cNvSpPr>
              <a:spLocks noChangeShapeType="1"/>
            </p:cNvSpPr>
            <p:nvPr/>
          </p:nvSpPr>
          <p:spPr bwMode="auto">
            <a:xfrm>
              <a:off x="1245" y="2292"/>
              <a:ext cx="183" cy="59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Rectangle 17"/>
            <p:cNvSpPr>
              <a:spLocks noChangeArrowheads="1"/>
            </p:cNvSpPr>
            <p:nvPr/>
          </p:nvSpPr>
          <p:spPr bwMode="auto">
            <a:xfrm>
              <a:off x="70" y="2740"/>
              <a:ext cx="227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87" name="Rectangle 18"/>
            <p:cNvSpPr>
              <a:spLocks noChangeArrowheads="1"/>
            </p:cNvSpPr>
            <p:nvPr/>
          </p:nvSpPr>
          <p:spPr bwMode="auto">
            <a:xfrm>
              <a:off x="140" y="2760"/>
              <a:ext cx="161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88" name="Rectangle 19"/>
            <p:cNvSpPr>
              <a:spLocks noChangeArrowheads="1"/>
            </p:cNvSpPr>
            <p:nvPr/>
          </p:nvSpPr>
          <p:spPr bwMode="auto">
            <a:xfrm>
              <a:off x="501" y="2811"/>
              <a:ext cx="42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89" name="Rectangle 20"/>
            <p:cNvSpPr>
              <a:spLocks noChangeArrowheads="1"/>
            </p:cNvSpPr>
            <p:nvPr/>
          </p:nvSpPr>
          <p:spPr bwMode="auto">
            <a:xfrm>
              <a:off x="655" y="2831"/>
              <a:ext cx="171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0" name="Rectangle 21"/>
            <p:cNvSpPr>
              <a:spLocks noChangeArrowheads="1"/>
            </p:cNvSpPr>
            <p:nvPr/>
          </p:nvSpPr>
          <p:spPr bwMode="auto">
            <a:xfrm>
              <a:off x="2062" y="2811"/>
              <a:ext cx="17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1" name="Rectangle 22"/>
            <p:cNvSpPr>
              <a:spLocks noChangeArrowheads="1"/>
            </p:cNvSpPr>
            <p:nvPr/>
          </p:nvSpPr>
          <p:spPr bwMode="auto">
            <a:xfrm>
              <a:off x="2090" y="2831"/>
              <a:ext cx="1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2" name="Rectangle 23"/>
            <p:cNvSpPr>
              <a:spLocks noChangeArrowheads="1"/>
            </p:cNvSpPr>
            <p:nvPr/>
          </p:nvSpPr>
          <p:spPr bwMode="auto">
            <a:xfrm>
              <a:off x="1233" y="2850"/>
              <a:ext cx="42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3" name="Rectangle 24"/>
            <p:cNvSpPr>
              <a:spLocks noChangeArrowheads="1"/>
            </p:cNvSpPr>
            <p:nvPr/>
          </p:nvSpPr>
          <p:spPr bwMode="auto">
            <a:xfrm>
              <a:off x="1381" y="2870"/>
              <a:ext cx="1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U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4" name="Oval 25"/>
            <p:cNvSpPr>
              <a:spLocks noChangeArrowheads="1"/>
            </p:cNvSpPr>
            <p:nvPr/>
          </p:nvSpPr>
          <p:spPr bwMode="auto">
            <a:xfrm>
              <a:off x="3232" y="2020"/>
              <a:ext cx="632" cy="953"/>
            </a:xfrm>
            <a:prstGeom prst="ellipse">
              <a:avLst/>
            </a:prstGeom>
            <a:solidFill>
              <a:srgbClr val="A0A0A4"/>
            </a:solidFill>
            <a:ln w="22225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5" name="Oval 26"/>
            <p:cNvSpPr>
              <a:spLocks noChangeArrowheads="1"/>
            </p:cNvSpPr>
            <p:nvPr/>
          </p:nvSpPr>
          <p:spPr bwMode="auto">
            <a:xfrm>
              <a:off x="3169" y="1926"/>
              <a:ext cx="632" cy="95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6" name="Rectangle 27"/>
            <p:cNvSpPr>
              <a:spLocks noChangeArrowheads="1"/>
            </p:cNvSpPr>
            <p:nvPr/>
          </p:nvSpPr>
          <p:spPr bwMode="auto">
            <a:xfrm>
              <a:off x="3427" y="2253"/>
              <a:ext cx="1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797" name="Line 28"/>
            <p:cNvSpPr>
              <a:spLocks noChangeShapeType="1"/>
            </p:cNvSpPr>
            <p:nvPr/>
          </p:nvSpPr>
          <p:spPr bwMode="auto">
            <a:xfrm flipV="1">
              <a:off x="2942" y="2740"/>
              <a:ext cx="314" cy="54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29"/>
            <p:cNvSpPr>
              <a:spLocks noChangeShapeType="1"/>
            </p:cNvSpPr>
            <p:nvPr/>
          </p:nvSpPr>
          <p:spPr bwMode="auto">
            <a:xfrm>
              <a:off x="3710" y="2740"/>
              <a:ext cx="302" cy="57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Oval 30"/>
            <p:cNvSpPr>
              <a:spLocks noChangeArrowheads="1"/>
            </p:cNvSpPr>
            <p:nvPr/>
          </p:nvSpPr>
          <p:spPr bwMode="auto">
            <a:xfrm>
              <a:off x="3822" y="699"/>
              <a:ext cx="632" cy="953"/>
            </a:xfrm>
            <a:prstGeom prst="ellipse">
              <a:avLst/>
            </a:prstGeom>
            <a:solidFill>
              <a:srgbClr val="A0A0A4"/>
            </a:solidFill>
            <a:ln w="22225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0" name="Oval 31"/>
            <p:cNvSpPr>
              <a:spLocks noChangeArrowheads="1"/>
            </p:cNvSpPr>
            <p:nvPr/>
          </p:nvSpPr>
          <p:spPr bwMode="auto">
            <a:xfrm>
              <a:off x="3773" y="605"/>
              <a:ext cx="632" cy="95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1" name="Rectangle 32"/>
            <p:cNvSpPr>
              <a:spLocks noChangeArrowheads="1"/>
            </p:cNvSpPr>
            <p:nvPr/>
          </p:nvSpPr>
          <p:spPr bwMode="auto">
            <a:xfrm>
              <a:off x="4037" y="932"/>
              <a:ext cx="18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2" name="Line 33"/>
            <p:cNvSpPr>
              <a:spLocks noChangeShapeType="1"/>
            </p:cNvSpPr>
            <p:nvPr/>
          </p:nvSpPr>
          <p:spPr bwMode="auto">
            <a:xfrm flipV="1">
              <a:off x="3602" y="1396"/>
              <a:ext cx="314" cy="54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4"/>
            <p:cNvSpPr>
              <a:spLocks noChangeShapeType="1"/>
            </p:cNvSpPr>
            <p:nvPr/>
          </p:nvSpPr>
          <p:spPr bwMode="auto">
            <a:xfrm>
              <a:off x="4300" y="1419"/>
              <a:ext cx="514" cy="74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Rectangle 35"/>
            <p:cNvSpPr>
              <a:spLocks noChangeArrowheads="1"/>
            </p:cNvSpPr>
            <p:nvPr/>
          </p:nvSpPr>
          <p:spPr bwMode="auto">
            <a:xfrm>
              <a:off x="2884" y="3322"/>
              <a:ext cx="128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5" name="Rectangle 36"/>
            <p:cNvSpPr>
              <a:spLocks noChangeArrowheads="1"/>
            </p:cNvSpPr>
            <p:nvPr/>
          </p:nvSpPr>
          <p:spPr bwMode="auto">
            <a:xfrm>
              <a:off x="2905" y="3342"/>
              <a:ext cx="161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6" name="Rectangle 37"/>
            <p:cNvSpPr>
              <a:spLocks noChangeArrowheads="1"/>
            </p:cNvSpPr>
            <p:nvPr/>
          </p:nvSpPr>
          <p:spPr bwMode="auto">
            <a:xfrm>
              <a:off x="3841" y="3322"/>
              <a:ext cx="42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7" name="Rectangle 38"/>
            <p:cNvSpPr>
              <a:spLocks noChangeArrowheads="1"/>
            </p:cNvSpPr>
            <p:nvPr/>
          </p:nvSpPr>
          <p:spPr bwMode="auto">
            <a:xfrm>
              <a:off x="3995" y="3342"/>
              <a:ext cx="171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8" name="Rectangle 39"/>
            <p:cNvSpPr>
              <a:spLocks noChangeArrowheads="1"/>
            </p:cNvSpPr>
            <p:nvPr/>
          </p:nvSpPr>
          <p:spPr bwMode="auto">
            <a:xfrm>
              <a:off x="5563" y="3416"/>
              <a:ext cx="129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09" name="Rectangle 40"/>
            <p:cNvSpPr>
              <a:spLocks noChangeArrowheads="1"/>
            </p:cNvSpPr>
            <p:nvPr/>
          </p:nvSpPr>
          <p:spPr bwMode="auto">
            <a:xfrm>
              <a:off x="5570" y="3436"/>
              <a:ext cx="1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10" name="Rectangle 41"/>
            <p:cNvSpPr>
              <a:spLocks noChangeArrowheads="1"/>
            </p:cNvSpPr>
            <p:nvPr/>
          </p:nvSpPr>
          <p:spPr bwMode="auto">
            <a:xfrm>
              <a:off x="4307" y="3408"/>
              <a:ext cx="42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2811" name="Rectangle 42"/>
            <p:cNvSpPr>
              <a:spLocks noChangeArrowheads="1"/>
            </p:cNvSpPr>
            <p:nvPr/>
          </p:nvSpPr>
          <p:spPr bwMode="auto">
            <a:xfrm>
              <a:off x="4454" y="3428"/>
              <a:ext cx="1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7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U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088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Insertion into 2-3-4 Tree</a:t>
            </a:r>
          </a:p>
        </p:txBody>
      </p:sp>
      <p:pic>
        <p:nvPicPr>
          <p:cNvPr id="33796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86" y="1951205"/>
            <a:ext cx="4343400" cy="92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26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86" y="3429000"/>
            <a:ext cx="396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28" name="Picture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86" y="5306574"/>
            <a:ext cx="2649135" cy="135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34"/>
          <p:cNvSpPr>
            <a:spLocks noChangeArrowheads="1"/>
          </p:cNvSpPr>
          <p:nvPr/>
        </p:nvSpPr>
        <p:spPr bwMode="auto">
          <a:xfrm>
            <a:off x="318018" y="1072757"/>
            <a:ext cx="7996990" cy="48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0" dirty="0">
                <a:latin typeface="+mn-lt"/>
                <a:cs typeface="Times New Roman" panose="02020603050405020304" pitchFamily="18" charset="0"/>
              </a:rPr>
              <a:t>Insertion Sequence:  2, 15, 12, 4, 8, 10, 25, 35, 55, 11, 9, 5, 7 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>
            <a:off x="318018" y="5654842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8</a:t>
            </a:r>
          </a:p>
        </p:txBody>
      </p:sp>
      <p:sp>
        <p:nvSpPr>
          <p:cNvPr id="33801" name="TextBox 10"/>
          <p:cNvSpPr txBox="1">
            <a:spLocks noChangeArrowheads="1"/>
          </p:cNvSpPr>
          <p:nvPr/>
        </p:nvSpPr>
        <p:spPr bwMode="auto">
          <a:xfrm>
            <a:off x="302993" y="3289434"/>
            <a:ext cx="976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  <a:latin typeface="+mn-lt"/>
              </a:rPr>
              <a:t>Insert 4</a:t>
            </a:r>
          </a:p>
        </p:txBody>
      </p:sp>
      <p:sp>
        <p:nvSpPr>
          <p:cNvPr id="33802" name="Right Arrow 11"/>
          <p:cNvSpPr>
            <a:spLocks noChangeArrowheads="1"/>
          </p:cNvSpPr>
          <p:nvPr/>
        </p:nvSpPr>
        <p:spPr bwMode="auto">
          <a:xfrm>
            <a:off x="2743986" y="3706374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/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27" y="1727244"/>
            <a:ext cx="480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27" y="3724275"/>
            <a:ext cx="5257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Box 5"/>
          <p:cNvSpPr txBox="1">
            <a:spLocks noChangeArrowheads="1"/>
          </p:cNvSpPr>
          <p:nvPr/>
        </p:nvSpPr>
        <p:spPr bwMode="auto">
          <a:xfrm>
            <a:off x="152400" y="3956786"/>
            <a:ext cx="12282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25,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35, 55</a:t>
            </a:r>
          </a:p>
        </p:txBody>
      </p:sp>
      <p:sp>
        <p:nvSpPr>
          <p:cNvPr id="34823" name="Right Arrow 7"/>
          <p:cNvSpPr>
            <a:spLocks noChangeArrowheads="1"/>
          </p:cNvSpPr>
          <p:nvPr/>
        </p:nvSpPr>
        <p:spPr bwMode="auto">
          <a:xfrm>
            <a:off x="3412156" y="2047875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4824" name="Right Arrow 8"/>
          <p:cNvSpPr>
            <a:spLocks noChangeArrowheads="1"/>
          </p:cNvSpPr>
          <p:nvPr/>
        </p:nvSpPr>
        <p:spPr bwMode="auto">
          <a:xfrm>
            <a:off x="3412156" y="3956786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4825" name="Right Arrow 9"/>
          <p:cNvSpPr>
            <a:spLocks noChangeArrowheads="1"/>
          </p:cNvSpPr>
          <p:nvPr/>
        </p:nvSpPr>
        <p:spPr bwMode="auto">
          <a:xfrm>
            <a:off x="3412156" y="5330476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7898" name="TextBox 10"/>
          <p:cNvSpPr txBox="1">
            <a:spLocks noChangeArrowheads="1"/>
          </p:cNvSpPr>
          <p:nvPr/>
        </p:nvSpPr>
        <p:spPr bwMode="auto">
          <a:xfrm>
            <a:off x="152400" y="1724025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10</a:t>
            </a:r>
          </a:p>
        </p:txBody>
      </p:sp>
    </p:spTree>
    <p:extLst>
      <p:ext uri="{BB962C8B-B14F-4D97-AF65-F5344CB8AC3E}">
        <p14:creationId xmlns:p14="http://schemas.microsoft.com/office/powerpoint/2010/main" val="35190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4" name="Rectangle 12"/>
          <p:cNvSpPr>
            <a:spLocks noGrp="1" noChangeArrowheads="1"/>
          </p:cNvSpPr>
          <p:nvPr>
            <p:ph type="title"/>
          </p:nvPr>
        </p:nvSpPr>
        <p:spPr>
          <a:xfrm>
            <a:off x="628650" y="-29365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Insertion (</a:t>
            </a:r>
            <a:r>
              <a:rPr lang="en-US" dirty="0" err="1"/>
              <a:t>Cont</a:t>
            </a:r>
            <a:r>
              <a:rPr lang="ja-JP" altLang="en-US" dirty="0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graphicFrame>
        <p:nvGraphicFramePr>
          <p:cNvPr id="141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213175"/>
              </p:ext>
            </p:extLst>
          </p:nvPr>
        </p:nvGraphicFramePr>
        <p:xfrm>
          <a:off x="0" y="3967941"/>
          <a:ext cx="9144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r:id="rId3" imgW="5724144" imgH="1363980" progId="">
                  <p:embed/>
                </p:oleObj>
              </mc:Choice>
              <mc:Fallback>
                <p:oleObj r:id="rId3" imgW="5724144" imgH="13639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7941"/>
                        <a:ext cx="9144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5" name="Group 14"/>
          <p:cNvGrpSpPr>
            <a:grpSpLocks noChangeAspect="1"/>
          </p:cNvGrpSpPr>
          <p:nvPr/>
        </p:nvGrpSpPr>
        <p:grpSpPr bwMode="auto">
          <a:xfrm>
            <a:off x="0" y="1233492"/>
            <a:ext cx="9144000" cy="2743200"/>
            <a:chOff x="0" y="432"/>
            <a:chExt cx="5760" cy="1728"/>
          </a:xfrm>
        </p:grpSpPr>
        <p:sp>
          <p:nvSpPr>
            <p:cNvPr id="35850" name="AutoShape 15"/>
            <p:cNvSpPr>
              <a:spLocks noChangeAspect="1" noChangeArrowheads="1" noTextEdit="1"/>
            </p:cNvSpPr>
            <p:nvPr/>
          </p:nvSpPr>
          <p:spPr bwMode="auto">
            <a:xfrm>
              <a:off x="0" y="432"/>
              <a:ext cx="5760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Rectangle 16"/>
            <p:cNvSpPr>
              <a:spLocks noChangeArrowheads="1"/>
            </p:cNvSpPr>
            <p:nvPr/>
          </p:nvSpPr>
          <p:spPr bwMode="auto">
            <a:xfrm>
              <a:off x="0" y="432"/>
              <a:ext cx="5760" cy="17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2" name="Oval 17"/>
            <p:cNvSpPr>
              <a:spLocks noChangeArrowheads="1"/>
            </p:cNvSpPr>
            <p:nvPr/>
          </p:nvSpPr>
          <p:spPr bwMode="auto">
            <a:xfrm>
              <a:off x="103" y="1455"/>
              <a:ext cx="293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3" name="Oval 18"/>
            <p:cNvSpPr>
              <a:spLocks noChangeArrowheads="1"/>
            </p:cNvSpPr>
            <p:nvPr/>
          </p:nvSpPr>
          <p:spPr bwMode="auto">
            <a:xfrm>
              <a:off x="59" y="1408"/>
              <a:ext cx="294" cy="321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4" name="Rectangle 19"/>
            <p:cNvSpPr>
              <a:spLocks noChangeArrowheads="1"/>
            </p:cNvSpPr>
            <p:nvPr/>
          </p:nvSpPr>
          <p:spPr bwMode="auto">
            <a:xfrm>
              <a:off x="174" y="1500"/>
              <a:ext cx="10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5" name="Oval 20"/>
            <p:cNvSpPr>
              <a:spLocks noChangeArrowheads="1"/>
            </p:cNvSpPr>
            <p:nvPr/>
          </p:nvSpPr>
          <p:spPr bwMode="auto">
            <a:xfrm>
              <a:off x="526" y="1455"/>
              <a:ext cx="771" cy="333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6" name="Oval 21"/>
            <p:cNvSpPr>
              <a:spLocks noChangeArrowheads="1"/>
            </p:cNvSpPr>
            <p:nvPr/>
          </p:nvSpPr>
          <p:spPr bwMode="auto">
            <a:xfrm>
              <a:off x="482" y="1408"/>
              <a:ext cx="771" cy="333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7" name="Rectangle 22"/>
            <p:cNvSpPr>
              <a:spLocks noChangeArrowheads="1"/>
            </p:cNvSpPr>
            <p:nvPr/>
          </p:nvSpPr>
          <p:spPr bwMode="auto">
            <a:xfrm>
              <a:off x="689" y="1505"/>
              <a:ext cx="36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8     10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8" name="Oval 23"/>
            <p:cNvSpPr>
              <a:spLocks noChangeArrowheads="1"/>
            </p:cNvSpPr>
            <p:nvPr/>
          </p:nvSpPr>
          <p:spPr bwMode="auto">
            <a:xfrm>
              <a:off x="1415" y="1455"/>
              <a:ext cx="294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59" name="Oval 24"/>
            <p:cNvSpPr>
              <a:spLocks noChangeArrowheads="1"/>
            </p:cNvSpPr>
            <p:nvPr/>
          </p:nvSpPr>
          <p:spPr bwMode="auto">
            <a:xfrm>
              <a:off x="1372" y="1408"/>
              <a:ext cx="294" cy="321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0" name="Rectangle 25"/>
            <p:cNvSpPr>
              <a:spLocks noChangeArrowheads="1"/>
            </p:cNvSpPr>
            <p:nvPr/>
          </p:nvSpPr>
          <p:spPr bwMode="auto">
            <a:xfrm>
              <a:off x="1454" y="1500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15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1" name="Oval 26"/>
            <p:cNvSpPr>
              <a:spLocks noChangeArrowheads="1"/>
            </p:cNvSpPr>
            <p:nvPr/>
          </p:nvSpPr>
          <p:spPr bwMode="auto">
            <a:xfrm>
              <a:off x="1838" y="1455"/>
              <a:ext cx="771" cy="333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2" name="Oval 27"/>
            <p:cNvSpPr>
              <a:spLocks noChangeArrowheads="1"/>
            </p:cNvSpPr>
            <p:nvPr/>
          </p:nvSpPr>
          <p:spPr bwMode="auto">
            <a:xfrm>
              <a:off x="1795" y="1408"/>
              <a:ext cx="771" cy="333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3" name="Rectangle 28"/>
            <p:cNvSpPr>
              <a:spLocks noChangeArrowheads="1"/>
            </p:cNvSpPr>
            <p:nvPr/>
          </p:nvSpPr>
          <p:spPr bwMode="auto">
            <a:xfrm>
              <a:off x="1969" y="1505"/>
              <a:ext cx="42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35     55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4" name="Oval 29"/>
            <p:cNvSpPr>
              <a:spLocks noChangeArrowheads="1"/>
            </p:cNvSpPr>
            <p:nvPr/>
          </p:nvSpPr>
          <p:spPr bwMode="auto">
            <a:xfrm>
              <a:off x="1665" y="958"/>
              <a:ext cx="293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5" name="Oval 30"/>
            <p:cNvSpPr>
              <a:spLocks noChangeArrowheads="1"/>
            </p:cNvSpPr>
            <p:nvPr/>
          </p:nvSpPr>
          <p:spPr bwMode="auto">
            <a:xfrm>
              <a:off x="1621" y="910"/>
              <a:ext cx="294" cy="322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6" name="Rectangle 31"/>
            <p:cNvSpPr>
              <a:spLocks noChangeArrowheads="1"/>
            </p:cNvSpPr>
            <p:nvPr/>
          </p:nvSpPr>
          <p:spPr bwMode="auto">
            <a:xfrm>
              <a:off x="1703" y="1002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7" name="Oval 32"/>
            <p:cNvSpPr>
              <a:spLocks noChangeArrowheads="1"/>
            </p:cNvSpPr>
            <p:nvPr/>
          </p:nvSpPr>
          <p:spPr bwMode="auto">
            <a:xfrm>
              <a:off x="634" y="899"/>
              <a:ext cx="294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8" name="Oval 33"/>
            <p:cNvSpPr>
              <a:spLocks noChangeArrowheads="1"/>
            </p:cNvSpPr>
            <p:nvPr/>
          </p:nvSpPr>
          <p:spPr bwMode="auto">
            <a:xfrm>
              <a:off x="591" y="851"/>
              <a:ext cx="293" cy="322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69" name="Rectangle 34"/>
            <p:cNvSpPr>
              <a:spLocks noChangeArrowheads="1"/>
            </p:cNvSpPr>
            <p:nvPr/>
          </p:nvSpPr>
          <p:spPr bwMode="auto">
            <a:xfrm>
              <a:off x="705" y="943"/>
              <a:ext cx="10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70" name="Oval 35"/>
            <p:cNvSpPr>
              <a:spLocks noChangeArrowheads="1"/>
            </p:cNvSpPr>
            <p:nvPr/>
          </p:nvSpPr>
          <p:spPr bwMode="auto">
            <a:xfrm>
              <a:off x="1166" y="544"/>
              <a:ext cx="293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71" name="Oval 36"/>
            <p:cNvSpPr>
              <a:spLocks noChangeArrowheads="1"/>
            </p:cNvSpPr>
            <p:nvPr/>
          </p:nvSpPr>
          <p:spPr bwMode="auto">
            <a:xfrm>
              <a:off x="1122" y="496"/>
              <a:ext cx="294" cy="322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72" name="Rectangle 37"/>
            <p:cNvSpPr>
              <a:spLocks noChangeArrowheads="1"/>
            </p:cNvSpPr>
            <p:nvPr/>
          </p:nvSpPr>
          <p:spPr bwMode="auto">
            <a:xfrm>
              <a:off x="1204" y="588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12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73" name="Line 38"/>
            <p:cNvSpPr>
              <a:spLocks noChangeShapeType="1"/>
            </p:cNvSpPr>
            <p:nvPr/>
          </p:nvSpPr>
          <p:spPr bwMode="auto">
            <a:xfrm flipV="1">
              <a:off x="844" y="730"/>
              <a:ext cx="288" cy="1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Line 39"/>
            <p:cNvSpPr>
              <a:spLocks noChangeShapeType="1"/>
            </p:cNvSpPr>
            <p:nvPr/>
          </p:nvSpPr>
          <p:spPr bwMode="auto">
            <a:xfrm>
              <a:off x="1405" y="730"/>
              <a:ext cx="255" cy="22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Line 40"/>
            <p:cNvSpPr>
              <a:spLocks noChangeShapeType="1"/>
            </p:cNvSpPr>
            <p:nvPr/>
          </p:nvSpPr>
          <p:spPr bwMode="auto">
            <a:xfrm flipV="1">
              <a:off x="273" y="1085"/>
              <a:ext cx="327" cy="33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41"/>
            <p:cNvSpPr>
              <a:spLocks noChangeShapeType="1"/>
            </p:cNvSpPr>
            <p:nvPr/>
          </p:nvSpPr>
          <p:spPr bwMode="auto">
            <a:xfrm>
              <a:off x="805" y="1160"/>
              <a:ext cx="63" cy="24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42"/>
            <p:cNvSpPr>
              <a:spLocks noChangeShapeType="1"/>
            </p:cNvSpPr>
            <p:nvPr/>
          </p:nvSpPr>
          <p:spPr bwMode="auto">
            <a:xfrm flipV="1">
              <a:off x="1586" y="1219"/>
              <a:ext cx="113" cy="1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43"/>
            <p:cNvSpPr>
              <a:spLocks noChangeShapeType="1"/>
            </p:cNvSpPr>
            <p:nvPr/>
          </p:nvSpPr>
          <p:spPr bwMode="auto">
            <a:xfrm>
              <a:off x="1904" y="1144"/>
              <a:ext cx="276" cy="2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Oval 44"/>
            <p:cNvSpPr>
              <a:spLocks noChangeArrowheads="1"/>
            </p:cNvSpPr>
            <p:nvPr/>
          </p:nvSpPr>
          <p:spPr bwMode="auto">
            <a:xfrm>
              <a:off x="3194" y="1559"/>
              <a:ext cx="294" cy="322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0" name="Oval 45"/>
            <p:cNvSpPr>
              <a:spLocks noChangeArrowheads="1"/>
            </p:cNvSpPr>
            <p:nvPr/>
          </p:nvSpPr>
          <p:spPr bwMode="auto">
            <a:xfrm>
              <a:off x="3151" y="1512"/>
              <a:ext cx="293" cy="321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1" name="Rectangle 46"/>
            <p:cNvSpPr>
              <a:spLocks noChangeArrowheads="1"/>
            </p:cNvSpPr>
            <p:nvPr/>
          </p:nvSpPr>
          <p:spPr bwMode="auto">
            <a:xfrm>
              <a:off x="3249" y="1596"/>
              <a:ext cx="9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2" name="Rectangle 47"/>
            <p:cNvSpPr>
              <a:spLocks noChangeArrowheads="1"/>
            </p:cNvSpPr>
            <p:nvPr/>
          </p:nvSpPr>
          <p:spPr bwMode="auto">
            <a:xfrm>
              <a:off x="3265" y="1610"/>
              <a:ext cx="10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3" name="Oval 48"/>
            <p:cNvSpPr>
              <a:spLocks noChangeArrowheads="1"/>
            </p:cNvSpPr>
            <p:nvPr/>
          </p:nvSpPr>
          <p:spPr bwMode="auto">
            <a:xfrm>
              <a:off x="3574" y="1477"/>
              <a:ext cx="858" cy="404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4" name="Oval 49"/>
            <p:cNvSpPr>
              <a:spLocks noChangeArrowheads="1"/>
            </p:cNvSpPr>
            <p:nvPr/>
          </p:nvSpPr>
          <p:spPr bwMode="auto">
            <a:xfrm>
              <a:off x="3530" y="1429"/>
              <a:ext cx="858" cy="40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5" name="Rectangle 50"/>
            <p:cNvSpPr>
              <a:spLocks noChangeArrowheads="1"/>
            </p:cNvSpPr>
            <p:nvPr/>
          </p:nvSpPr>
          <p:spPr bwMode="auto">
            <a:xfrm>
              <a:off x="3710" y="1572"/>
              <a:ext cx="5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6" name="Rectangle 51"/>
            <p:cNvSpPr>
              <a:spLocks noChangeArrowheads="1"/>
            </p:cNvSpPr>
            <p:nvPr/>
          </p:nvSpPr>
          <p:spPr bwMode="auto">
            <a:xfrm>
              <a:off x="3710" y="1586"/>
              <a:ext cx="51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8    10   11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7" name="Oval 52"/>
            <p:cNvSpPr>
              <a:spLocks noChangeArrowheads="1"/>
            </p:cNvSpPr>
            <p:nvPr/>
          </p:nvSpPr>
          <p:spPr bwMode="auto">
            <a:xfrm>
              <a:off x="4507" y="1548"/>
              <a:ext cx="293" cy="321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8" name="Oval 53"/>
            <p:cNvSpPr>
              <a:spLocks noChangeArrowheads="1"/>
            </p:cNvSpPr>
            <p:nvPr/>
          </p:nvSpPr>
          <p:spPr bwMode="auto">
            <a:xfrm>
              <a:off x="4463" y="1500"/>
              <a:ext cx="294" cy="322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89" name="Rectangle 54"/>
            <p:cNvSpPr>
              <a:spLocks noChangeArrowheads="1"/>
            </p:cNvSpPr>
            <p:nvPr/>
          </p:nvSpPr>
          <p:spPr bwMode="auto">
            <a:xfrm>
              <a:off x="4545" y="1584"/>
              <a:ext cx="1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0" name="Rectangle 55"/>
            <p:cNvSpPr>
              <a:spLocks noChangeArrowheads="1"/>
            </p:cNvSpPr>
            <p:nvPr/>
          </p:nvSpPr>
          <p:spPr bwMode="auto">
            <a:xfrm>
              <a:off x="4545" y="1598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15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1" name="Oval 56"/>
            <p:cNvSpPr>
              <a:spLocks noChangeArrowheads="1"/>
            </p:cNvSpPr>
            <p:nvPr/>
          </p:nvSpPr>
          <p:spPr bwMode="auto">
            <a:xfrm>
              <a:off x="4930" y="1548"/>
              <a:ext cx="771" cy="333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2" name="Oval 57"/>
            <p:cNvSpPr>
              <a:spLocks noChangeArrowheads="1"/>
            </p:cNvSpPr>
            <p:nvPr/>
          </p:nvSpPr>
          <p:spPr bwMode="auto">
            <a:xfrm>
              <a:off x="4886" y="1500"/>
              <a:ext cx="771" cy="333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3" name="Rectangle 58"/>
            <p:cNvSpPr>
              <a:spLocks noChangeArrowheads="1"/>
            </p:cNvSpPr>
            <p:nvPr/>
          </p:nvSpPr>
          <p:spPr bwMode="auto">
            <a:xfrm>
              <a:off x="5060" y="1590"/>
              <a:ext cx="42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4" name="Rectangle 59"/>
            <p:cNvSpPr>
              <a:spLocks noChangeArrowheads="1"/>
            </p:cNvSpPr>
            <p:nvPr/>
          </p:nvSpPr>
          <p:spPr bwMode="auto">
            <a:xfrm>
              <a:off x="5060" y="1604"/>
              <a:ext cx="42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35     55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5" name="Oval 60"/>
            <p:cNvSpPr>
              <a:spLocks noChangeArrowheads="1"/>
            </p:cNvSpPr>
            <p:nvPr/>
          </p:nvSpPr>
          <p:spPr bwMode="auto">
            <a:xfrm>
              <a:off x="4756" y="979"/>
              <a:ext cx="294" cy="322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6" name="Oval 61"/>
            <p:cNvSpPr>
              <a:spLocks noChangeArrowheads="1"/>
            </p:cNvSpPr>
            <p:nvPr/>
          </p:nvSpPr>
          <p:spPr bwMode="auto">
            <a:xfrm>
              <a:off x="4713" y="932"/>
              <a:ext cx="294" cy="322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7" name="Rectangle 62"/>
            <p:cNvSpPr>
              <a:spLocks noChangeArrowheads="1"/>
            </p:cNvSpPr>
            <p:nvPr/>
          </p:nvSpPr>
          <p:spPr bwMode="auto">
            <a:xfrm>
              <a:off x="4795" y="1016"/>
              <a:ext cx="1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8" name="Rectangle 63"/>
            <p:cNvSpPr>
              <a:spLocks noChangeArrowheads="1"/>
            </p:cNvSpPr>
            <p:nvPr/>
          </p:nvSpPr>
          <p:spPr bwMode="auto">
            <a:xfrm>
              <a:off x="4795" y="1030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899" name="Oval 64"/>
            <p:cNvSpPr>
              <a:spLocks noChangeArrowheads="1"/>
            </p:cNvSpPr>
            <p:nvPr/>
          </p:nvSpPr>
          <p:spPr bwMode="auto">
            <a:xfrm>
              <a:off x="3726" y="920"/>
              <a:ext cx="293" cy="322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0" name="Oval 65"/>
            <p:cNvSpPr>
              <a:spLocks noChangeArrowheads="1"/>
            </p:cNvSpPr>
            <p:nvPr/>
          </p:nvSpPr>
          <p:spPr bwMode="auto">
            <a:xfrm>
              <a:off x="3682" y="873"/>
              <a:ext cx="294" cy="321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1" name="Rectangle 66"/>
            <p:cNvSpPr>
              <a:spLocks noChangeArrowheads="1"/>
            </p:cNvSpPr>
            <p:nvPr/>
          </p:nvSpPr>
          <p:spPr bwMode="auto">
            <a:xfrm>
              <a:off x="3780" y="957"/>
              <a:ext cx="100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2" name="Rectangle 67"/>
            <p:cNvSpPr>
              <a:spLocks noChangeArrowheads="1"/>
            </p:cNvSpPr>
            <p:nvPr/>
          </p:nvSpPr>
          <p:spPr bwMode="auto">
            <a:xfrm>
              <a:off x="3797" y="971"/>
              <a:ext cx="105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3" name="Oval 68"/>
            <p:cNvSpPr>
              <a:spLocks noChangeArrowheads="1"/>
            </p:cNvSpPr>
            <p:nvPr/>
          </p:nvSpPr>
          <p:spPr bwMode="auto">
            <a:xfrm>
              <a:off x="4257" y="565"/>
              <a:ext cx="294" cy="322"/>
            </a:xfrm>
            <a:prstGeom prst="ellipse">
              <a:avLst/>
            </a:prstGeom>
            <a:solidFill>
              <a:srgbClr val="A0A0A4"/>
            </a:solidFill>
            <a:ln w="17463">
              <a:solidFill>
                <a:srgbClr val="A0A0A4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4" name="Oval 69"/>
            <p:cNvSpPr>
              <a:spLocks noChangeArrowheads="1"/>
            </p:cNvSpPr>
            <p:nvPr/>
          </p:nvSpPr>
          <p:spPr bwMode="auto">
            <a:xfrm>
              <a:off x="4214" y="518"/>
              <a:ext cx="294" cy="321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5" name="Rectangle 70"/>
            <p:cNvSpPr>
              <a:spLocks noChangeArrowheads="1"/>
            </p:cNvSpPr>
            <p:nvPr/>
          </p:nvSpPr>
          <p:spPr bwMode="auto">
            <a:xfrm>
              <a:off x="4296" y="602"/>
              <a:ext cx="13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6" name="Rectangle 71"/>
            <p:cNvSpPr>
              <a:spLocks noChangeArrowheads="1"/>
            </p:cNvSpPr>
            <p:nvPr/>
          </p:nvSpPr>
          <p:spPr bwMode="auto">
            <a:xfrm>
              <a:off x="4296" y="616"/>
              <a:ext cx="16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12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07" name="Line 72"/>
            <p:cNvSpPr>
              <a:spLocks noChangeShapeType="1"/>
            </p:cNvSpPr>
            <p:nvPr/>
          </p:nvSpPr>
          <p:spPr bwMode="auto">
            <a:xfrm flipV="1">
              <a:off x="3936" y="752"/>
              <a:ext cx="287" cy="1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Line 73"/>
            <p:cNvSpPr>
              <a:spLocks noChangeShapeType="1"/>
            </p:cNvSpPr>
            <p:nvPr/>
          </p:nvSpPr>
          <p:spPr bwMode="auto">
            <a:xfrm>
              <a:off x="4496" y="752"/>
              <a:ext cx="255" cy="22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Line 74"/>
            <p:cNvSpPr>
              <a:spLocks noChangeShapeType="1"/>
            </p:cNvSpPr>
            <p:nvPr/>
          </p:nvSpPr>
          <p:spPr bwMode="auto">
            <a:xfrm flipV="1">
              <a:off x="3365" y="1107"/>
              <a:ext cx="327" cy="41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Line 75"/>
            <p:cNvSpPr>
              <a:spLocks noChangeShapeType="1"/>
            </p:cNvSpPr>
            <p:nvPr/>
          </p:nvSpPr>
          <p:spPr bwMode="auto">
            <a:xfrm>
              <a:off x="3896" y="1182"/>
              <a:ext cx="63" cy="24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Line 76"/>
            <p:cNvSpPr>
              <a:spLocks noChangeShapeType="1"/>
            </p:cNvSpPr>
            <p:nvPr/>
          </p:nvSpPr>
          <p:spPr bwMode="auto">
            <a:xfrm flipV="1">
              <a:off x="4677" y="1241"/>
              <a:ext cx="114" cy="2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Line 77"/>
            <p:cNvSpPr>
              <a:spLocks noChangeShapeType="1"/>
            </p:cNvSpPr>
            <p:nvPr/>
          </p:nvSpPr>
          <p:spPr bwMode="auto">
            <a:xfrm>
              <a:off x="4995" y="1166"/>
              <a:ext cx="277" cy="3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Rectangle 78"/>
            <p:cNvSpPr>
              <a:spLocks noChangeArrowheads="1"/>
            </p:cNvSpPr>
            <p:nvPr/>
          </p:nvSpPr>
          <p:spPr bwMode="auto">
            <a:xfrm>
              <a:off x="597" y="1900"/>
              <a:ext cx="1281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14" name="Rectangle 79"/>
            <p:cNvSpPr>
              <a:spLocks noChangeArrowheads="1"/>
            </p:cNvSpPr>
            <p:nvPr/>
          </p:nvSpPr>
          <p:spPr bwMode="auto">
            <a:xfrm>
              <a:off x="597" y="1910"/>
              <a:ext cx="141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9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Split 4-node (4, 12, 25)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15" name="Rectangle 80"/>
            <p:cNvSpPr>
              <a:spLocks noChangeArrowheads="1"/>
            </p:cNvSpPr>
            <p:nvPr/>
          </p:nvSpPr>
          <p:spPr bwMode="auto">
            <a:xfrm>
              <a:off x="4133" y="1923"/>
              <a:ext cx="468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35916" name="Rectangle 81"/>
            <p:cNvSpPr>
              <a:spLocks noChangeArrowheads="1"/>
            </p:cNvSpPr>
            <p:nvPr/>
          </p:nvSpPr>
          <p:spPr bwMode="auto">
            <a:xfrm>
              <a:off x="4133" y="1933"/>
              <a:ext cx="5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9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Insert 11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9222" name="TextBox 72"/>
          <p:cNvSpPr txBox="1">
            <a:spLocks noChangeArrowheads="1"/>
          </p:cNvSpPr>
          <p:nvPr/>
        </p:nvSpPr>
        <p:spPr bwMode="auto">
          <a:xfrm>
            <a:off x="2762933" y="1417514"/>
            <a:ext cx="1287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11</a:t>
            </a:r>
          </a:p>
        </p:txBody>
      </p:sp>
      <p:sp>
        <p:nvSpPr>
          <p:cNvPr id="9223" name="TextBox 73"/>
          <p:cNvSpPr txBox="1">
            <a:spLocks noChangeArrowheads="1"/>
          </p:cNvSpPr>
          <p:nvPr/>
        </p:nvSpPr>
        <p:spPr bwMode="auto">
          <a:xfrm>
            <a:off x="2765056" y="4051433"/>
            <a:ext cx="113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9</a:t>
            </a:r>
          </a:p>
        </p:txBody>
      </p:sp>
      <p:sp>
        <p:nvSpPr>
          <p:cNvPr id="35848" name="Right Arrow 74"/>
          <p:cNvSpPr>
            <a:spLocks noChangeArrowheads="1"/>
          </p:cNvSpPr>
          <p:nvPr/>
        </p:nvSpPr>
        <p:spPr bwMode="auto">
          <a:xfrm>
            <a:off x="4191000" y="1600200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5849" name="Right Arrow 75"/>
          <p:cNvSpPr>
            <a:spLocks noChangeArrowheads="1"/>
          </p:cNvSpPr>
          <p:nvPr/>
        </p:nvSpPr>
        <p:spPr bwMode="auto">
          <a:xfrm>
            <a:off x="4114800" y="4191000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1914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2514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Grp="1" noChangeArrowheads="1"/>
          </p:cNvSpPr>
          <p:nvPr>
            <p:ph type="title"/>
          </p:nvPr>
        </p:nvSpPr>
        <p:spPr>
          <a:xfrm>
            <a:off x="628650" y="251618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Insertion into 2-3-4 Tree (</a:t>
            </a:r>
            <a:r>
              <a:rPr lang="en-US" dirty="0" err="1"/>
              <a:t>Cont</a:t>
            </a:r>
            <a:r>
              <a:rPr lang="ja-JP" altLang="en-US" dirty="0"/>
              <a:t>’</a:t>
            </a:r>
            <a:r>
              <a:rPr lang="en-US" altLang="ja-JP" dirty="0"/>
              <a:t>d)</a:t>
            </a:r>
            <a:endParaRPr lang="en-US" dirty="0"/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4953000" y="1346348"/>
            <a:ext cx="113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7</a:t>
            </a:r>
          </a:p>
        </p:txBody>
      </p:sp>
      <p:sp>
        <p:nvSpPr>
          <p:cNvPr id="36871" name="Right Arrow 7"/>
          <p:cNvSpPr>
            <a:spLocks noChangeArrowheads="1"/>
          </p:cNvSpPr>
          <p:nvPr/>
        </p:nvSpPr>
        <p:spPr bwMode="auto">
          <a:xfrm>
            <a:off x="4191000" y="2050838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7304" y="1346348"/>
            <a:ext cx="113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Insert 5</a:t>
            </a:r>
          </a:p>
        </p:txBody>
      </p:sp>
    </p:spTree>
    <p:extLst>
      <p:ext uri="{BB962C8B-B14F-4D97-AF65-F5344CB8AC3E}">
        <p14:creationId xmlns:p14="http://schemas.microsoft.com/office/powerpoint/2010/main" val="190817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428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 dirty="0"/>
              <a:t>Red-Black Trees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idx="1"/>
          </p:nvPr>
        </p:nvSpPr>
        <p:spPr>
          <a:xfrm>
            <a:off x="628650" y="140211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Can represent 2-3-4 tree as binary tree</a:t>
            </a:r>
          </a:p>
          <a:p>
            <a:pPr lvl="1"/>
            <a:r>
              <a:rPr lang="en-US" altLang="en-US" sz="2000" dirty="0"/>
              <a:t>Use two colors, red and black</a:t>
            </a:r>
          </a:p>
          <a:p>
            <a:pPr lvl="1"/>
            <a:r>
              <a:rPr lang="en-US" altLang="en-US" sz="2000" dirty="0"/>
              <a:t>Red node is “bound” to parent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Properties of red-black tree</a:t>
            </a:r>
          </a:p>
          <a:p>
            <a:pPr lvl="1"/>
            <a:r>
              <a:rPr lang="en-US" altLang="en-US" sz="2000" dirty="0"/>
              <a:t>Nodes are red or black</a:t>
            </a:r>
          </a:p>
          <a:p>
            <a:pPr lvl="1"/>
            <a:r>
              <a:rPr lang="en-US" altLang="en-US" sz="2000" dirty="0"/>
              <a:t>Root is black</a:t>
            </a:r>
          </a:p>
          <a:p>
            <a:pPr lvl="1"/>
            <a:r>
              <a:rPr lang="en-US" altLang="en-US" sz="2000" dirty="0"/>
              <a:t>Red nodes cannot have a red child</a:t>
            </a:r>
          </a:p>
          <a:p>
            <a:pPr lvl="1"/>
            <a:r>
              <a:rPr lang="en-US" altLang="en-US" sz="2000" dirty="0"/>
              <a:t>Every path from root to a descendant leaf node has same # of black nodes, called </a:t>
            </a:r>
            <a:r>
              <a:rPr lang="en-US" altLang="en-US" sz="2000" i="1" dirty="0">
                <a:solidFill>
                  <a:srgbClr val="C00000"/>
                </a:solidFill>
              </a:rPr>
              <a:t>black height</a:t>
            </a:r>
            <a:r>
              <a:rPr lang="en-US" altLang="en-US" sz="2000" dirty="0"/>
              <a:t> of tree</a:t>
            </a:r>
          </a:p>
          <a:p>
            <a:endParaRPr lang="en-US" altLang="en-US" sz="2400" dirty="0"/>
          </a:p>
          <a:p>
            <a:r>
              <a:rPr lang="en-US" altLang="en-US" sz="2400" dirty="0"/>
              <a:t>Ensures logarithmic find, insert, erase</a:t>
            </a:r>
          </a:p>
          <a:p>
            <a:endParaRPr lang="en-US" altLang="en-US" sz="2400" dirty="0"/>
          </a:p>
          <a:p>
            <a:r>
              <a:rPr lang="en-US" altLang="en-US" sz="2400" dirty="0"/>
              <a:t>More efficient in time and space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4244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953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Red-Black </a:t>
            </a:r>
            <a:r>
              <a:rPr lang="en-US" dirty="0" err="1"/>
              <a:t>Repr</a:t>
            </a:r>
            <a:r>
              <a:rPr lang="en-US" dirty="0"/>
              <a:t>. of 2-3-4 Tree</a:t>
            </a:r>
          </a:p>
        </p:txBody>
      </p:sp>
      <p:pic>
        <p:nvPicPr>
          <p:cNvPr id="38916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261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98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7061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9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0329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Converting a 2-3-4 Tree to Red-Black Tree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088615"/>
            <a:ext cx="4572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1165417"/>
            <a:ext cx="457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759224"/>
            <a:ext cx="4572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56818"/>
            <a:ext cx="4648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Right Arrow 7"/>
          <p:cNvSpPr>
            <a:spLocks noChangeArrowheads="1"/>
          </p:cNvSpPr>
          <p:nvPr/>
        </p:nvSpPr>
        <p:spPr bwMode="auto">
          <a:xfrm>
            <a:off x="4191000" y="1845498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9945" name="Right Arrow 8"/>
          <p:cNvSpPr>
            <a:spLocks noChangeArrowheads="1"/>
          </p:cNvSpPr>
          <p:nvPr/>
        </p:nvSpPr>
        <p:spPr bwMode="auto">
          <a:xfrm>
            <a:off x="4191000" y="4438704"/>
            <a:ext cx="7620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88127"/>
            <a:ext cx="7886700" cy="1325563"/>
          </a:xfrm>
        </p:spPr>
        <p:txBody>
          <a:bodyPr/>
          <a:lstStyle/>
          <a:p>
            <a:r>
              <a:rPr lang="en-US" dirty="0"/>
              <a:t>Red-Black Tree Ops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69490"/>
            <a:ext cx="7886700" cy="4351338"/>
          </a:xfrm>
        </p:spPr>
        <p:txBody>
          <a:bodyPr/>
          <a:lstStyle/>
          <a:p>
            <a:r>
              <a:rPr lang="en-US" altLang="en-US" dirty="0"/>
              <a:t>Find?</a:t>
            </a:r>
          </a:p>
          <a:p>
            <a:endParaRPr lang="en-US" altLang="en-US" dirty="0"/>
          </a:p>
          <a:p>
            <a:r>
              <a:rPr lang="en-US" altLang="en-US" dirty="0"/>
              <a:t>Insertions?</a:t>
            </a:r>
          </a:p>
          <a:p>
            <a:pPr lvl="1"/>
            <a:r>
              <a:rPr lang="en-US" altLang="en-US" dirty="0"/>
              <a:t>Insert node as red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Require splitting of </a:t>
            </a:r>
            <a:r>
              <a:rPr lang="ja-JP" altLang="en-US" dirty="0"/>
              <a:t>“</a:t>
            </a:r>
            <a:r>
              <a:rPr lang="en-US" altLang="ja-JP" dirty="0"/>
              <a:t>4-node</a:t>
            </a:r>
            <a:r>
              <a:rPr lang="ja-JP" altLang="en-US" dirty="0"/>
              <a:t>”</a:t>
            </a:r>
            <a:r>
              <a:rPr lang="en-US" altLang="ja-JP" dirty="0"/>
              <a:t> (top-down insertion)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Use color-flip for split (4 cases)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Require rotations when red node has red child</a:t>
            </a:r>
          </a:p>
          <a:p>
            <a:endParaRPr lang="en-US" altLang="en-US" dirty="0"/>
          </a:p>
          <a:p>
            <a:r>
              <a:rPr lang="en-US" altLang="en-US" dirty="0"/>
              <a:t>Deletions?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81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2397" y="1"/>
            <a:ext cx="7886700" cy="1028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Four Cases in Splitting of a 4-Node</a:t>
            </a:r>
          </a:p>
        </p:txBody>
      </p:sp>
      <p:graphicFrame>
        <p:nvGraphicFramePr>
          <p:cNvPr id="4198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89354"/>
              </p:ext>
            </p:extLst>
          </p:nvPr>
        </p:nvGraphicFramePr>
        <p:xfrm>
          <a:off x="0" y="1627282"/>
          <a:ext cx="9144000" cy="297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r:id="rId3" imgW="6062472" imgH="1697736" progId="">
                  <p:embed/>
                </p:oleObj>
              </mc:Choice>
              <mc:Fallback>
                <p:oleObj r:id="rId3" imgW="6062472" imgH="16977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7282"/>
                        <a:ext cx="9144000" cy="2974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242094" y="4830668"/>
            <a:ext cx="1011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Case 1</a:t>
            </a:r>
          </a:p>
        </p:txBody>
      </p:sp>
      <p:sp>
        <p:nvSpPr>
          <p:cNvPr id="10246" name="Text Box 31"/>
          <p:cNvSpPr txBox="1">
            <a:spLocks noChangeArrowheads="1"/>
          </p:cNvSpPr>
          <p:nvPr/>
        </p:nvSpPr>
        <p:spPr bwMode="auto">
          <a:xfrm>
            <a:off x="2760662" y="4830668"/>
            <a:ext cx="1011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Case 2</a:t>
            </a:r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5143500" y="4830668"/>
            <a:ext cx="1011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Case 3</a:t>
            </a:r>
          </a:p>
        </p:txBody>
      </p:sp>
      <p:sp>
        <p:nvSpPr>
          <p:cNvPr id="10248" name="Text Box 33"/>
          <p:cNvSpPr txBox="1">
            <a:spLocks noChangeArrowheads="1"/>
          </p:cNvSpPr>
          <p:nvPr/>
        </p:nvSpPr>
        <p:spPr bwMode="auto">
          <a:xfrm>
            <a:off x="7705725" y="4830668"/>
            <a:ext cx="1011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Case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5293" y="6190605"/>
            <a:ext cx="386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+mn-lt"/>
              </a:rPr>
              <a:t>X is root of 4-Node</a:t>
            </a:r>
          </a:p>
        </p:txBody>
      </p:sp>
    </p:spTree>
    <p:extLst>
      <p:ext uri="{BB962C8B-B14F-4D97-AF65-F5344CB8AC3E}">
        <p14:creationId xmlns:p14="http://schemas.microsoft.com/office/powerpoint/2010/main" val="160539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5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9626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Left child of a Black Parent P</a:t>
            </a:r>
          </a:p>
        </p:txBody>
      </p:sp>
      <p:graphicFrame>
        <p:nvGraphicFramePr>
          <p:cNvPr id="430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825197"/>
              </p:ext>
            </p:extLst>
          </p:nvPr>
        </p:nvGraphicFramePr>
        <p:xfrm>
          <a:off x="0" y="2500047"/>
          <a:ext cx="9144000" cy="2948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r:id="rId3" imgW="5949696" imgH="1604772" progId="">
                  <p:embed/>
                </p:oleObj>
              </mc:Choice>
              <mc:Fallback>
                <p:oleObj r:id="rId3" imgW="5949696" imgH="160477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00047"/>
                        <a:ext cx="9144000" cy="2948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459339" y="1144004"/>
            <a:ext cx="4272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Case 1 (left child of black parent)</a:t>
            </a:r>
          </a:p>
        </p:txBody>
      </p:sp>
    </p:spTree>
    <p:extLst>
      <p:ext uri="{BB962C8B-B14F-4D97-AF65-F5344CB8AC3E}">
        <p14:creationId xmlns:p14="http://schemas.microsoft.com/office/powerpoint/2010/main" val="223588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150" y="105878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Prior to inserting key 55</a:t>
            </a:r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83272"/>
              </p:ext>
            </p:extLst>
          </p:nvPr>
        </p:nvGraphicFramePr>
        <p:xfrm>
          <a:off x="-8940" y="2678878"/>
          <a:ext cx="9144000" cy="2601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r:id="rId3" imgW="5925312" imgH="1426464" progId="">
                  <p:embed/>
                </p:oleObj>
              </mc:Choice>
              <mc:Fallback>
                <p:oleObj r:id="rId3" imgW="5925312" imgH="142646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940" y="2678878"/>
                        <a:ext cx="9144000" cy="2601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5834" y="1243798"/>
            <a:ext cx="4437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Case 2 (right child of black parent)</a:t>
            </a:r>
          </a:p>
        </p:txBody>
      </p:sp>
    </p:spTree>
    <p:extLst>
      <p:ext uri="{BB962C8B-B14F-4D97-AF65-F5344CB8AC3E}">
        <p14:creationId xmlns:p14="http://schemas.microsoft.com/office/powerpoint/2010/main" val="2769133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0524" y="114872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Oriented left-left from G Using A Single Right Rotation</a:t>
            </a:r>
          </a:p>
        </p:txBody>
      </p:sp>
      <p:graphicFrame>
        <p:nvGraphicFramePr>
          <p:cNvPr id="4506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651984"/>
              </p:ext>
            </p:extLst>
          </p:nvPr>
        </p:nvGraphicFramePr>
        <p:xfrm>
          <a:off x="0" y="2093536"/>
          <a:ext cx="9144000" cy="267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r:id="rId3" imgW="5907024" imgH="1476756" progId="">
                  <p:embed/>
                </p:oleObj>
              </mc:Choice>
              <mc:Fallback>
                <p:oleObj r:id="rId3" imgW="5907024" imgH="147675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93536"/>
                        <a:ext cx="9144000" cy="2670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30"/>
          <p:cNvSpPr txBox="1">
            <a:spLocks noChangeArrowheads="1"/>
          </p:cNvSpPr>
          <p:nvPr/>
        </p:nvSpPr>
        <p:spPr bwMode="auto">
          <a:xfrm>
            <a:off x="580524" y="1282142"/>
            <a:ext cx="28701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Case 3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(and G, P, X linear)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6265244" y="1605308"/>
            <a:ext cx="1987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P rotated right</a:t>
            </a:r>
          </a:p>
        </p:txBody>
      </p:sp>
    </p:spTree>
    <p:extLst>
      <p:ext uri="{BB962C8B-B14F-4D97-AF65-F5344CB8AC3E}">
        <p14:creationId xmlns:p14="http://schemas.microsoft.com/office/powerpoint/2010/main" val="684512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025" y="143748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Oriented Left-Right From G After the Color Flip</a:t>
            </a:r>
          </a:p>
        </p:txBody>
      </p:sp>
      <p:sp>
        <p:nvSpPr>
          <p:cNvPr id="46084" name="Rectangle 14"/>
          <p:cNvSpPr>
            <a:spLocks noChangeArrowheads="1"/>
          </p:cNvSpPr>
          <p:nvPr/>
        </p:nvSpPr>
        <p:spPr bwMode="auto">
          <a:xfrm>
            <a:off x="2590800" y="2595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46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296487"/>
              </p:ext>
            </p:extLst>
          </p:nvPr>
        </p:nvGraphicFramePr>
        <p:xfrm>
          <a:off x="0" y="1469311"/>
          <a:ext cx="9144000" cy="347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r:id="rId3" imgW="3959352" imgH="1664208" progId="">
                  <p:embed/>
                </p:oleObj>
              </mc:Choice>
              <mc:Fallback>
                <p:oleObj r:id="rId3" imgW="3959352" imgH="16642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69311"/>
                        <a:ext cx="9144000" cy="3476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Text Box 15"/>
          <p:cNvSpPr txBox="1">
            <a:spLocks noChangeArrowheads="1"/>
          </p:cNvSpPr>
          <p:nvPr/>
        </p:nvSpPr>
        <p:spPr bwMode="auto">
          <a:xfrm>
            <a:off x="210207" y="5289884"/>
            <a:ext cx="29564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Case 4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(and G, P, X zig-zag) </a:t>
            </a:r>
          </a:p>
        </p:txBody>
      </p:sp>
    </p:spTree>
    <p:extLst>
      <p:ext uri="{BB962C8B-B14F-4D97-AF65-F5344CB8AC3E}">
        <p14:creationId xmlns:p14="http://schemas.microsoft.com/office/powerpoint/2010/main" val="22240804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After X is Double Rotated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8650" y="2440004"/>
            <a:ext cx="4317457" cy="2970479"/>
            <a:chOff x="1776684" y="1371600"/>
            <a:chExt cx="4317457" cy="2970479"/>
          </a:xfrm>
        </p:grpSpPr>
        <p:sp>
          <p:nvSpPr>
            <p:cNvPr id="47108" name="Oval 3"/>
            <p:cNvSpPr>
              <a:spLocks noChangeArrowheads="1"/>
            </p:cNvSpPr>
            <p:nvPr/>
          </p:nvSpPr>
          <p:spPr bwMode="auto">
            <a:xfrm>
              <a:off x="3713614" y="1371600"/>
              <a:ext cx="705986" cy="76067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7109" name="Oval 4"/>
            <p:cNvSpPr>
              <a:spLocks noChangeArrowheads="1"/>
            </p:cNvSpPr>
            <p:nvPr/>
          </p:nvSpPr>
          <p:spPr bwMode="auto">
            <a:xfrm>
              <a:off x="3243714" y="3532188"/>
              <a:ext cx="705986" cy="76067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7110" name="Oval 5"/>
            <p:cNvSpPr>
              <a:spLocks noChangeArrowheads="1"/>
            </p:cNvSpPr>
            <p:nvPr/>
          </p:nvSpPr>
          <p:spPr bwMode="auto">
            <a:xfrm>
              <a:off x="4399414" y="3581400"/>
              <a:ext cx="705986" cy="76067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7111" name="Oval 6"/>
            <p:cNvSpPr>
              <a:spLocks noChangeArrowheads="1"/>
            </p:cNvSpPr>
            <p:nvPr/>
          </p:nvSpPr>
          <p:spPr bwMode="auto">
            <a:xfrm>
              <a:off x="5009014" y="2590800"/>
              <a:ext cx="705986" cy="760679"/>
            </a:xfrm>
            <a:prstGeom prst="ellipse">
              <a:avLst/>
            </a:prstGeom>
            <a:solidFill>
              <a:srgbClr val="B8CA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7112" name="Oval 7"/>
            <p:cNvSpPr>
              <a:spLocks noChangeArrowheads="1"/>
            </p:cNvSpPr>
            <p:nvPr/>
          </p:nvSpPr>
          <p:spPr bwMode="auto">
            <a:xfrm>
              <a:off x="2494414" y="2590800"/>
              <a:ext cx="705986" cy="760679"/>
            </a:xfrm>
            <a:prstGeom prst="ellipse">
              <a:avLst/>
            </a:prstGeom>
            <a:solidFill>
              <a:srgbClr val="B8CA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47113" name="Text Box 8"/>
            <p:cNvSpPr txBox="1">
              <a:spLocks noChangeArrowheads="1"/>
            </p:cNvSpPr>
            <p:nvPr/>
          </p:nvSpPr>
          <p:spPr bwMode="auto">
            <a:xfrm>
              <a:off x="3875359" y="1549400"/>
              <a:ext cx="37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7114" name="Text Box 9"/>
            <p:cNvSpPr txBox="1">
              <a:spLocks noChangeArrowheads="1"/>
            </p:cNvSpPr>
            <p:nvPr/>
          </p:nvSpPr>
          <p:spPr bwMode="auto">
            <a:xfrm>
              <a:off x="2693513" y="2757488"/>
              <a:ext cx="3497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47115" name="Text Box 10"/>
            <p:cNvSpPr txBox="1">
              <a:spLocks noChangeArrowheads="1"/>
            </p:cNvSpPr>
            <p:nvPr/>
          </p:nvSpPr>
          <p:spPr bwMode="auto">
            <a:xfrm>
              <a:off x="5170386" y="2782888"/>
              <a:ext cx="3922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47116" name="Text Box 11"/>
            <p:cNvSpPr txBox="1">
              <a:spLocks noChangeArrowheads="1"/>
            </p:cNvSpPr>
            <p:nvPr/>
          </p:nvSpPr>
          <p:spPr bwMode="auto">
            <a:xfrm>
              <a:off x="3443559" y="3711575"/>
              <a:ext cx="37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7117" name="Text Box 12"/>
            <p:cNvSpPr txBox="1">
              <a:spLocks noChangeArrowheads="1"/>
            </p:cNvSpPr>
            <p:nvPr/>
          </p:nvSpPr>
          <p:spPr bwMode="auto">
            <a:xfrm>
              <a:off x="4588568" y="3763963"/>
              <a:ext cx="3644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7118" name="Text Box 13"/>
            <p:cNvSpPr txBox="1">
              <a:spLocks noChangeArrowheads="1"/>
            </p:cNvSpPr>
            <p:nvPr/>
          </p:nvSpPr>
          <p:spPr bwMode="auto">
            <a:xfrm>
              <a:off x="1776684" y="3817938"/>
              <a:ext cx="37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47119" name="Text Box 14"/>
            <p:cNvSpPr txBox="1">
              <a:spLocks noChangeArrowheads="1"/>
            </p:cNvSpPr>
            <p:nvPr/>
          </p:nvSpPr>
          <p:spPr bwMode="auto">
            <a:xfrm>
              <a:off x="5715000" y="3760186"/>
              <a:ext cx="379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47120" name="AutoShape 15"/>
            <p:cNvCxnSpPr>
              <a:cxnSpLocks noChangeShapeType="1"/>
              <a:stCxn id="47108" idx="3"/>
              <a:endCxn id="47112" idx="7"/>
            </p:cNvCxnSpPr>
            <p:nvPr/>
          </p:nvCxnSpPr>
          <p:spPr bwMode="auto">
            <a:xfrm flipH="1">
              <a:off x="3097011" y="2020880"/>
              <a:ext cx="719992" cy="6813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1" name="AutoShape 16"/>
            <p:cNvCxnSpPr>
              <a:cxnSpLocks noChangeShapeType="1"/>
              <a:stCxn id="47112" idx="3"/>
              <a:endCxn id="47118" idx="0"/>
            </p:cNvCxnSpPr>
            <p:nvPr/>
          </p:nvCxnSpPr>
          <p:spPr bwMode="auto">
            <a:xfrm flipH="1">
              <a:off x="1966255" y="3240080"/>
              <a:ext cx="631548" cy="5778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2" name="AutoShape 17"/>
            <p:cNvCxnSpPr>
              <a:cxnSpLocks noChangeShapeType="1"/>
              <a:stCxn id="47109" idx="1"/>
              <a:endCxn id="47112" idx="5"/>
            </p:cNvCxnSpPr>
            <p:nvPr/>
          </p:nvCxnSpPr>
          <p:spPr bwMode="auto">
            <a:xfrm flipH="1" flipV="1">
              <a:off x="3097011" y="3240080"/>
              <a:ext cx="250092" cy="4035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3" name="AutoShape 18"/>
            <p:cNvCxnSpPr>
              <a:cxnSpLocks noChangeShapeType="1"/>
              <a:stCxn id="47119" idx="0"/>
            </p:cNvCxnSpPr>
            <p:nvPr/>
          </p:nvCxnSpPr>
          <p:spPr bwMode="auto">
            <a:xfrm flipH="1" flipV="1">
              <a:off x="5588048" y="3241268"/>
              <a:ext cx="316523" cy="5189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4" name="AutoShape 19"/>
            <p:cNvCxnSpPr>
              <a:cxnSpLocks noChangeShapeType="1"/>
              <a:stCxn id="47111" idx="3"/>
            </p:cNvCxnSpPr>
            <p:nvPr/>
          </p:nvCxnSpPr>
          <p:spPr bwMode="auto">
            <a:xfrm flipH="1">
              <a:off x="4953001" y="3240080"/>
              <a:ext cx="159402" cy="3413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25" name="AutoShape 20"/>
            <p:cNvCxnSpPr>
              <a:cxnSpLocks noChangeShapeType="1"/>
              <a:stCxn id="47108" idx="5"/>
              <a:endCxn id="47111" idx="1"/>
            </p:cNvCxnSpPr>
            <p:nvPr/>
          </p:nvCxnSpPr>
          <p:spPr bwMode="auto">
            <a:xfrm>
              <a:off x="4316211" y="2020880"/>
              <a:ext cx="796192" cy="6813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628650" y="1599714"/>
            <a:ext cx="294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(X is rotated left-right)</a:t>
            </a:r>
          </a:p>
        </p:txBody>
      </p:sp>
    </p:spTree>
    <p:extLst>
      <p:ext uri="{BB962C8B-B14F-4D97-AF65-F5344CB8AC3E}">
        <p14:creationId xmlns:p14="http://schemas.microsoft.com/office/powerpoint/2010/main" val="18640388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Red-Black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Insert node as red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Split “4-node’s” as you go down tree</a:t>
            </a:r>
          </a:p>
          <a:p>
            <a:pPr lvl="1"/>
            <a:r>
              <a:rPr lang="en-US" altLang="en-US" dirty="0"/>
              <a:t>4 cases we’ve seen</a:t>
            </a:r>
          </a:p>
          <a:p>
            <a:pPr marL="342891" lvl="1" indent="0">
              <a:buNone/>
            </a:pPr>
            <a:endParaRPr lang="en-US" altLang="en-US" dirty="0"/>
          </a:p>
          <a:p>
            <a:r>
              <a:rPr lang="en-US" altLang="en-US" dirty="0"/>
              <a:t>Require rotations when red node has red child</a:t>
            </a:r>
          </a:p>
          <a:p>
            <a:pPr lvl="1"/>
            <a:r>
              <a:rPr lang="en-US" altLang="en-US" dirty="0"/>
              <a:t>Linear arrangement: single rotation (left, right)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Zig-zag arrangement: double rotation (left-right, right-left)</a:t>
            </a:r>
          </a:p>
          <a:p>
            <a:endParaRPr lang="en-US" altLang="en-US" dirty="0"/>
          </a:p>
          <a:p>
            <a:r>
              <a:rPr lang="en-US" dirty="0"/>
              <a:t>Ensure root is black</a:t>
            </a:r>
          </a:p>
        </p:txBody>
      </p:sp>
    </p:spTree>
    <p:extLst>
      <p:ext uri="{BB962C8B-B14F-4D97-AF65-F5344CB8AC3E}">
        <p14:creationId xmlns:p14="http://schemas.microsoft.com/office/powerpoint/2010/main" val="3136466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03960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Building A Red-Black Tree</a:t>
            </a:r>
          </a:p>
        </p:txBody>
      </p:sp>
      <p:graphicFrame>
        <p:nvGraphicFramePr>
          <p:cNvPr id="4813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78389"/>
              </p:ext>
            </p:extLst>
          </p:nvPr>
        </p:nvGraphicFramePr>
        <p:xfrm>
          <a:off x="1038226" y="1011308"/>
          <a:ext cx="5105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24" r:id="rId3" imgW="2011680" imgH="996696" progId="">
                  <p:embed/>
                </p:oleObj>
              </mc:Choice>
              <mc:Fallback>
                <p:oleObj r:id="rId3" imgW="2011680" imgH="9966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6" y="1011308"/>
                        <a:ext cx="5105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671801"/>
              </p:ext>
            </p:extLst>
          </p:nvPr>
        </p:nvGraphicFramePr>
        <p:xfrm>
          <a:off x="0" y="2687708"/>
          <a:ext cx="9144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25" r:id="rId5" imgW="4024884" imgH="1225296" progId="">
                  <p:embed/>
                </p:oleObj>
              </mc:Choice>
              <mc:Fallback>
                <p:oleObj r:id="rId5" imgW="4024884" imgH="12252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87708"/>
                        <a:ext cx="9144000" cy="213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96717"/>
              </p:ext>
            </p:extLst>
          </p:nvPr>
        </p:nvGraphicFramePr>
        <p:xfrm>
          <a:off x="0" y="4957011"/>
          <a:ext cx="9144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26" r:id="rId7" imgW="6160008" imgH="1133856" progId="">
                  <p:embed/>
                </p:oleObj>
              </mc:Choice>
              <mc:Fallback>
                <p:oleObj r:id="rId7" imgW="6160008" imgH="113385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57011"/>
                        <a:ext cx="91440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Rectangle 24"/>
          <p:cNvSpPr>
            <a:spLocks noChangeArrowheads="1"/>
          </p:cNvSpPr>
          <p:nvPr/>
        </p:nvSpPr>
        <p:spPr bwMode="auto">
          <a:xfrm>
            <a:off x="2286000" y="4300487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7030A0"/>
                </a:solidFill>
                <a:latin typeface="+mn-lt"/>
              </a:rPr>
              <a:t>right-left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7030A0"/>
                </a:solidFill>
                <a:latin typeface="+mn-lt"/>
              </a:rPr>
              <a:t>rotate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635620" y="1403308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7483445" y="1985994"/>
            <a:ext cx="6858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en-US" sz="2000" dirty="0">
                <a:latin typeface="+mn-lt"/>
                <a:ea typeface="+mn-ea"/>
                <a:cs typeface="Arial" charset="0"/>
              </a:rPr>
              <a:t>15</a:t>
            </a:r>
          </a:p>
        </p:txBody>
      </p:sp>
      <p:cxnSp>
        <p:nvCxnSpPr>
          <p:cNvPr id="48138" name="Straight Connector 11"/>
          <p:cNvCxnSpPr>
            <a:cxnSpLocks noChangeShapeType="1"/>
            <a:stCxn id="48136" idx="5"/>
            <a:endCxn id="10" idx="1"/>
          </p:cNvCxnSpPr>
          <p:nvPr/>
        </p:nvCxnSpPr>
        <p:spPr bwMode="auto">
          <a:xfrm>
            <a:off x="7220987" y="1793553"/>
            <a:ext cx="362891" cy="25939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9" name="TextBox 12"/>
          <p:cNvSpPr txBox="1">
            <a:spLocks noChangeArrowheads="1"/>
          </p:cNvSpPr>
          <p:nvPr/>
        </p:nvSpPr>
        <p:spPr bwMode="auto">
          <a:xfrm>
            <a:off x="6923158" y="901795"/>
            <a:ext cx="166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Inserting 15</a:t>
            </a:r>
          </a:p>
        </p:txBody>
      </p:sp>
    </p:spTree>
    <p:extLst>
      <p:ext uri="{BB962C8B-B14F-4D97-AF65-F5344CB8AC3E}">
        <p14:creationId xmlns:p14="http://schemas.microsoft.com/office/powerpoint/2010/main" val="143701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125371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Building A Red-Black Tree (Cont’</a:t>
            </a:r>
            <a:r>
              <a:rPr lang="en-US" altLang="ja-JP" dirty="0"/>
              <a:t>d)</a:t>
            </a:r>
            <a:endParaRPr lang="en-US" dirty="0"/>
          </a:p>
        </p:txBody>
      </p:sp>
      <p:graphicFrame>
        <p:nvGraphicFramePr>
          <p:cNvPr id="491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51054"/>
              </p:ext>
            </p:extLst>
          </p:nvPr>
        </p:nvGraphicFramePr>
        <p:xfrm>
          <a:off x="542223" y="918411"/>
          <a:ext cx="7696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8" r:id="rId3" imgW="2421636" imgH="1018032" progId="">
                  <p:embed/>
                </p:oleObj>
              </mc:Choice>
              <mc:Fallback>
                <p:oleObj r:id="rId3" imgW="2421636" imgH="101803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23" y="918411"/>
                        <a:ext cx="7696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757890"/>
              </p:ext>
            </p:extLst>
          </p:nvPr>
        </p:nvGraphicFramePr>
        <p:xfrm>
          <a:off x="0" y="2594811"/>
          <a:ext cx="91440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9" r:id="rId5" imgW="5120640" imgH="1290828" progId="">
                  <p:embed/>
                </p:oleObj>
              </mc:Choice>
              <mc:Fallback>
                <p:oleObj r:id="rId5" imgW="5120640" imgH="12908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94811"/>
                        <a:ext cx="91440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474757"/>
              </p:ext>
            </p:extLst>
          </p:nvPr>
        </p:nvGraphicFramePr>
        <p:xfrm>
          <a:off x="0" y="4499811"/>
          <a:ext cx="91440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0" r:id="rId7" imgW="6745224" imgH="1444752" progId="">
                  <p:embed/>
                </p:oleObj>
              </mc:Choice>
              <mc:Fallback>
                <p:oleObj r:id="rId7" imgW="6745224" imgH="14447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9811"/>
                        <a:ext cx="91440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0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Exercises</a:t>
            </a:r>
          </a:p>
        </p:txBody>
      </p:sp>
      <p:sp>
        <p:nvSpPr>
          <p:cNvPr id="501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Determine if the right tree on slide 25 is a red-black tree. Perform the insertion sequence and see if you get the same tree </a:t>
            </a:r>
            <a:r>
              <a:rPr lang="en-US" altLang="en-US" i="1" dirty="0">
                <a:solidFill>
                  <a:srgbClr val="7030A0"/>
                </a:solidFill>
              </a:rPr>
              <a:t>structure</a:t>
            </a:r>
            <a:r>
              <a:rPr lang="en-US" altLang="en-US" i="1" dirty="0"/>
              <a:t> (colors aren’t shown)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Show that a valid red-black tree cannot have a red node with a red child. Base your argument on the fact that red-black trees are derived from 2-3-4 trees. </a:t>
            </a:r>
          </a:p>
        </p:txBody>
      </p:sp>
    </p:spTree>
    <p:extLst>
      <p:ext uri="{BB962C8B-B14F-4D97-AF65-F5344CB8AC3E}">
        <p14:creationId xmlns:p14="http://schemas.microsoft.com/office/powerpoint/2010/main" val="1347313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77633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Repr</a:t>
            </a:r>
            <a:r>
              <a:rPr lang="en-US" dirty="0"/>
              <a:t>. of Red-Black Node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433513" y="266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51205" name="Object 3"/>
          <p:cNvGraphicFramePr>
            <a:graphicFrameLocks noChangeAspect="1"/>
          </p:cNvGraphicFramePr>
          <p:nvPr/>
        </p:nvGraphicFramePr>
        <p:xfrm>
          <a:off x="0" y="990600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" r:id="rId3" imgW="6274308" imgH="1527048" progId="">
                  <p:embed/>
                </p:oleObj>
              </mc:Choice>
              <mc:Fallback>
                <p:oleObj r:id="rId3" imgW="6274308" imgH="15270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41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5295499" y="2316163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35812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1613869"/>
            <a:ext cx="7886700" cy="4351338"/>
          </a:xfrm>
        </p:spPr>
        <p:txBody>
          <a:bodyPr/>
          <a:lstStyle/>
          <a:p>
            <a:r>
              <a:rPr lang="en-US" altLang="en-US" dirty="0"/>
              <a:t>Hash table</a:t>
            </a:r>
          </a:p>
          <a:p>
            <a:pPr lvl="1"/>
            <a:r>
              <a:rPr lang="en-US" altLang="en-US" dirty="0"/>
              <a:t>Vector of slots</a:t>
            </a:r>
          </a:p>
          <a:p>
            <a:pPr lvl="1"/>
            <a:r>
              <a:rPr lang="en-US" altLang="en-US" dirty="0"/>
              <a:t>Each slot holds</a:t>
            </a:r>
          </a:p>
          <a:p>
            <a:pPr lvl="2"/>
            <a:r>
              <a:rPr lang="en-US" altLang="en-US" dirty="0"/>
              <a:t>One object (open addressing), *or*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Collection of objects (separate chaining)</a:t>
            </a:r>
          </a:p>
          <a:p>
            <a:endParaRPr lang="en-US" altLang="en-US" dirty="0"/>
          </a:p>
          <a:p>
            <a:r>
              <a:rPr lang="en-US" altLang="en-US" i="1" dirty="0">
                <a:solidFill>
                  <a:srgbClr val="C00000"/>
                </a:solidFill>
              </a:rPr>
              <a:t>Average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insert, erase, find ops. take O(1)!</a:t>
            </a:r>
          </a:p>
          <a:p>
            <a:pPr lvl="1"/>
            <a:r>
              <a:rPr lang="en-US" altLang="en-US" sz="1100" i="1" dirty="0">
                <a:solidFill>
                  <a:srgbClr val="C00000"/>
                </a:solidFill>
              </a:rPr>
              <a:t>Worst</a:t>
            </a:r>
            <a:r>
              <a:rPr lang="en-US" altLang="en-US" sz="1100" dirty="0">
                <a:solidFill>
                  <a:srgbClr val="C00000"/>
                </a:solidFill>
              </a:rPr>
              <a:t> </a:t>
            </a:r>
            <a:r>
              <a:rPr lang="en-US" altLang="en-US" sz="1100" dirty="0"/>
              <a:t>case is O(N)</a:t>
            </a:r>
            <a:endParaRPr lang="en-US" altLang="en-US" sz="1400" dirty="0"/>
          </a:p>
          <a:p>
            <a:pPr lvl="1"/>
            <a:endParaRPr lang="en-US" altLang="en-US" dirty="0"/>
          </a:p>
          <a:p>
            <a:r>
              <a:rPr lang="en-US" altLang="en-US" dirty="0"/>
              <a:t>Used by databases, spell checkers, scripting languages (associative arrays)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4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249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US" dirty="0"/>
              <a:t>Rotate Routines</a:t>
            </a:r>
          </a:p>
        </p:txBody>
      </p:sp>
      <p:sp>
        <p:nvSpPr>
          <p:cNvPr id="52227" name="Content Placeholder 3"/>
          <p:cNvSpPr>
            <a:spLocks noGrp="1"/>
          </p:cNvSpPr>
          <p:nvPr>
            <p:ph idx="1"/>
          </p:nvPr>
        </p:nvSpPr>
        <p:spPr>
          <a:xfrm>
            <a:off x="628650" y="15078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Assume NO parent pointers, colors, or </a:t>
            </a:r>
            <a:br>
              <a:rPr lang="en-US" altLang="en-US" sz="2400" dirty="0">
                <a:latin typeface="Lucida Console" panose="020B0609040504020204" pitchFamily="49" charset="0"/>
              </a:rPr>
            </a:br>
            <a:r>
              <a:rPr lang="en-US" altLang="en-US" sz="2400" dirty="0">
                <a:latin typeface="Lucida Console" panose="020B0609040504020204" pitchFamily="49" charset="0"/>
              </a:rPr>
              <a:t>//   </a:t>
            </a:r>
            <a:r>
              <a:rPr lang="en-US" altLang="en-US" sz="2400" dirty="0" err="1">
                <a:latin typeface="Lucida Console" panose="020B0609040504020204" pitchFamily="49" charset="0"/>
              </a:rPr>
              <a:t>nullptr</a:t>
            </a:r>
            <a:r>
              <a:rPr lang="en-US" altLang="en-US" sz="2400" dirty="0">
                <a:latin typeface="Lucida Console" panose="020B0609040504020204" pitchFamily="49" charset="0"/>
              </a:rPr>
              <a:t> checks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// Note second parameter is a </a:t>
            </a:r>
            <a:r>
              <a:rPr lang="en-US" altLang="en-US" sz="2400" i="1" dirty="0">
                <a:solidFill>
                  <a:srgbClr val="C00000"/>
                </a:solidFill>
                <a:latin typeface="Lucida Console" panose="020B0609040504020204" pitchFamily="49" charset="0"/>
              </a:rPr>
              <a:t>reference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void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Lucida Console" panose="020B0609040504020204" pitchFamily="49" charset="0"/>
              </a:rPr>
              <a:t>rotateRight</a:t>
            </a:r>
            <a:r>
              <a:rPr lang="en-US" altLang="en-US" sz="2400" dirty="0">
                <a:latin typeface="Lucida Console" panose="020B0609040504020204" pitchFamily="49" charset="0"/>
              </a:rPr>
              <a:t> (Node* n, Node*&amp; p)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...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latin typeface="Lucida Console" panose="020B06090405040202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void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Lucida Console" panose="020B0609040504020204" pitchFamily="49" charset="0"/>
              </a:rPr>
              <a:t>rotateLeft</a:t>
            </a:r>
            <a:r>
              <a:rPr lang="en-US" altLang="en-US" sz="2400" dirty="0">
                <a:latin typeface="Lucida Console" panose="020B0609040504020204" pitchFamily="49" charset="0"/>
              </a:rPr>
              <a:t> (Node* n, Node*&amp; p)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  ...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94295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</a:rPr>
              <a:t>Ordered</a:t>
            </a:r>
            <a:r>
              <a:rPr lang="en-US" dirty="0"/>
              <a:t> Associative Containers</a:t>
            </a:r>
          </a:p>
        </p:txBody>
      </p:sp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Sets and Maps</a:t>
            </a:r>
          </a:p>
        </p:txBody>
      </p:sp>
    </p:spTree>
    <p:extLst>
      <p:ext uri="{BB962C8B-B14F-4D97-AF65-F5344CB8AC3E}">
        <p14:creationId xmlns:p14="http://schemas.microsoft.com/office/powerpoint/2010/main" val="28398664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Associative Containers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41145"/>
            <a:ext cx="78867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Store objects by key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Ordered AC’s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Iterators access elements in key order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BST implementation (red/black trees)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set, multiset – iterators are </a:t>
            </a:r>
            <a:r>
              <a:rPr lang="en-US" altLang="en-US" dirty="0" err="1"/>
              <a:t>const_iterator’s</a:t>
            </a:r>
            <a:r>
              <a:rPr lang="en-US" altLang="en-US" dirty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map, </a:t>
            </a:r>
            <a:r>
              <a:rPr lang="en-US" altLang="en-US" dirty="0" err="1"/>
              <a:t>multimap</a:t>
            </a:r>
            <a:r>
              <a:rPr lang="en-US" altLang="en-US" dirty="0"/>
              <a:t> – half </a:t>
            </a:r>
            <a:r>
              <a:rPr lang="en-US" altLang="en-US" dirty="0" err="1"/>
              <a:t>const_iterators</a:t>
            </a:r>
            <a:r>
              <a:rPr lang="en-US" altLang="en-US" dirty="0"/>
              <a:t>?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53135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Unordered AC’s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Iterators do NOT access elements in key order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Hash table implementation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unordered_{set, multiset} –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iters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unordered_{map, </a:t>
            </a:r>
            <a:r>
              <a:rPr lang="en-US" altLang="en-US" dirty="0" err="1"/>
              <a:t>multimap</a:t>
            </a:r>
            <a:r>
              <a:rPr lang="en-US" altLang="en-US" dirty="0"/>
              <a:t>} – hybrid </a:t>
            </a:r>
            <a:r>
              <a:rPr lang="en-US" altLang="en-US" dirty="0" err="1"/>
              <a:t>iters</a:t>
            </a:r>
            <a:r>
              <a:rPr lang="en-US" altLang="en-US" dirty="0"/>
              <a:t> like ordered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691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Sets</a:t>
            </a:r>
          </a:p>
        </p:txBody>
      </p:sp>
      <p:graphicFrame>
        <p:nvGraphicFramePr>
          <p:cNvPr id="7172" name="Object 0"/>
          <p:cNvGraphicFramePr>
            <a:graphicFrameLocks noChangeAspect="1"/>
          </p:cNvGraphicFramePr>
          <p:nvPr/>
        </p:nvGraphicFramePr>
        <p:xfrm>
          <a:off x="-67468" y="365129"/>
          <a:ext cx="39624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SmartDraw" r:id="rId3" imgW="1408176" imgH="1202436" progId="">
                  <p:embed/>
                </p:oleObj>
              </mc:Choice>
              <mc:Fallback>
                <p:oleObj name="SmartDraw" r:id="rId3" imgW="1408176" imgH="1202436" progId="">
                  <p:embed/>
                  <p:pic>
                    <p:nvPicPr>
                      <p:cNvPr id="717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7468" y="365129"/>
                        <a:ext cx="39624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"/>
          <p:cNvGraphicFramePr>
            <a:graphicFrameLocks noChangeAspect="1"/>
          </p:cNvGraphicFramePr>
          <p:nvPr/>
        </p:nvGraphicFramePr>
        <p:xfrm>
          <a:off x="3886200" y="2428240"/>
          <a:ext cx="403860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SmartDraw" r:id="rId5" imgW="1408176" imgH="1211580" progId="">
                  <p:embed/>
                </p:oleObj>
              </mc:Choice>
              <mc:Fallback>
                <p:oleObj name="SmartDraw" r:id="rId5" imgW="1408176" imgH="1211580" progId="">
                  <p:embed/>
                  <p:pic>
                    <p:nvPicPr>
                      <p:cNvPr id="717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28240"/>
                        <a:ext cx="4038600" cy="347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-67468" y="3464718"/>
          <a:ext cx="39624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SmartDraw" r:id="rId7" imgW="1463040" imgH="1193292" progId="">
                  <p:embed/>
                </p:oleObj>
              </mc:Choice>
              <mc:Fallback>
                <p:oleObj name="SmartDraw" r:id="rId7" imgW="1463040" imgH="1193292" progId="">
                  <p:embed/>
                  <p:pic>
                    <p:nvPicPr>
                      <p:cNvPr id="71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7468" y="3464718"/>
                        <a:ext cx="3962400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3857224" y="968060"/>
            <a:ext cx="449353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Lucida Console" panose="020B0609040504020204" pitchFamily="49" charset="0"/>
              </a:rPr>
              <a:t>// </a:t>
            </a:r>
            <a:r>
              <a:rPr lang="en-US" altLang="en-US" sz="2000" dirty="0">
                <a:solidFill>
                  <a:srgbClr val="7030A0"/>
                </a:solidFill>
                <a:latin typeface="Lucida Console" panose="020B0609040504020204" pitchFamily="49" charset="0"/>
              </a:rPr>
              <a:t>Must have less&lt;T&gt; defined</a:t>
            </a:r>
            <a:endParaRPr lang="en-US" altLang="en-US" sz="2400" dirty="0">
              <a:solidFill>
                <a:srgbClr val="7030A0"/>
              </a:solidFill>
              <a:latin typeface="Lucida Console" panose="020B060904050402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set&lt;</a:t>
            </a:r>
            <a:r>
              <a:rPr lang="en-US" altLang="en-US" sz="2400" dirty="0" err="1">
                <a:latin typeface="Lucida Console" panose="020B0609040504020204" pitchFamily="49" charset="0"/>
              </a:rPr>
              <a:t>int</a:t>
            </a:r>
            <a:r>
              <a:rPr lang="en-US" altLang="en-US" sz="2400" dirty="0">
                <a:latin typeface="Lucida Console" panose="020B0609040504020204" pitchFamily="49" charset="0"/>
              </a:rPr>
              <a:t>&gt;    </a:t>
            </a:r>
            <a:r>
              <a:rPr lang="en-US" altLang="en-US" sz="2400" dirty="0" err="1">
                <a:latin typeface="Lucida Console" panose="020B0609040504020204" pitchFamily="49" charset="0"/>
              </a:rPr>
              <a:t>intSet</a:t>
            </a:r>
            <a:r>
              <a:rPr lang="en-US" altLang="en-US" sz="240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set&lt;time24&gt; </a:t>
            </a:r>
            <a:r>
              <a:rPr lang="en-US" altLang="en-US" sz="2400" dirty="0" err="1">
                <a:latin typeface="Lucida Console" panose="020B0609040504020204" pitchFamily="49" charset="0"/>
              </a:rPr>
              <a:t>timeSet</a:t>
            </a:r>
            <a:r>
              <a:rPr lang="en-US" altLang="en-US" sz="240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Lucida Console" panose="020B0609040504020204" pitchFamily="49" charset="0"/>
              </a:rPr>
              <a:t>set&lt;string&gt; keyword;</a:t>
            </a:r>
          </a:p>
        </p:txBody>
      </p:sp>
    </p:spTree>
    <p:extLst>
      <p:ext uri="{BB962C8B-B14F-4D97-AF65-F5344CB8AC3E}">
        <p14:creationId xmlns:p14="http://schemas.microsoft.com/office/powerpoint/2010/main" val="4073051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41609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Sets of Class Types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28650" y="1138238"/>
            <a:ext cx="78790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class Student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  long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mNum</a:t>
            </a:r>
            <a:r>
              <a:rPr lang="en-US" altLang="en-US" sz="2000" b="0" dirty="0">
                <a:latin typeface="Lucida Console" panose="020B0609040504020204" pitchFamily="49" charset="0"/>
              </a:rPr>
              <a:t>;                // </a:t>
            </a:r>
            <a:r>
              <a:rPr lang="en-US" altLang="en-US" sz="2000" b="0" dirty="0">
                <a:latin typeface="Lucida Console" panose="020B0609040504020204" pitchFamily="49" charset="0"/>
                <a:sym typeface="Wingdings" panose="05000000000000000000" pitchFamily="2" charset="2"/>
              </a:rPr>
              <a:t>&lt;== Key</a:t>
            </a:r>
            <a:endParaRPr lang="en-US" altLang="en-US" sz="2000" b="0" dirty="0">
              <a:latin typeface="Lucida Console" panose="020B060904050402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  string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fName</a:t>
            </a:r>
            <a:r>
              <a:rPr lang="en-US" altLang="en-US" sz="2000" b="0" dirty="0">
                <a:latin typeface="Lucida Console" panose="020B0609040504020204" pitchFamily="49" charset="0"/>
              </a:rPr>
              <a:t>,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lName</a:t>
            </a:r>
            <a:r>
              <a:rPr lang="en-US" altLang="en-US" sz="2000" b="0" dirty="0">
                <a:latin typeface="Lucida Console" panose="020B0609040504020204" pitchFamily="49" charset="0"/>
              </a:rPr>
              <a:t>;      // Satellite 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  Date birth;               //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public: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 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 dirty="0">
              <a:latin typeface="Lucida Console" panose="020B060904050402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bool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operator&lt; (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const</a:t>
            </a:r>
            <a:r>
              <a:rPr lang="en-US" altLang="en-US" sz="2000" b="0" dirty="0">
                <a:latin typeface="Lucida Console" panose="020B0609040504020204" pitchFamily="49" charset="0"/>
              </a:rPr>
              <a:t> Student&amp; s1,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const</a:t>
            </a:r>
            <a:r>
              <a:rPr lang="en-US" altLang="en-US" sz="2000" b="0" dirty="0">
                <a:latin typeface="Lucida Console" panose="020B0609040504020204" pitchFamily="49" charset="0"/>
              </a:rPr>
              <a:t> Student&amp; s2)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  return s1.getMNum () &lt; s2.getMNum 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628650" y="4924425"/>
            <a:ext cx="7086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</a:t>
            </a:r>
            <a:r>
              <a:rPr lang="en-US" altLang="en-US" sz="2000" b="0" dirty="0">
                <a:solidFill>
                  <a:srgbClr val="7030A0"/>
                </a:solidFill>
                <a:latin typeface="Lucida Console" panose="020B0609040504020204" pitchFamily="49" charset="0"/>
              </a:rPr>
              <a:t>Exercises</a:t>
            </a:r>
            <a:r>
              <a:rPr lang="en-US" altLang="en-US" sz="2000" b="0" dirty="0">
                <a:latin typeface="Lucida Console" panose="020B06090405040202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Declare a set of Student-s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Insert student ‘s’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Check if duplicate</a:t>
            </a:r>
          </a:p>
        </p:txBody>
      </p:sp>
    </p:spTree>
    <p:extLst>
      <p:ext uri="{BB962C8B-B14F-4D97-AF65-F5344CB8AC3E}">
        <p14:creationId xmlns:p14="http://schemas.microsoft.com/office/powerpoint/2010/main" val="777436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8650" y="141609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Map and Key-Value Pairs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628650" y="1376680"/>
            <a:ext cx="85344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0" dirty="0">
                <a:latin typeface="+mn-lt"/>
              </a:rPr>
              <a:t>Map stores data as set of key-value </a:t>
            </a:r>
            <a:r>
              <a:rPr lang="en-US" altLang="en-US" i="1" dirty="0">
                <a:solidFill>
                  <a:srgbClr val="C00000"/>
                </a:solidFill>
                <a:latin typeface="+mn-lt"/>
              </a:rPr>
              <a:t>pairs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Lucida Console" panose="020B060904050402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// Defined in &lt;utility&gt;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template&lt;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typename</a:t>
            </a:r>
            <a:r>
              <a:rPr lang="en-US" altLang="en-US" sz="1800" b="0" dirty="0">
                <a:latin typeface="Lucida Console" panose="020B0609040504020204" pitchFamily="49" charset="0"/>
              </a:rPr>
              <a:t> T1,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typename</a:t>
            </a:r>
            <a:r>
              <a:rPr lang="en-US" altLang="en-US" sz="1800" b="0" dirty="0">
                <a:latin typeface="Lucida Console" panose="020B0609040504020204" pitchFamily="49" charset="0"/>
              </a:rPr>
              <a:t> T2&gt;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 err="1">
                <a:latin typeface="Lucida Console" panose="020B0609040504020204" pitchFamily="49" charset="0"/>
              </a:rPr>
              <a:t>struct</a:t>
            </a:r>
            <a:r>
              <a:rPr lang="en-US" altLang="en-US" sz="1800" b="0" dirty="0">
                <a:latin typeface="Lucida Console" panose="020B0609040504020204" pitchFamily="49" charset="0"/>
              </a:rPr>
              <a:t>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std</a:t>
            </a:r>
            <a:r>
              <a:rPr lang="en-US" altLang="en-US" sz="1800" b="0" dirty="0">
                <a:latin typeface="Lucida Console" panose="020B0609040504020204" pitchFamily="49" charset="0"/>
              </a:rPr>
              <a:t>::pair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 T1 first;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 T2 second;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 //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ctor’s</a:t>
            </a:r>
            <a:r>
              <a:rPr lang="en-US" altLang="en-US" sz="1800" b="0" dirty="0">
                <a:latin typeface="Lucida Console" panose="020B0609040504020204" pitchFamily="49" charset="0"/>
              </a:rPr>
              <a:t>, etc.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 dirty="0">
              <a:latin typeface="Lucida Console" panose="020B060904050402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// &lt;map&gt;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template&lt;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typename</a:t>
            </a:r>
            <a:r>
              <a:rPr lang="en-US" altLang="en-US" sz="1800" b="0" dirty="0">
                <a:latin typeface="Lucida Console" panose="020B0609040504020204" pitchFamily="49" charset="0"/>
              </a:rPr>
              <a:t> _Key,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typename</a:t>
            </a:r>
            <a:r>
              <a:rPr lang="en-US" altLang="en-US" sz="1800" b="0" dirty="0">
                <a:latin typeface="Lucida Console" panose="020B0609040504020204" pitchFamily="49" charset="0"/>
              </a:rPr>
              <a:t> _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Tp</a:t>
            </a:r>
            <a:r>
              <a:rPr lang="en-US" altLang="en-US" sz="1800" b="0" dirty="0">
                <a:latin typeface="Lucida Console" panose="020B0609040504020204" pitchFamily="49" charset="0"/>
              </a:rPr>
              <a:t>, ...&gt;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class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std</a:t>
            </a:r>
            <a:r>
              <a:rPr lang="en-US" altLang="en-US" sz="1800" b="0" dirty="0">
                <a:latin typeface="Lucida Console" panose="020B0609040504020204" pitchFamily="49" charset="0"/>
              </a:rPr>
              <a:t>::map { 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typedef</a:t>
            </a:r>
            <a:r>
              <a:rPr lang="en-US" altLang="en-US" sz="1800" b="0" dirty="0">
                <a:latin typeface="Lucida Console" panose="020B0609040504020204" pitchFamily="49" charset="0"/>
              </a:rPr>
              <a:t> _Key                      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key_type</a:t>
            </a:r>
            <a:r>
              <a:rPr lang="en-US" altLang="en-US" sz="1800" b="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typedef</a:t>
            </a:r>
            <a:r>
              <a:rPr lang="en-US" altLang="en-US" sz="1800" b="0" dirty="0">
                <a:latin typeface="Lucida Console" panose="020B0609040504020204" pitchFamily="49" charset="0"/>
              </a:rPr>
              <a:t> _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Tp</a:t>
            </a:r>
            <a:r>
              <a:rPr lang="en-US" altLang="en-US" sz="1800" b="0" dirty="0">
                <a:latin typeface="Lucida Console" panose="020B0609040504020204" pitchFamily="49" charset="0"/>
              </a:rPr>
              <a:t>                       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mapped_type</a:t>
            </a:r>
            <a:r>
              <a:rPr lang="en-US" altLang="en-US" sz="1800" b="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typedef</a:t>
            </a:r>
            <a:r>
              <a:rPr lang="en-US" altLang="en-US" sz="1800" b="0" dirty="0">
                <a:latin typeface="Lucida Console" panose="020B0609040504020204" pitchFamily="49" charset="0"/>
              </a:rPr>
              <a:t>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std</a:t>
            </a:r>
            <a:r>
              <a:rPr lang="en-US" altLang="en-US" sz="1800" b="0" dirty="0">
                <a:latin typeface="Lucida Console" panose="020B0609040504020204" pitchFamily="49" charset="0"/>
              </a:rPr>
              <a:t>::pair&lt;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const</a:t>
            </a:r>
            <a:r>
              <a:rPr lang="en-US" altLang="en-US" sz="1800" b="0" dirty="0">
                <a:latin typeface="Lucida Console" panose="020B0609040504020204" pitchFamily="49" charset="0"/>
              </a:rPr>
              <a:t> _Key, _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Tp</a:t>
            </a:r>
            <a:r>
              <a:rPr lang="en-US" altLang="en-US" sz="1800" b="0" dirty="0">
                <a:latin typeface="Lucida Console" panose="020B0609040504020204" pitchFamily="49" charset="0"/>
              </a:rPr>
              <a:t>&gt; </a:t>
            </a:r>
            <a:r>
              <a:rPr lang="en-US" altLang="en-US" sz="1800" b="0" dirty="0" err="1">
                <a:latin typeface="Lucida Console" panose="020B0609040504020204" pitchFamily="49" charset="0"/>
              </a:rPr>
              <a:t>value_type</a:t>
            </a:r>
            <a:r>
              <a:rPr lang="en-US" altLang="en-US" sz="1800" b="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0" dirty="0">
                <a:latin typeface="Lucida Console" panose="020B06090405040202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18109241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Map Example</a:t>
            </a: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2438400" y="2671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152400" y="1483360"/>
          <a:ext cx="88392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SmartDraw" r:id="rId3" imgW="4270248" imgH="1517904" progId="">
                  <p:embed/>
                </p:oleObj>
              </mc:Choice>
              <mc:Fallback>
                <p:oleObj name="SmartDraw" r:id="rId3" imgW="4270248" imgH="1517904" progId="">
                  <p:embed/>
                  <p:pic>
                    <p:nvPicPr>
                      <p:cNvPr id="10245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83360"/>
                        <a:ext cx="88392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1054"/>
          <p:cNvSpPr txBox="1">
            <a:spLocks noChangeArrowheads="1"/>
          </p:cNvSpPr>
          <p:nvPr/>
        </p:nvSpPr>
        <p:spPr bwMode="auto">
          <a:xfrm>
            <a:off x="492760" y="4854575"/>
            <a:ext cx="4648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map&lt;string,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int</a:t>
            </a:r>
            <a:r>
              <a:rPr lang="en-US" altLang="en-US" sz="2000" b="0" dirty="0">
                <a:latin typeface="Lucida Console" panose="020B0609040504020204" pitchFamily="49" charset="0"/>
              </a:rPr>
              <a:t>&gt;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degreeMajor</a:t>
            </a:r>
            <a:r>
              <a:rPr lang="en-US" altLang="en-US" sz="2000" b="0" dirty="0"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What is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 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key_type</a:t>
            </a:r>
            <a:r>
              <a:rPr lang="en-US" altLang="en-US" sz="2000" b="0" dirty="0">
                <a:latin typeface="Lucida Console" panose="020B0609040504020204" pitchFamily="49" charset="0"/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 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mapped_type</a:t>
            </a:r>
            <a:r>
              <a:rPr lang="en-US" altLang="en-US" sz="2000" b="0" dirty="0">
                <a:latin typeface="Lucida Console" panose="020B0609040504020204" pitchFamily="49" charset="0"/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latin typeface="Lucida Console" panose="020B0609040504020204" pitchFamily="49" charset="0"/>
              </a:rPr>
              <a:t>//   </a:t>
            </a:r>
            <a:r>
              <a:rPr lang="en-US" altLang="en-US" sz="2000" b="0" dirty="0" err="1">
                <a:latin typeface="Lucida Console" panose="020B0609040504020204" pitchFamily="49" charset="0"/>
              </a:rPr>
              <a:t>value_type</a:t>
            </a:r>
            <a:r>
              <a:rPr lang="en-US" altLang="en-US" sz="2000" b="0" dirty="0">
                <a:latin typeface="Lucida Console" panose="020B0609040504020204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35859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Map Operations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628650" y="1602105"/>
            <a:ext cx="7886700" cy="4351338"/>
          </a:xfrm>
        </p:spPr>
        <p:txBody>
          <a:bodyPr/>
          <a:lstStyle/>
          <a:p>
            <a:r>
              <a:rPr lang="en-US" altLang="en-US" dirty="0"/>
              <a:t>Insert pair (“Biology”, 400)</a:t>
            </a:r>
          </a:p>
          <a:p>
            <a:pPr lvl="1"/>
            <a:endParaRPr lang="en-US" altLang="en-US" dirty="0">
              <a:latin typeface="Lucida Console" panose="020B0609040504020204" pitchFamily="49" charset="0"/>
            </a:endParaRP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insert or</a:t>
            </a:r>
          </a:p>
          <a:p>
            <a:pPr lvl="1"/>
            <a:endParaRPr lang="en-US" altLang="en-US" dirty="0">
              <a:latin typeface="Lucida Console" panose="020B0609040504020204" pitchFamily="49" charset="0"/>
            </a:endParaRP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operator[]</a:t>
            </a:r>
          </a:p>
          <a:p>
            <a:endParaRPr lang="en-US" altLang="en-US" dirty="0">
              <a:latin typeface="Lucida Console" panose="020B0609040504020204" pitchFamily="49" charset="0"/>
            </a:endParaRPr>
          </a:p>
          <a:p>
            <a:r>
              <a:rPr lang="en-US" altLang="en-US" dirty="0"/>
              <a:t>Update count of CS majors to 230</a:t>
            </a:r>
          </a:p>
          <a:p>
            <a:pPr lvl="1"/>
            <a:endParaRPr lang="en-US" altLang="en-US" dirty="0">
              <a:latin typeface="Lucida Console" panose="020B0609040504020204" pitchFamily="49" charset="0"/>
            </a:endParaRP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find or </a:t>
            </a:r>
          </a:p>
          <a:p>
            <a:pPr lvl="1"/>
            <a:endParaRPr lang="en-US" altLang="en-US" dirty="0">
              <a:latin typeface="Lucida Console" panose="020B0609040504020204" pitchFamily="49" charset="0"/>
            </a:endParaRPr>
          </a:p>
          <a:p>
            <a:pPr lvl="1"/>
            <a:r>
              <a:rPr lang="en-US" altLang="en-US" dirty="0">
                <a:latin typeface="Lucida Console" panose="020B0609040504020204" pitchFamily="49" charset="0"/>
              </a:rPr>
              <a:t>operator[] (not advised, careful!)</a:t>
            </a:r>
          </a:p>
        </p:txBody>
      </p:sp>
    </p:spTree>
    <p:extLst>
      <p:ext uri="{BB962C8B-B14F-4D97-AF65-F5344CB8AC3E}">
        <p14:creationId xmlns:p14="http://schemas.microsoft.com/office/powerpoint/2010/main" val="3910125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30"/>
            <a:ext cx="7886700" cy="84150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Application of Sets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07887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dirty="0"/>
              <a:t>Sieve of Eratosthenes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STL algorithms that operate on set’s </a:t>
            </a:r>
            <a:br>
              <a:rPr lang="en-US" altLang="en-US" dirty="0"/>
            </a:br>
            <a:r>
              <a:rPr lang="en-US" altLang="en-US" dirty="0"/>
              <a:t>  (generally, require ordered ranges)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In header file &lt;algorithm&gt;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err="1"/>
              <a:t>set_union</a:t>
            </a:r>
            <a:r>
              <a:rPr lang="en-US" altLang="en-US" dirty="0"/>
              <a:t> (In first1, In last1, In first2, In last2, 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		      Out res)</a:t>
            </a:r>
          </a:p>
          <a:p>
            <a:pPr lvl="1" eaLnBrk="1" hangingPunct="1"/>
            <a:r>
              <a:rPr lang="en-US" altLang="en-US" dirty="0" err="1"/>
              <a:t>set_intersection</a:t>
            </a:r>
            <a:r>
              <a:rPr lang="en-US" altLang="en-US" dirty="0"/>
              <a:t> …</a:t>
            </a:r>
          </a:p>
          <a:p>
            <a:pPr lvl="1" eaLnBrk="1" hangingPunct="1"/>
            <a:r>
              <a:rPr lang="en-US" altLang="en-US" dirty="0" err="1"/>
              <a:t>set_difference</a:t>
            </a:r>
            <a:r>
              <a:rPr lang="en-US" altLang="en-US" dirty="0"/>
              <a:t> …</a:t>
            </a:r>
          </a:p>
          <a:p>
            <a:pPr lvl="1" eaLnBrk="1" hangingPunct="1"/>
            <a:r>
              <a:rPr lang="en-US" altLang="en-US" dirty="0"/>
              <a:t>bool includes (In first1, In last1, In first2, In last2)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394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Tables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28650" y="1690692"/>
            <a:ext cx="7886700" cy="4351338"/>
          </a:xfrm>
        </p:spPr>
        <p:txBody>
          <a:bodyPr/>
          <a:lstStyle/>
          <a:p>
            <a:r>
              <a:rPr lang="en-US" altLang="en-US" dirty="0"/>
              <a:t>Main idea</a:t>
            </a:r>
          </a:p>
          <a:p>
            <a:pPr lvl="1"/>
            <a:r>
              <a:rPr lang="en-US" altLang="en-US" dirty="0"/>
              <a:t>Store key </a:t>
            </a:r>
            <a:r>
              <a:rPr lang="en-US" altLang="en-US" b="1" dirty="0"/>
              <a:t>k</a:t>
            </a:r>
            <a:r>
              <a:rPr lang="en-US" altLang="en-US" dirty="0"/>
              <a:t> in slot given by a hash function: </a:t>
            </a:r>
            <a:r>
              <a:rPr lang="en-US" altLang="en-US" b="1" dirty="0" err="1"/>
              <a:t>hf</a:t>
            </a:r>
            <a:r>
              <a:rPr lang="en-US" altLang="en-US" dirty="0"/>
              <a:t> (</a:t>
            </a:r>
            <a:r>
              <a:rPr lang="en-US" altLang="en-US" b="1" dirty="0"/>
              <a:t>k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b="1" dirty="0" err="1"/>
              <a:t>hf</a:t>
            </a:r>
            <a:r>
              <a:rPr lang="en-US" altLang="en-US" dirty="0"/>
              <a:t>: </a:t>
            </a:r>
            <a:r>
              <a:rPr lang="en-US" altLang="en-US" dirty="0" err="1"/>
              <a:t>KeySet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SlotSet</a:t>
            </a:r>
            <a:endParaRPr lang="en-US" altLang="en-US" dirty="0">
              <a:sym typeface="Wingdings" panose="05000000000000000000" pitchFamily="2" charset="2"/>
            </a:endParaRPr>
          </a:p>
          <a:p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Issues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| </a:t>
            </a:r>
            <a:r>
              <a:rPr lang="en-US" altLang="en-US" dirty="0" err="1">
                <a:sym typeface="Wingdings" panose="05000000000000000000" pitchFamily="2" charset="2"/>
              </a:rPr>
              <a:t>KeySet</a:t>
            </a:r>
            <a:r>
              <a:rPr lang="en-US" altLang="en-US" dirty="0">
                <a:sym typeface="Wingdings" panose="05000000000000000000" pitchFamily="2" charset="2"/>
              </a:rPr>
              <a:t> | &gt;&gt; | </a:t>
            </a:r>
            <a:r>
              <a:rPr lang="en-US" altLang="en-US" dirty="0" err="1">
                <a:sym typeface="Wingdings" panose="05000000000000000000" pitchFamily="2" charset="2"/>
              </a:rPr>
              <a:t>SlotSet</a:t>
            </a:r>
            <a:r>
              <a:rPr lang="en-US" altLang="en-US" dirty="0">
                <a:sym typeface="Wingdings" panose="05000000000000000000" pitchFamily="2" charset="2"/>
              </a:rPr>
              <a:t> |, so </a:t>
            </a:r>
            <a:r>
              <a:rPr lang="en-US" altLang="en-US" b="1" dirty="0" err="1">
                <a:sym typeface="Wingdings" panose="05000000000000000000" pitchFamily="2" charset="2"/>
              </a:rPr>
              <a:t>hf</a:t>
            </a:r>
            <a:r>
              <a:rPr lang="en-US" altLang="en-US" dirty="0">
                <a:sym typeface="Wingdings" panose="05000000000000000000" pitchFamily="2" charset="2"/>
              </a:rPr>
              <a:t> cannot be </a:t>
            </a:r>
            <a:r>
              <a:rPr lang="en-US" altLang="en-US" i="1" dirty="0">
                <a:solidFill>
                  <a:srgbClr val="C00000"/>
                </a:solidFill>
                <a:sym typeface="Wingdings" panose="05000000000000000000" pitchFamily="2" charset="2"/>
              </a:rPr>
              <a:t>1-1</a:t>
            </a:r>
            <a:endParaRPr lang="en-US" altLang="en-US" i="1" dirty="0">
              <a:solidFill>
                <a:srgbClr val="C00000"/>
              </a:solidFill>
            </a:endParaRP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If two keys map to same slot have a </a:t>
            </a:r>
            <a:r>
              <a:rPr lang="en-US" altLang="en-US" i="1" dirty="0">
                <a:solidFill>
                  <a:srgbClr val="C00000"/>
                </a:solidFill>
              </a:rPr>
              <a:t>collision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Deletion can be tricky</a:t>
            </a:r>
          </a:p>
        </p:txBody>
      </p:sp>
    </p:spTree>
    <p:extLst>
      <p:ext uri="{BB962C8B-B14F-4D97-AF65-F5344CB8AC3E}">
        <p14:creationId xmlns:p14="http://schemas.microsoft.com/office/powerpoint/2010/main" val="19411199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2237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Sieve of Eratosthenes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4892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9846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628650" y="5486400"/>
            <a:ext cx="1771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Largest value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of ‘m’ we need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+mn-lt"/>
              </a:rPr>
              <a:t>to test?</a:t>
            </a:r>
          </a:p>
        </p:txBody>
      </p:sp>
    </p:spTree>
    <p:extLst>
      <p:ext uri="{BB962C8B-B14F-4D97-AF65-F5344CB8AC3E}">
        <p14:creationId xmlns:p14="http://schemas.microsoft.com/office/powerpoint/2010/main" val="42210329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Algorithm Details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Put numbers 2 through N into set</a:t>
            </a:r>
          </a:p>
          <a:p>
            <a:endParaRPr lang="en-US" altLang="en-US" dirty="0"/>
          </a:p>
          <a:p>
            <a:r>
              <a:rPr lang="en-US" altLang="en-US" dirty="0"/>
              <a:t>Point m at first number in set </a:t>
            </a:r>
            <a:br>
              <a:rPr lang="en-US" altLang="en-US" dirty="0"/>
            </a:br>
            <a:r>
              <a:rPr lang="en-US" altLang="en-US" dirty="0"/>
              <a:t> (m is an iterator which points to p)</a:t>
            </a:r>
          </a:p>
          <a:p>
            <a:endParaRPr lang="en-US" altLang="en-US" dirty="0"/>
          </a:p>
          <a:p>
            <a:r>
              <a:rPr lang="en-US" altLang="en-US" dirty="0"/>
              <a:t>Repeat while p * p &lt;= 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Remove p * k, for k = p, p+1, p+2, …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Update m to point to next number in set</a:t>
            </a:r>
          </a:p>
        </p:txBody>
      </p:sp>
    </p:spTree>
    <p:extLst>
      <p:ext uri="{BB962C8B-B14F-4D97-AF65-F5344CB8AC3E}">
        <p14:creationId xmlns:p14="http://schemas.microsoft.com/office/powerpoint/2010/main" val="41338927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2409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Multisets and </a:t>
            </a:r>
            <a:r>
              <a:rPr lang="en-US" dirty="0" err="1"/>
              <a:t>Multimaps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06212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dirty="0"/>
              <a:t>Both allow duplicates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insert (p) now returns an iterator, not a pair</a:t>
            </a:r>
          </a:p>
          <a:p>
            <a:pPr lvl="1" eaLnBrk="1" hangingPunct="1"/>
            <a:r>
              <a:rPr lang="en-US" altLang="en-US" dirty="0"/>
              <a:t>Why?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count (key) gives # of occurrences of key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find (key) still used to locate </a:t>
            </a:r>
          </a:p>
          <a:p>
            <a:pPr lvl="1" eaLnBrk="1" hangingPunct="1"/>
            <a:r>
              <a:rPr lang="en-US" altLang="en-US" dirty="0"/>
              <a:t>Returns iterator referencing </a:t>
            </a:r>
            <a:r>
              <a:rPr lang="en-US" altLang="en-US" b="1" dirty="0"/>
              <a:t>first</a:t>
            </a:r>
            <a:r>
              <a:rPr lang="en-US" altLang="en-US" dirty="0"/>
              <a:t> occurrence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multimap</a:t>
            </a:r>
            <a:r>
              <a:rPr lang="en-US" altLang="en-US" dirty="0"/>
              <a:t> doesn’t allow operator[]</a:t>
            </a:r>
          </a:p>
        </p:txBody>
      </p:sp>
    </p:spTree>
    <p:extLst>
      <p:ext uri="{BB962C8B-B14F-4D97-AF65-F5344CB8AC3E}">
        <p14:creationId xmlns:p14="http://schemas.microsoft.com/office/powerpoint/2010/main" val="363021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ig1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Graphical Overview (</a:t>
            </a:r>
            <a:r>
              <a:rPr lang="en-US" i="1" dirty="0">
                <a:solidFill>
                  <a:srgbClr val="C00000"/>
                </a:solidFill>
              </a:rPr>
              <a:t>Open Addressing</a:t>
            </a:r>
            <a:r>
              <a:rPr lang="en-US" dirty="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532563" y="3535363"/>
            <a:ext cx="21467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Table size is </a:t>
            </a:r>
            <a:r>
              <a:rPr lang="en-US" sz="2400" i="1" dirty="0">
                <a:solidFill>
                  <a:srgbClr val="7030A0"/>
                </a:solidFill>
                <a:latin typeface="+mn-lt"/>
                <a:ea typeface="+mn-ea"/>
                <a:cs typeface="Arial" charset="0"/>
              </a:rPr>
              <a:t>m</a:t>
            </a:r>
            <a:r>
              <a:rPr lang="en-US" sz="2400" b="0" dirty="0">
                <a:latin typeface="+mn-lt"/>
                <a:ea typeface="+mn-ea"/>
                <a:cs typeface="Arial" charset="0"/>
              </a:rPr>
              <a:t>,</a:t>
            </a:r>
          </a:p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which is chosen</a:t>
            </a:r>
          </a:p>
          <a:p>
            <a:pPr eaLnBrk="1" hangingPunct="1">
              <a:defRPr/>
            </a:pPr>
            <a:r>
              <a:rPr lang="en-US" sz="2400" b="0" dirty="0">
                <a:latin typeface="+mn-lt"/>
                <a:ea typeface="+mn-ea"/>
                <a:cs typeface="Arial" charset="0"/>
              </a:rPr>
              <a:t>to be prime</a:t>
            </a:r>
          </a:p>
        </p:txBody>
      </p:sp>
    </p:spTree>
    <p:extLst>
      <p:ext uri="{BB962C8B-B14F-4D97-AF65-F5344CB8AC3E}">
        <p14:creationId xmlns:p14="http://schemas.microsoft.com/office/powerpoint/2010/main" val="223981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Collisions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28650" y="163294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Collision resolution strategies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Open addressing (slot only holds one object)</a:t>
            </a:r>
          </a:p>
          <a:p>
            <a:pPr lvl="1"/>
            <a:r>
              <a:rPr lang="en-US" altLang="en-US" sz="2000" dirty="0"/>
              <a:t>linear or quadratic probing</a:t>
            </a:r>
          </a:p>
          <a:p>
            <a:pPr lvl="1"/>
            <a:r>
              <a:rPr lang="en-US" altLang="en-US" sz="2000" dirty="0"/>
              <a:t>double hashing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Separate chaining</a:t>
            </a:r>
          </a:p>
          <a:p>
            <a:pPr lvl="1"/>
            <a:r>
              <a:rPr lang="en-US" altLang="en-US" sz="2000" dirty="0"/>
              <a:t>In this case slot is called </a:t>
            </a:r>
            <a:r>
              <a:rPr lang="en-US" altLang="en-US" sz="2000" i="1" dirty="0">
                <a:solidFill>
                  <a:srgbClr val="C00000"/>
                </a:solidFill>
              </a:rPr>
              <a:t>bucket </a:t>
            </a:r>
            <a:r>
              <a:rPr lang="en-US" altLang="en-US" sz="2000" dirty="0"/>
              <a:t>(Usually a singly-linked list)</a:t>
            </a:r>
          </a:p>
          <a:p>
            <a:pPr lvl="1"/>
            <a:r>
              <a:rPr lang="en-US" altLang="en-US" sz="2000" dirty="0"/>
              <a:t>Approach taken by Standard Library</a:t>
            </a:r>
          </a:p>
        </p:txBody>
      </p:sp>
    </p:spTree>
    <p:extLst>
      <p:ext uri="{BB962C8B-B14F-4D97-AF65-F5344CB8AC3E}">
        <p14:creationId xmlns:p14="http://schemas.microsoft.com/office/powerpoint/2010/main" val="165598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40106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Open Addressing</a:t>
            </a:r>
            <a:endParaRPr lang="en-US" dirty="0">
              <a:solidFill>
                <a:schemeClr val="folHlink"/>
              </a:solidFill>
              <a:ea typeface="+mj-ea"/>
              <a:cs typeface="+mj-cs"/>
            </a:endParaRPr>
          </a:p>
        </p:txBody>
      </p:sp>
      <p:graphicFrame>
        <p:nvGraphicFramePr>
          <p:cNvPr id="133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50221"/>
              </p:ext>
            </p:extLst>
          </p:nvPr>
        </p:nvGraphicFramePr>
        <p:xfrm>
          <a:off x="0" y="2064860"/>
          <a:ext cx="9144000" cy="343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r:id="rId4" imgW="3259836" imgH="1289304" progId="">
                  <p:embed/>
                </p:oleObj>
              </mc:Choice>
              <mc:Fallback>
                <p:oleObj r:id="rId4" imgW="3259836" imgH="128930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4860"/>
                        <a:ext cx="9144000" cy="3439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7"/>
          <p:cNvSpPr txBox="1">
            <a:spLocks noChangeArrowheads="1"/>
          </p:cNvSpPr>
          <p:nvPr/>
        </p:nvSpPr>
        <p:spPr bwMode="auto">
          <a:xfrm>
            <a:off x="381000" y="1182692"/>
            <a:ext cx="33212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Compute slot as follows: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t = </a:t>
            </a:r>
            <a:r>
              <a:rPr lang="en-US" dirty="0" err="1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hf</a:t>
            </a: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 (k) 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slot = t % m</a:t>
            </a:r>
          </a:p>
        </p:txBody>
      </p:sp>
      <p:sp>
        <p:nvSpPr>
          <p:cNvPr id="1030" name="Text Box 18"/>
          <p:cNvSpPr txBox="1">
            <a:spLocks noChangeArrowheads="1"/>
          </p:cNvSpPr>
          <p:nvPr/>
        </p:nvSpPr>
        <p:spPr bwMode="auto">
          <a:xfrm>
            <a:off x="381000" y="5186614"/>
            <a:ext cx="3216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dirty="0">
                <a:latin typeface="+mn-lt"/>
                <a:ea typeface="+mn-ea"/>
                <a:cs typeface="Arial" charset="0"/>
              </a:rPr>
              <a:t>In this example, </a:t>
            </a:r>
            <a:r>
              <a:rPr lang="en-US" dirty="0" err="1">
                <a:latin typeface="+mn-lt"/>
                <a:ea typeface="+mn-ea"/>
                <a:cs typeface="Arial" charset="0"/>
              </a:rPr>
              <a:t>hf</a:t>
            </a:r>
            <a:r>
              <a:rPr lang="en-US" dirty="0">
                <a:latin typeface="+mn-lt"/>
                <a:ea typeface="+mn-ea"/>
                <a:cs typeface="Arial" charset="0"/>
              </a:rPr>
              <a:t>(x) = x</a:t>
            </a:r>
          </a:p>
        </p:txBody>
      </p:sp>
    </p:spTree>
    <p:extLst>
      <p:ext uri="{BB962C8B-B14F-4D97-AF65-F5344CB8AC3E}">
        <p14:creationId xmlns:p14="http://schemas.microsoft.com/office/powerpoint/2010/main" val="73267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52447</TotalTime>
  <Words>2094</Words>
  <Application>Microsoft Macintosh PowerPoint</Application>
  <PresentationFormat>On-screen Show (4:3)</PresentationFormat>
  <Paragraphs>498</Paragraphs>
  <Slides>62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Calibri</vt:lpstr>
      <vt:lpstr>Calibri Light</vt:lpstr>
      <vt:lpstr>Lucida Console</vt:lpstr>
      <vt:lpstr>Times New Roman</vt:lpstr>
      <vt:lpstr>Wingdings</vt:lpstr>
      <vt:lpstr>Office Theme</vt:lpstr>
      <vt:lpstr>SmartDraw</vt:lpstr>
      <vt:lpstr>Implementing the Associative Containers</vt:lpstr>
      <vt:lpstr>Associative Containers</vt:lpstr>
      <vt:lpstr>Unordered Sets and Maps</vt:lpstr>
      <vt:lpstr>Hash Tables</vt:lpstr>
      <vt:lpstr>Hash Tables</vt:lpstr>
      <vt:lpstr>Hash Tables (Cont’d)</vt:lpstr>
      <vt:lpstr>Graphical Overview (Open Addressing)</vt:lpstr>
      <vt:lpstr>Collisions</vt:lpstr>
      <vt:lpstr>Open Addressing</vt:lpstr>
      <vt:lpstr>Open Addressing (Cont’d)</vt:lpstr>
      <vt:lpstr>Collision Resolution by Open Addressing</vt:lpstr>
      <vt:lpstr>Collision Resolution     (Open Addressing w/Linear Probing)</vt:lpstr>
      <vt:lpstr>Erase and Find (Open Addressing)</vt:lpstr>
      <vt:lpstr>Collision Resolution (Chaining)</vt:lpstr>
      <vt:lpstr>Collision Resolution with Chaining</vt:lpstr>
      <vt:lpstr>Hash Functions</vt:lpstr>
      <vt:lpstr>Hash Functions (Cont’d)</vt:lpstr>
      <vt:lpstr>A Hash Function For Strings</vt:lpstr>
      <vt:lpstr>Implementing an Iterator </vt:lpstr>
      <vt:lpstr>Efficiency of Hashing Methods</vt:lpstr>
      <vt:lpstr>Balanced Search Trees</vt:lpstr>
      <vt:lpstr>Issues with BSTs</vt:lpstr>
      <vt:lpstr>Two BSTs with Same Keys</vt:lpstr>
      <vt:lpstr>Notions of Balance</vt:lpstr>
      <vt:lpstr>BST, Red-Black Tree, and AVL Tree</vt:lpstr>
      <vt:lpstr>2-3-4 Trees</vt:lpstr>
      <vt:lpstr>2-3-4 Tree Node Types</vt:lpstr>
      <vt:lpstr>2-3-4 Tree</vt:lpstr>
      <vt:lpstr>Insert for a 2-3-4 Tree</vt:lpstr>
      <vt:lpstr>Splitting a 4-Node</vt:lpstr>
      <vt:lpstr>Insertion into 2-3-4 Tree</vt:lpstr>
      <vt:lpstr>Insertion (Cont’d)</vt:lpstr>
      <vt:lpstr>Insertion (Cont’d)</vt:lpstr>
      <vt:lpstr>Insertion into 2-3-4 Tree (Cont’d)</vt:lpstr>
      <vt:lpstr>Red-Black Trees</vt:lpstr>
      <vt:lpstr>Red-Black Repr. of 2-3-4 Tree</vt:lpstr>
      <vt:lpstr>Converting a 2-3-4 Tree to Red-Black Tree</vt:lpstr>
      <vt:lpstr>Red-Black Tree Ops</vt:lpstr>
      <vt:lpstr>Four Cases in Splitting of a 4-Node</vt:lpstr>
      <vt:lpstr>Left child of a Black Parent P</vt:lpstr>
      <vt:lpstr>Prior to inserting key 55</vt:lpstr>
      <vt:lpstr>Oriented left-left from G Using A Single Right Rotation</vt:lpstr>
      <vt:lpstr>Oriented Left-Right From G After the Color Flip</vt:lpstr>
      <vt:lpstr>After X is Double Rotated</vt:lpstr>
      <vt:lpstr>Inserting into Red-Black Tree</vt:lpstr>
      <vt:lpstr>Building A Red-Black Tree</vt:lpstr>
      <vt:lpstr>Building A Red-Black Tree (Cont’d)</vt:lpstr>
      <vt:lpstr>Exercises</vt:lpstr>
      <vt:lpstr>Repr. of Red-Black Node</vt:lpstr>
      <vt:lpstr>Rotate Routines</vt:lpstr>
      <vt:lpstr>Ordered Associative Containers</vt:lpstr>
      <vt:lpstr>Associative Containers</vt:lpstr>
      <vt:lpstr>Associative Containers</vt:lpstr>
      <vt:lpstr>Sets</vt:lpstr>
      <vt:lpstr>Sets of Class Types</vt:lpstr>
      <vt:lpstr>Map and Key-Value Pairs</vt:lpstr>
      <vt:lpstr>Map Example</vt:lpstr>
      <vt:lpstr>Map Operations</vt:lpstr>
      <vt:lpstr>Application of Sets</vt:lpstr>
      <vt:lpstr>Sieve of Eratosthenes</vt:lpstr>
      <vt:lpstr>Algorithm Details</vt:lpstr>
      <vt:lpstr>Multisets and Multimaps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Associative Containers</dc:title>
  <dc:creator>Gary Zoppetti</dc:creator>
  <cp:lastModifiedBy>William Killian</cp:lastModifiedBy>
  <cp:revision>157</cp:revision>
  <dcterms:created xsi:type="dcterms:W3CDTF">2015-06-16T20:22:38Z</dcterms:created>
  <dcterms:modified xsi:type="dcterms:W3CDTF">2019-06-12T21:52:05Z</dcterms:modified>
</cp:coreProperties>
</file>