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42" r:id="rId2"/>
    <p:sldId id="1204" r:id="rId3"/>
    <p:sldId id="1202" r:id="rId4"/>
    <p:sldId id="1252" r:id="rId5"/>
    <p:sldId id="1213" r:id="rId6"/>
    <p:sldId id="1214" r:id="rId7"/>
    <p:sldId id="1216" r:id="rId8"/>
    <p:sldId id="1217" r:id="rId9"/>
    <p:sldId id="1249" r:id="rId10"/>
    <p:sldId id="1218" r:id="rId11"/>
    <p:sldId id="1219" r:id="rId12"/>
    <p:sldId id="1220" r:id="rId13"/>
    <p:sldId id="1221" r:id="rId14"/>
    <p:sldId id="1222" r:id="rId15"/>
    <p:sldId id="1223" r:id="rId16"/>
    <p:sldId id="1224" r:id="rId17"/>
    <p:sldId id="1253" r:id="rId18"/>
    <p:sldId id="1254" r:id="rId19"/>
    <p:sldId id="1225" r:id="rId20"/>
    <p:sldId id="1226" r:id="rId21"/>
    <p:sldId id="1261" r:id="rId22"/>
    <p:sldId id="1227" r:id="rId23"/>
    <p:sldId id="1228" r:id="rId24"/>
    <p:sldId id="1229" r:id="rId25"/>
    <p:sldId id="1230" r:id="rId26"/>
    <p:sldId id="1247" r:id="rId27"/>
    <p:sldId id="1266" r:id="rId28"/>
    <p:sldId id="1268" r:id="rId29"/>
    <p:sldId id="1269" r:id="rId30"/>
    <p:sldId id="1267" r:id="rId31"/>
    <p:sldId id="1270" r:id="rId32"/>
    <p:sldId id="1260" r:id="rId33"/>
    <p:sldId id="1272" r:id="rId34"/>
    <p:sldId id="1255" r:id="rId35"/>
    <p:sldId id="1256" r:id="rId36"/>
    <p:sldId id="1257" r:id="rId37"/>
    <p:sldId id="1274" r:id="rId38"/>
    <p:sldId id="1273" r:id="rId39"/>
    <p:sldId id="1275" r:id="rId40"/>
    <p:sldId id="1277" r:id="rId41"/>
    <p:sldId id="1276" r:id="rId42"/>
    <p:sldId id="1278" r:id="rId43"/>
    <p:sldId id="1279" r:id="rId44"/>
    <p:sldId id="1280" r:id="rId45"/>
    <p:sldId id="1250" r:id="rId46"/>
    <p:sldId id="1238" r:id="rId47"/>
    <p:sldId id="1265" r:id="rId48"/>
    <p:sldId id="1232" r:id="rId49"/>
    <p:sldId id="1233" r:id="rId50"/>
    <p:sldId id="1281" r:id="rId51"/>
    <p:sldId id="1234" r:id="rId52"/>
    <p:sldId id="1235" r:id="rId53"/>
    <p:sldId id="1236" r:id="rId54"/>
    <p:sldId id="1237" r:id="rId55"/>
  </p:sldIdLst>
  <p:sldSz cx="9144000" cy="6858000" type="screen4x3"/>
  <p:notesSz cx="7302500" cy="9586913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579"/>
    <a:srgbClr val="FF0000"/>
    <a:srgbClr val="990000"/>
    <a:srgbClr val="F6F5BD"/>
    <a:srgbClr val="F1C7C7"/>
    <a:srgbClr val="BFBFBF"/>
    <a:srgbClr val="D5F1CF"/>
    <a:srgbClr val="E9E1C9"/>
    <a:srgbClr val="DED8C4"/>
    <a:srgbClr val="E7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0" autoAdjust="0"/>
    <p:restoredTop sz="94649" autoAdjust="0"/>
  </p:normalViewPr>
  <p:slideViewPr>
    <p:cSldViewPr snapToObjects="1">
      <p:cViewPr varScale="1">
        <p:scale>
          <a:sx n="79" d="100"/>
          <a:sy n="79" d="100"/>
        </p:scale>
        <p:origin x="2064" y="192"/>
      </p:cViewPr>
      <p:guideLst>
        <p:guide orient="horz" pos="24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5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19801" y="-26988"/>
            <a:ext cx="312419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marL="0" indent="0"/>
            <a:r>
              <a:rPr lang="en-US" dirty="0"/>
              <a:t>Exceptional Control Flow: </a:t>
            </a:r>
            <a:br>
              <a:rPr lang="en-US" dirty="0"/>
            </a:br>
            <a:r>
              <a:rPr lang="en-US" dirty="0"/>
              <a:t>Signals and Nonlocal Jumps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</a:t>
            </a:r>
            <a:r>
              <a:rPr lang="en-US" sz="2000" b="0"/>
              <a:t>Operating Systems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interrupts</a:t>
            </a:r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473370"/>
              </p:ext>
            </p:extLst>
          </p:nvPr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User typed ctrl-c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Concepts: Sending a Signal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4691062"/>
          </a:xfrm>
        </p:spPr>
        <p:txBody>
          <a:bodyPr/>
          <a:lstStyle/>
          <a:p>
            <a:r>
              <a:rPr lang="en-US" dirty="0"/>
              <a:t>Kernel </a:t>
            </a:r>
            <a:r>
              <a:rPr lang="en-US" i="1" dirty="0">
                <a:solidFill>
                  <a:srgbClr val="C000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C00000"/>
                </a:solidFill>
              </a:rPr>
              <a:t>destination 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by updating some state in the context of the destination process</a:t>
            </a:r>
          </a:p>
          <a:p>
            <a:endParaRPr lang="en-US" dirty="0"/>
          </a:p>
          <a:p>
            <a:r>
              <a:rPr lang="en-US" dirty="0"/>
              <a:t>Kernel sends a signal for one of the following reasons:</a:t>
            </a:r>
          </a:p>
          <a:p>
            <a:pPr lvl="1"/>
            <a:r>
              <a:rPr lang="en-US" dirty="0"/>
              <a:t>Kernel has detected a system event such as divide-by-zero (SIGFPE) or the termination of a child process (SIGCHLD)</a:t>
            </a:r>
          </a:p>
          <a:p>
            <a:pPr lvl="1"/>
            <a:r>
              <a:rPr lang="en-US" dirty="0"/>
              <a:t>Another process has invoked the </a:t>
            </a:r>
            <a:r>
              <a:rPr lang="en-US" b="1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the kernel to send a signal to the destination process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Concepts: Receiving a Signal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366125" cy="4972050"/>
          </a:xfrm>
        </p:spPr>
        <p:txBody>
          <a:bodyPr/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/>
          </a:p>
          <a:p>
            <a:r>
              <a:rPr lang="en-US" dirty="0"/>
              <a:t>Some 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called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/>
              <a:t>Akin to a hardware exception handler being called in response to an asynchronous interrupt: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3424238" y="4810118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3430588" y="5414956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5"/>
          <p:cNvSpPr>
            <a:spLocks noChangeShapeType="1"/>
          </p:cNvSpPr>
          <p:nvPr/>
        </p:nvSpPr>
        <p:spPr bwMode="auto">
          <a:xfrm flipH="1">
            <a:off x="5829300" y="542130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 flipH="1" flipV="1">
            <a:off x="3427413" y="5541956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7"/>
          <p:cNvSpPr>
            <a:spLocks noChangeShapeType="1"/>
          </p:cNvSpPr>
          <p:nvPr/>
        </p:nvSpPr>
        <p:spPr bwMode="auto">
          <a:xfrm>
            <a:off x="3425825" y="5549893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Rectangle 98"/>
          <p:cNvSpPr>
            <a:spLocks noChangeArrowheads="1"/>
          </p:cNvSpPr>
          <p:nvPr/>
        </p:nvSpPr>
        <p:spPr bwMode="auto">
          <a:xfrm>
            <a:off x="3613150" y="4813293"/>
            <a:ext cx="201636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(2) Control passes </a:t>
            </a:r>
          </a:p>
          <a:p>
            <a:r>
              <a:rPr lang="en-US" sz="1600" i="1">
                <a:latin typeface="Helvetica" charset="0"/>
              </a:rPr>
              <a:t>to signal handler </a:t>
            </a:r>
          </a:p>
        </p:txBody>
      </p:sp>
      <p:sp>
        <p:nvSpPr>
          <p:cNvPr id="10" name="Rectangle 99"/>
          <p:cNvSpPr>
            <a:spLocks noChangeArrowheads="1"/>
          </p:cNvSpPr>
          <p:nvPr/>
        </p:nvSpPr>
        <p:spPr bwMode="auto">
          <a:xfrm>
            <a:off x="5899150" y="5397493"/>
            <a:ext cx="149225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(3) Signal  handler runs</a:t>
            </a:r>
          </a:p>
        </p:txBody>
      </p:sp>
      <p:sp>
        <p:nvSpPr>
          <p:cNvPr id="11" name="Rectangle 100"/>
          <p:cNvSpPr>
            <a:spLocks noChangeArrowheads="1"/>
          </p:cNvSpPr>
          <p:nvPr/>
        </p:nvSpPr>
        <p:spPr bwMode="auto">
          <a:xfrm>
            <a:off x="3671888" y="5861043"/>
            <a:ext cx="1947832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(4) Signal handler</a:t>
            </a:r>
          </a:p>
          <a:p>
            <a:r>
              <a:rPr lang="en-US" sz="1600" i="1">
                <a:latin typeface="Helvetica" charset="0"/>
              </a:rPr>
              <a:t>returns to </a:t>
            </a:r>
          </a:p>
          <a:p>
            <a:r>
              <a:rPr lang="en-US" sz="1600" i="1">
                <a:latin typeface="Helvetica" charset="0"/>
              </a:rPr>
              <a:t>next instruction</a:t>
            </a:r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2921000" y="5132381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2921000" y="5329231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965200" y="4787893"/>
            <a:ext cx="1979613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r"/>
            <a:r>
              <a:rPr lang="en-US" sz="1600" i="1" dirty="0">
                <a:latin typeface="Helvetica" charset="0"/>
              </a:rPr>
              <a:t>(1) Signal received by process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35678"/>
            <a:ext cx="8915400" cy="762000"/>
          </a:xfrm>
        </p:spPr>
        <p:txBody>
          <a:bodyPr/>
          <a:lstStyle/>
          <a:p>
            <a:r>
              <a:rPr lang="en-US" dirty="0"/>
              <a:t>Signal Concepts: Pending and Blocked Signals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8548687" cy="4614862"/>
          </a:xfrm>
        </p:spPr>
        <p:txBody>
          <a:bodyPr/>
          <a:lstStyle/>
          <a:p>
            <a:r>
              <a:rPr lang="en-US" dirty="0"/>
              <a:t>A signal is </a:t>
            </a:r>
            <a:r>
              <a:rPr lang="en-US" i="1" dirty="0">
                <a:solidFill>
                  <a:srgbClr val="C00000"/>
                </a:solidFill>
              </a:rPr>
              <a:t>pending</a:t>
            </a:r>
            <a:r>
              <a:rPr lang="en-US" dirty="0"/>
              <a:t> if sent but not yet received</a:t>
            </a:r>
          </a:p>
          <a:p>
            <a:pPr lvl="1"/>
            <a:r>
              <a:rPr lang="en-US" dirty="0"/>
              <a:t>There can be at most one pending signal of any particular type</a:t>
            </a:r>
          </a:p>
          <a:p>
            <a:pPr lvl="1"/>
            <a:r>
              <a:rPr lang="en-US" dirty="0"/>
              <a:t>Important: Signals are not queued</a:t>
            </a:r>
          </a:p>
          <a:p>
            <a:pPr lvl="2"/>
            <a:r>
              <a:rPr lang="en-US" dirty="0"/>
              <a:t>If a process has a pending signal of type k, then subsequent signals of type k that are sent to that process are discarded</a:t>
            </a:r>
          </a:p>
          <a:p>
            <a:endParaRPr lang="en-US" dirty="0"/>
          </a:p>
          <a:p>
            <a:r>
              <a:rPr lang="en-US" dirty="0"/>
              <a:t>A process can </a:t>
            </a:r>
            <a:r>
              <a:rPr lang="en-US" i="1" dirty="0">
                <a:solidFill>
                  <a:srgbClr val="C00000"/>
                </a:solidFill>
              </a:rPr>
              <a:t>block</a:t>
            </a:r>
            <a:r>
              <a:rPr lang="en-US" dirty="0"/>
              <a:t> the receipt of certain signals</a:t>
            </a:r>
          </a:p>
          <a:p>
            <a:pPr lvl="1"/>
            <a:r>
              <a:rPr lang="en-US" dirty="0"/>
              <a:t>Blocked signals can be delivered, but will not be received until the signal is unblocked</a:t>
            </a:r>
          </a:p>
          <a:p>
            <a:endParaRPr lang="en-US" dirty="0"/>
          </a:p>
          <a:p>
            <a:r>
              <a:rPr lang="en-US" dirty="0"/>
              <a:t>A pending signal is received at most once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Concepts: Pending/Blocked Bits	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17" y="1676400"/>
            <a:ext cx="8419883" cy="3700462"/>
          </a:xfrm>
        </p:spPr>
        <p:txBody>
          <a:bodyPr/>
          <a:lstStyle/>
          <a:p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</a:t>
            </a:r>
          </a:p>
          <a:p>
            <a:pPr lvl="1"/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: represents the set of pending signals</a:t>
            </a:r>
          </a:p>
          <a:p>
            <a:pPr lvl="2"/>
            <a:r>
              <a:rPr lang="en-US" dirty="0"/>
              <a:t>Kernel sets bit </a:t>
            </a:r>
            <a:r>
              <a:rPr lang="en-US" dirty="0" err="1"/>
              <a:t>k</a:t>
            </a:r>
            <a:r>
              <a:rPr lang="en-US" dirty="0"/>
              <a:t>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</a:t>
            </a:r>
            <a:r>
              <a:rPr lang="en-US" dirty="0" err="1"/>
              <a:t>k</a:t>
            </a:r>
            <a:r>
              <a:rPr lang="en-US" dirty="0"/>
              <a:t> is delivered</a:t>
            </a:r>
          </a:p>
          <a:p>
            <a:pPr lvl="2"/>
            <a:r>
              <a:rPr lang="en-US" dirty="0"/>
              <a:t>Kernel clears bit </a:t>
            </a:r>
            <a:r>
              <a:rPr lang="en-US" dirty="0" err="1"/>
              <a:t>k</a:t>
            </a:r>
            <a:r>
              <a:rPr lang="en-US" dirty="0"/>
              <a:t>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</a:t>
            </a:r>
            <a:r>
              <a:rPr lang="en-US" dirty="0" err="1"/>
              <a:t>k</a:t>
            </a:r>
            <a:r>
              <a:rPr lang="en-US" dirty="0"/>
              <a:t> is received </a:t>
            </a:r>
          </a:p>
          <a:p>
            <a:pPr lvl="1"/>
            <a:endParaRPr lang="en-US" b="1" dirty="0">
              <a:latin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blocked</a:t>
            </a:r>
            <a:r>
              <a:rPr lang="en-US" dirty="0"/>
              <a:t>: represents the set of blocked signals</a:t>
            </a:r>
          </a:p>
          <a:p>
            <a:pPr lvl="2"/>
            <a:r>
              <a:rPr lang="en-US" dirty="0"/>
              <a:t>Can be set and cleared by using the </a:t>
            </a:r>
            <a:r>
              <a:rPr lang="en-US" b="1" dirty="0" err="1">
                <a:latin typeface="Courier New" pitchFamily="49" charset="0"/>
              </a:rPr>
              <a:t>sigprocmask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Also referred to as the </a:t>
            </a:r>
            <a:r>
              <a:rPr lang="en-US" i="1" dirty="0"/>
              <a:t>signal mask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 dirty="0"/>
              <a:t>Sending Signals: Process 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55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/>
                <a:cs typeface="Courier New"/>
              </a:rPr>
              <a:t>getpgrp</a:t>
            </a:r>
            <a:r>
              <a:rPr lang="en-US" sz="1800" b="1" dirty="0">
                <a:solidFill>
                  <a:schemeClr val="tx2"/>
                </a:solidFill>
                <a:latin typeface="Courier New"/>
                <a:cs typeface="Courier New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ourier New"/>
                <a:cs typeface="Courier New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Return 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Change process group of a process (see text for details)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/>
              <a:t>Sending Signals with </a:t>
            </a:r>
            <a:r>
              <a:rPr lang="en-US" dirty="0">
                <a:latin typeface="Courier New"/>
                <a:cs typeface="Courier New"/>
              </a:rPr>
              <a:t>/bin/kill </a:t>
            </a:r>
            <a:r>
              <a:rPr lang="en-US" dirty="0"/>
              <a:t>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>
                <a:latin typeface="Courier New" pitchFamily="49" charset="0"/>
              </a:rPr>
              <a:t>/bin/kill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/bin/kill –9 24818</a:t>
            </a:r>
            <a:br>
              <a:rPr lang="en-US" b="1" dirty="0">
                <a:latin typeface="Courier New" pitchFamily="49" charset="0"/>
              </a:rPr>
            </a:br>
            <a:r>
              <a:rPr lang="en-US" sz="1800" dirty="0">
                <a:ea typeface="+mn-ea"/>
                <a:cs typeface="+mn-cs"/>
              </a:rPr>
              <a:t>Send SIGKILL to process 24818</a:t>
            </a:r>
          </a:p>
          <a:p>
            <a:pPr lvl="1"/>
            <a:endParaRPr lang="en-US" b="1" dirty="0">
              <a:latin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/bin/kill –9 –24817</a:t>
            </a:r>
            <a:br>
              <a:rPr lang="en-US" b="1" dirty="0">
                <a:latin typeface="Courier New" pitchFamily="49" charset="0"/>
              </a:rPr>
            </a:br>
            <a:r>
              <a:rPr lang="en-US" sz="1800" dirty="0">
                <a:ea typeface="+mn-ea"/>
                <a:cs typeface="+mn-cs"/>
              </a:rPr>
              <a:t>Send SIGKILL to every process in process group 24817</a:t>
            </a: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3878586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Child1: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/bin/kill 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/>
              <a:t>Typing ctrl-c (ctrl-z) causes the kernel to send 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z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fg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197678"/>
            <a:ext cx="7696200" cy="531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Child: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"Killing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process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kill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[i], SIGINT);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"Child %d terminated abnormally\n"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7584" y="61722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ECF Exists at All Levels of a System</a:t>
            </a:r>
            <a:endParaRPr lang="en-US" dirty="0"/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285875"/>
            <a:ext cx="7896225" cy="4972050"/>
          </a:xfrm>
        </p:spPr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Hardware and operating system kernel software</a:t>
            </a:r>
          </a:p>
          <a:p>
            <a:r>
              <a:rPr lang="en-US" dirty="0"/>
              <a:t>Process Context Switch</a:t>
            </a:r>
          </a:p>
          <a:p>
            <a:pPr lvl="1"/>
            <a:r>
              <a:rPr lang="en-US" dirty="0"/>
              <a:t>Hardware timer and kernel software</a:t>
            </a:r>
          </a:p>
          <a:p>
            <a:r>
              <a:rPr lang="en-US" dirty="0"/>
              <a:t>Signals</a:t>
            </a:r>
          </a:p>
          <a:p>
            <a:pPr lvl="1"/>
            <a:r>
              <a:rPr lang="en-US" dirty="0"/>
              <a:t>Kernel software and application software</a:t>
            </a:r>
          </a:p>
          <a:p>
            <a:r>
              <a:rPr lang="en-US" dirty="0"/>
              <a:t>Nonlocal jumps</a:t>
            </a:r>
          </a:p>
          <a:p>
            <a:pPr lvl="1"/>
            <a:r>
              <a:rPr lang="en-US" dirty="0"/>
              <a:t>Application code</a:t>
            </a:r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6239933" y="1481435"/>
            <a:ext cx="228600" cy="1295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6480490" y="1900535"/>
            <a:ext cx="1182375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CSCI 370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6248399" y="31242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6477000" y="3119735"/>
            <a:ext cx="1624547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This Lecture</a:t>
            </a:r>
          </a:p>
        </p:txBody>
      </p:sp>
      <p:sp>
        <p:nvSpPr>
          <p:cNvPr id="11" name="Text Box 1030"/>
          <p:cNvSpPr txBox="1">
            <a:spLocks noChangeArrowheads="1"/>
          </p:cNvSpPr>
          <p:nvPr/>
        </p:nvSpPr>
        <p:spPr bwMode="auto">
          <a:xfrm>
            <a:off x="6477000" y="3664803"/>
            <a:ext cx="2632241" cy="8309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Textbook and </a:t>
            </a:r>
          </a:p>
          <a:p>
            <a:r>
              <a:rPr lang="en-US" dirty="0">
                <a:latin typeface="Calibri" pitchFamily="34" charset="0"/>
              </a:rPr>
              <a:t>supplemental slides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2" name="AutoShape 1029"/>
          <p:cNvSpPr>
            <a:spLocks/>
          </p:cNvSpPr>
          <p:nvPr/>
        </p:nvSpPr>
        <p:spPr bwMode="auto">
          <a:xfrm>
            <a:off x="6248399" y="37719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10858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15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15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15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5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15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7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60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590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16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18100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18100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18100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00638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18100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6553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632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6553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632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990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2584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4184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3171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3178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4191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/>
          </a:p>
          <a:p>
            <a:r>
              <a:rPr lang="en-US" dirty="0"/>
              <a:t>Kernel 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If  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Default Actions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signal type has a predefined </a:t>
            </a:r>
            <a:r>
              <a:rPr lang="en-US" i="1" dirty="0">
                <a:solidFill>
                  <a:srgbClr val="C000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/>
            <a:r>
              <a:rPr lang="en-US" dirty="0"/>
              <a:t>The process terminates</a:t>
            </a:r>
          </a:p>
          <a:p>
            <a:pPr lvl="1"/>
            <a:r>
              <a:rPr lang="en-US"/>
              <a:t>The </a:t>
            </a:r>
            <a:r>
              <a:rPr lang="en-US" dirty="0"/>
              <a:t>process stops until restarted by a SIGCONT signal</a:t>
            </a:r>
          </a:p>
          <a:p>
            <a:pPr lvl="1"/>
            <a:r>
              <a:rPr lang="en-US" dirty="0"/>
              <a:t>The process ignores the signal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/>
          </a:p>
          <a:p>
            <a:r>
              <a:rPr lang="en-US" dirty="0"/>
              <a:t>Different 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a user-level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1816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967799"/>
            <a:ext cx="8991600" cy="550920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BA8C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SIGINT handler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"So you think you can stop the bomb with ctrl-c, do you?\n"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sleep(2);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"Well..."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"OK. :-)\n"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Install the SIGINT handler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(signal(SIGINT, sigint_handler) == SIG_ERR)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unix_error(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"signal error"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Wait for the receipt of a signal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pause();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06078" y="6096000"/>
            <a:ext cx="86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(not process) that runs concurrently with the main program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1528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delivered</a:t>
            </a:r>
          </a:p>
          <a:p>
            <a:r>
              <a:rPr lang="en-US" sz="1800" dirty="0">
                <a:latin typeface="Calibri" pitchFamily="34" charset="0"/>
              </a:rPr>
              <a:t>to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3131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received</a:t>
            </a:r>
          </a:p>
          <a:p>
            <a:r>
              <a:rPr lang="en-US" sz="1800" dirty="0">
                <a:latin typeface="Calibri" pitchFamily="34" charset="0"/>
              </a:rPr>
              <a:t>by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(handler)</a:t>
            </a: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Signal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2844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2850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5198533" y="4116924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845877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3033202" y="2825740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(2) Control passes to handler S</a:t>
            </a: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2017189" y="2286000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612346" y="4571994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(5) Handler T</a:t>
            </a:r>
          </a:p>
          <a:p>
            <a:r>
              <a:rPr lang="en-US" sz="1600" i="1" dirty="0">
                <a:latin typeface="Helvetica" charset="0"/>
              </a:rPr>
              <a:t>returns to handler S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341052" y="3144828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341052" y="3849678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436033" y="31051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(1) Program catches signal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4595290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6949024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369734" y="3600457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(3) Program catches signal t</a:t>
            </a: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5231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5225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357301" y="3409940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(4)  Control passes to handler T</a:t>
            </a: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7606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5231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2836333" y="4040723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3529546" y="4698994"/>
            <a:ext cx="1478488" cy="107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(6) Handler S</a:t>
            </a:r>
          </a:p>
          <a:p>
            <a:r>
              <a:rPr lang="en-US" sz="1600" i="1" dirty="0">
                <a:latin typeface="Helvetica" charset="0"/>
              </a:rPr>
              <a:t>returns to main program</a:t>
            </a: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436033" y="39306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(7) Main program resumes </a:t>
            </a:r>
          </a:p>
        </p:txBody>
      </p:sp>
    </p:spTree>
    <p:extLst>
      <p:ext uri="{BB962C8B-B14F-4D97-AF65-F5344CB8AC3E}">
        <p14:creationId xmlns:p14="http://schemas.microsoft.com/office/powerpoint/2010/main" val="3944592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and Unblocking Signals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 blocking mechanism	</a:t>
            </a:r>
          </a:p>
          <a:p>
            <a:pPr lvl="1"/>
            <a:r>
              <a:rPr lang="en-US" dirty="0"/>
              <a:t>Kernel blocks any pending signals of type currently being handled. </a:t>
            </a:r>
          </a:p>
          <a:p>
            <a:pPr lvl="1"/>
            <a:r>
              <a:rPr lang="en-US" dirty="0"/>
              <a:t>E.g., A SIGINT handler can’t be interrupted by another SIGINT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Explicit blocking and unblocking mechanism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sigprocmask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function</a:t>
            </a:r>
          </a:p>
          <a:p>
            <a:pPr lvl="1"/>
            <a:endParaRPr lang="en-US" dirty="0"/>
          </a:p>
          <a:p>
            <a:r>
              <a:rPr lang="en-US" dirty="0"/>
              <a:t>Supporting functions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sigemptyset</a:t>
            </a:r>
            <a:r>
              <a:rPr lang="en-US" dirty="0"/>
              <a:t> – Create empty set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sigfillset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– Add every signal number to set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sigaddset</a:t>
            </a:r>
            <a:r>
              <a:rPr lang="en-US" dirty="0"/>
              <a:t> – Add signal number to set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sigdelset</a:t>
            </a:r>
            <a:r>
              <a:rPr lang="en-US" dirty="0"/>
              <a:t> – Delete signal number from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5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/>
              <a:t>Temporarily Blocking Signals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/* Code region that will not be interrupted by SIGINT */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487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698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Shells</a:t>
            </a:r>
          </a:p>
          <a:p>
            <a:r>
              <a:rPr lang="en-US" dirty="0">
                <a:solidFill>
                  <a:srgbClr val="7F7F7F"/>
                </a:solidFill>
              </a:rPr>
              <a:t>Signals</a:t>
            </a:r>
          </a:p>
          <a:p>
            <a:r>
              <a:rPr lang="en-US" dirty="0">
                <a:solidFill>
                  <a:srgbClr val="7F7F7F"/>
                </a:solidFill>
              </a:rPr>
              <a:t>Nonlocal jumps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Signal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2075"/>
            <a:ext cx="7896225" cy="4972050"/>
          </a:xfrm>
        </p:spPr>
        <p:txBody>
          <a:bodyPr/>
          <a:lstStyle/>
          <a:p>
            <a:r>
              <a:rPr lang="en-US" dirty="0"/>
              <a:t>Handlers are tricky because they are concurrent with main program and share the same global data structures.</a:t>
            </a:r>
          </a:p>
          <a:p>
            <a:pPr lvl="1"/>
            <a:r>
              <a:rPr lang="en-US" dirty="0"/>
              <a:t>Shared data structures can become corrupted.</a:t>
            </a:r>
          </a:p>
          <a:p>
            <a:pPr lvl="1"/>
            <a:endParaRPr lang="en-US" dirty="0"/>
          </a:p>
          <a:p>
            <a:r>
              <a:rPr lang="en-US" dirty="0"/>
              <a:t>We’ll explore concurrency issues later in the term.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For now here are some guidelines to help you avoid trouble. </a:t>
            </a:r>
          </a:p>
        </p:txBody>
      </p:sp>
    </p:spTree>
    <p:extLst>
      <p:ext uri="{BB962C8B-B14F-4D97-AF65-F5344CB8AC3E}">
        <p14:creationId xmlns:p14="http://schemas.microsoft.com/office/powerpoint/2010/main" val="1861070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Guidelines for Writing Safe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G0: Keep your handlers as simple as possible</a:t>
            </a:r>
          </a:p>
          <a:p>
            <a:pPr lvl="1"/>
            <a:r>
              <a:rPr lang="en-US" dirty="0"/>
              <a:t>e.g., Set a global flag and return</a:t>
            </a:r>
          </a:p>
          <a:p>
            <a:r>
              <a:rPr lang="en-US" dirty="0"/>
              <a:t>G1: Call only </a:t>
            </a:r>
            <a:r>
              <a:rPr lang="en-US" dirty="0" err="1"/>
              <a:t>async</a:t>
            </a:r>
            <a:r>
              <a:rPr lang="en-US" dirty="0"/>
              <a:t>-signal-safe functions in your handlers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/>
              <a:t>, 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, and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are not safe!</a:t>
            </a:r>
          </a:p>
          <a:p>
            <a:r>
              <a:rPr lang="en-US" dirty="0"/>
              <a:t>G2: Save and restore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on entry and exit</a:t>
            </a:r>
          </a:p>
          <a:p>
            <a:pPr lvl="1"/>
            <a:r>
              <a:rPr lang="en-US" dirty="0"/>
              <a:t>So that other handlers don’t overwrite your value of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	</a:t>
            </a:r>
          </a:p>
          <a:p>
            <a:r>
              <a:rPr lang="en-US" dirty="0"/>
              <a:t>G3: Protect accesses to shared data structures by temporarily blocking all signals. </a:t>
            </a:r>
          </a:p>
          <a:p>
            <a:pPr lvl="1"/>
            <a:r>
              <a:rPr lang="en-US" dirty="0"/>
              <a:t>To prevent possible corruption</a:t>
            </a:r>
          </a:p>
          <a:p>
            <a:r>
              <a:rPr lang="en-US" dirty="0">
                <a:solidFill>
                  <a:srgbClr val="FF0000"/>
                </a:solidFill>
              </a:rPr>
              <a:t>G4: Declare global variables as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+mn-lt"/>
                <a:cs typeface="Courier New"/>
              </a:rPr>
              <a:t>To prevent compiler from storing them in a register</a:t>
            </a:r>
          </a:p>
          <a:p>
            <a:r>
              <a:rPr lang="en-US" dirty="0">
                <a:latin typeface="+mn-lt"/>
                <a:cs typeface="Courier New"/>
              </a:rPr>
              <a:t>G5: Declare global flags as </a:t>
            </a:r>
            <a:r>
              <a:rPr lang="en-US" dirty="0">
                <a:latin typeface="Courier New"/>
                <a:cs typeface="Courier New"/>
              </a:rPr>
              <a:t>volatile </a:t>
            </a:r>
            <a:r>
              <a:rPr lang="en-US" dirty="0" err="1">
                <a:latin typeface="Courier New"/>
                <a:cs typeface="Courier New"/>
              </a:rPr>
              <a:t>sig_atomic_t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flag</a:t>
            </a:r>
            <a:r>
              <a:rPr lang="en-US" dirty="0">
                <a:latin typeface="+mn-lt"/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Flag declared this way does not need to be protected  like other </a:t>
            </a:r>
            <a:r>
              <a:rPr lang="en-US" dirty="0" err="1">
                <a:latin typeface="+mn-lt"/>
                <a:cs typeface="Courier New"/>
              </a:rPr>
              <a:t>globals</a:t>
            </a:r>
            <a:endParaRPr lang="en-US" dirty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51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r>
              <a:rPr lang="en-US" dirty="0"/>
              <a:t>-Signal-Safety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Function is </a:t>
            </a:r>
            <a:r>
              <a:rPr lang="en-US" i="1" dirty="0" err="1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>
                <a:latin typeface="Calibri"/>
                <a:cs typeface="Calibri"/>
              </a:rPr>
              <a:t>Posix</a:t>
            </a:r>
            <a:r>
              <a:rPr lang="en-US" dirty="0">
                <a:latin typeface="Calibri"/>
                <a:cs typeface="Calibri"/>
              </a:rPr>
              <a:t> guarantees 117 functions to be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Source: “</a:t>
            </a:r>
            <a:r>
              <a:rPr lang="en-US" dirty="0">
                <a:latin typeface="Courier New"/>
                <a:cs typeface="Courier New"/>
              </a:rPr>
              <a:t>man 7 signal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_exit, write, wait,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that are </a:t>
            </a:r>
            <a:r>
              <a:rPr lang="en-US" b="1" dirty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+mn-lt"/>
                <a:cs typeface="Courier New"/>
              </a:rPr>
              <a:t>, 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>
                <a:latin typeface="+mn-lt"/>
                <a:cs typeface="Courier New"/>
              </a:rPr>
              <a:t>,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Unfortunate fact: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>
                <a:latin typeface="Calibri"/>
                <a:cs typeface="Calibri"/>
              </a:rPr>
              <a:t> is the only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output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Safely Generating Formatted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345006" cy="2057400"/>
          </a:xfrm>
        </p:spPr>
        <p:txBody>
          <a:bodyPr/>
          <a:lstStyle/>
          <a:p>
            <a:r>
              <a:rPr lang="en-US" dirty="0"/>
              <a:t>Use the reentrant SIO (Safe I/O library) from </a:t>
            </a:r>
            <a:r>
              <a:rPr lang="en-US" dirty="0" err="1">
                <a:latin typeface="Courier New"/>
                <a:cs typeface="Courier New"/>
              </a:rPr>
              <a:t>csapp.c</a:t>
            </a:r>
            <a:r>
              <a:rPr lang="en-US" dirty="0"/>
              <a:t> in your handlers.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ssize_t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sio_puts</a:t>
            </a:r>
            <a:r>
              <a:rPr lang="en-US" dirty="0">
                <a:latin typeface="Courier New"/>
                <a:cs typeface="Courier New"/>
              </a:rPr>
              <a:t>(char s[]) /* Put string */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ssize_t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sio_putl</a:t>
            </a:r>
            <a:r>
              <a:rPr lang="en-US" dirty="0">
                <a:latin typeface="Courier New"/>
                <a:cs typeface="Courier New"/>
              </a:rPr>
              <a:t>(long v)   /* Put long */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sio_error</a:t>
            </a:r>
            <a:r>
              <a:rPr lang="en-US" dirty="0">
                <a:latin typeface="Courier New"/>
                <a:cs typeface="Courier New"/>
              </a:rPr>
              <a:t>(char s[])   /* Put </a:t>
            </a:r>
            <a:r>
              <a:rPr lang="en-US" dirty="0" err="1">
                <a:latin typeface="Courier New"/>
                <a:cs typeface="Courier New"/>
              </a:rPr>
              <a:t>msg</a:t>
            </a:r>
            <a:r>
              <a:rPr lang="en-US" dirty="0">
                <a:latin typeface="Courier New"/>
                <a:cs typeface="Courier New"/>
              </a:rPr>
              <a:t> &amp; exit */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119" y="3581400"/>
            <a:ext cx="8466761" cy="28194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Safe SIGINT handler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"So you think you can stop the bomb with ctrl-c, do you?\n"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sleep(2);</a:t>
            </a:r>
          </a:p>
          <a:p>
            <a:r>
              <a:rPr lang="de-DE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e-DE" sz="1800" dirty="0" err="1">
                <a:solidFill>
                  <a:srgbClr val="9D206F"/>
                </a:solidFill>
                <a:latin typeface="Menlo-Regular"/>
              </a:rPr>
              <a:t>Well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..."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800" dirty="0">
                <a:solidFill>
                  <a:srgbClr val="9D206F"/>
                </a:solidFill>
                <a:latin typeface="Menlo-Regular"/>
              </a:rPr>
              <a:t>"OK. :-)\n"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_exit(0);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000" y="6031468"/>
            <a:ext cx="125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sigintsafe.c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113504"/>
            <a:ext cx="2971800" cy="3763296"/>
          </a:xfrm>
        </p:spPr>
        <p:txBody>
          <a:bodyPr/>
          <a:lstStyle/>
          <a:p>
            <a:pPr marL="230188" indent="-230188"/>
            <a:r>
              <a:rPr lang="en-US" sz="2200" dirty="0"/>
              <a:t>Pending signals are not queued</a:t>
            </a:r>
          </a:p>
          <a:p>
            <a:pPr marL="401638" lvl="1" indent="-171450"/>
            <a:r>
              <a:rPr lang="en-US" sz="1800" dirty="0"/>
              <a:t>For each signal type, one bit indicates whether or not signal is pending…</a:t>
            </a:r>
          </a:p>
          <a:p>
            <a:pPr marL="401638" lvl="1" indent="-171450"/>
            <a:r>
              <a:rPr lang="en-US" sz="1800" dirty="0"/>
              <a:t>…thus at most one pending signal of any particular type. </a:t>
            </a:r>
          </a:p>
          <a:p>
            <a:pPr marL="1588" indent="-171450"/>
            <a:r>
              <a:rPr lang="en-US" sz="2200" dirty="0"/>
              <a:t> You can’t use signals to count events, such as children terminating.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63500" y="522513"/>
            <a:ext cx="5867400" cy="62592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)) &lt; 0)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fork14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N;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Signal(SIGCHLD,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] = Fork()) == 0)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Sleep(1);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exit(0);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&gt; 0)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Parent spins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8622" y="6412468"/>
            <a:ext cx="8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forks.c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581400" cy="830997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14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23240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23241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417512"/>
            <a:ext cx="4648200" cy="573088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Correct Signal Handling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 dirty="0"/>
              <a:t>Correct Signal Handling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wait for all terminated child processes</a:t>
            </a:r>
          </a:p>
          <a:p>
            <a:pPr lvl="1"/>
            <a:r>
              <a:rPr lang="en-US" dirty="0"/>
              <a:t>Put  </a:t>
            </a:r>
            <a:r>
              <a:rPr lang="en-US" dirty="0">
                <a:latin typeface="Courier New" pitchFamily="49" charset="0"/>
              </a:rPr>
              <a:t>wait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>
                <a:latin typeface="+mn-lt"/>
              </a:rPr>
              <a:t>in a loop to reap all terminated children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457200" y="2260600"/>
            <a:ext cx="8263467" cy="31242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 fontScale="92500" lnSpcReduction="20000"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child_handler2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8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 &gt; 0) 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4800600"/>
            <a:ext cx="4495800" cy="1815882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15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23246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23247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23248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23249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23250</a:t>
            </a:r>
          </a:p>
          <a:p>
            <a:r>
              <a:rPr lang="en-US" sz="1600" b="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 dirty="0"/>
              <a:t>Portable Signal Handling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2133600"/>
          </a:xfrm>
        </p:spPr>
        <p:txBody>
          <a:bodyPr/>
          <a:lstStyle/>
          <a:p>
            <a:r>
              <a:rPr lang="en-US" dirty="0"/>
              <a:t>Ugh! Different versions of Unix can have different signal handling semantics</a:t>
            </a:r>
          </a:p>
          <a:p>
            <a:pPr lvl="1"/>
            <a:r>
              <a:rPr lang="en-US" dirty="0"/>
              <a:t>Some older systems restore action to default after catching signal</a:t>
            </a:r>
          </a:p>
          <a:p>
            <a:pPr lvl="1"/>
            <a:r>
              <a:rPr lang="en-US" dirty="0"/>
              <a:t>Some interrupted system calls can return with </a:t>
            </a:r>
            <a:r>
              <a:rPr lang="en-US" dirty="0" err="1"/>
              <a:t>errno</a:t>
            </a:r>
            <a:r>
              <a:rPr lang="en-US" dirty="0"/>
              <a:t> == EINTR</a:t>
            </a:r>
          </a:p>
          <a:p>
            <a:pPr lvl="1"/>
            <a:r>
              <a:rPr lang="en-US" dirty="0"/>
              <a:t>Some systems don’t block signals of the type being handled </a:t>
            </a:r>
          </a:p>
          <a:p>
            <a:r>
              <a:rPr lang="en-US" dirty="0"/>
              <a:t>Solution: </a:t>
            </a:r>
            <a:r>
              <a:rPr lang="en-US" dirty="0" err="1">
                <a:latin typeface="Courier New"/>
                <a:cs typeface="Courier New"/>
              </a:rPr>
              <a:t>sigaction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9964" y="3734812"/>
            <a:ext cx="852303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Signal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handler;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sigs of type being handled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action.sa_flags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SA_RESTART;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Restart </a:t>
            </a:r>
            <a:r>
              <a:rPr lang="en-US" sz="1500" dirty="0" err="1">
                <a:solidFill>
                  <a:srgbClr val="CB2418"/>
                </a:solidFill>
                <a:latin typeface="Menlo-Regular"/>
              </a:rPr>
              <a:t>syscalls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 if possible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&amp;action,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&lt; 0)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"Signal error"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9719" y="624050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Flows to Avoid Races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661" y="2011263"/>
            <a:ext cx="8337739" cy="477053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801588"/>
          </a:xfrm>
        </p:spPr>
        <p:txBody>
          <a:bodyPr/>
          <a:lstStyle/>
          <a:p>
            <a:r>
              <a:rPr lang="en-US" dirty="0"/>
              <a:t>Simple shell with a subtle synchronization error because it assumes parent runs before child.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274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1728979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Flows to Avoid Races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5124" y="2133600"/>
            <a:ext cx="8090676" cy="403187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(-1,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0)) &gt;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Reap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deletejob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Delete the child from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SIGCHLD handler for a simple shell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57912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3774357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Corrected Shell Program without Race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380321"/>
            <a:ext cx="8986279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prev_one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Sigemptyset(&amp;mask_one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Sigaddset(&amp;mask_one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SIGCHLD);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Parent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33253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7F7F"/>
                </a:solidFill>
                <a:latin typeface="Calibri" pitchFamily="34" charset="0"/>
              </a:rPr>
              <a:t>procmask2.c</a:t>
            </a:r>
          </a:p>
        </p:txBody>
      </p:sp>
    </p:spTree>
    <p:extLst>
      <p:ext uri="{BB962C8B-B14F-4D97-AF65-F5344CB8AC3E}">
        <p14:creationId xmlns:p14="http://schemas.microsoft.com/office/powerpoint/2010/main" val="230573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 Hierarchy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56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956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8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9624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7526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209800" y="4038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038600" y="2971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37338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3886200" y="51054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667000" y="51054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1981200" y="281940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76200" y="335280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56388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914900" y="295910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664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65024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4876800" y="327660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 rot="13380000">
            <a:off x="5216566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3581400" y="341630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 rot="8700000" flipH="1">
            <a:off x="3807148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562600" y="345057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6248400" y="571500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>
                <a:latin typeface="Courier New"/>
                <a:cs typeface="Courier New"/>
              </a:rPr>
              <a:t>pstree</a:t>
            </a:r>
            <a:r>
              <a:rPr lang="en-US" sz="1800" dirty="0">
                <a:latin typeface="Calibri" pitchFamily="34" charset="0"/>
              </a:rPr>
              <a:t> command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Explicitly Waiting for Signals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14600"/>
            <a:ext cx="826770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sig_atomic_t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Waitpid(-1,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0); 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/* Main is </a:t>
            </a:r>
            <a:r>
              <a:rPr lang="fi-FI" sz="1500" dirty="0" err="1">
                <a:solidFill>
                  <a:srgbClr val="FF0000"/>
                </a:solidFill>
                <a:latin typeface="Menlo-Regular"/>
              </a:rPr>
              <a:t>waiting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 for </a:t>
            </a:r>
            <a:r>
              <a:rPr lang="fi-FI" sz="1500" dirty="0" err="1">
                <a:solidFill>
                  <a:srgbClr val="FF0000"/>
                </a:solidFill>
                <a:latin typeface="Menlo-Regular"/>
              </a:rPr>
              <a:t>nonzero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FF0000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 */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(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ro-RO" sz="15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8442325" cy="801588"/>
          </a:xfrm>
        </p:spPr>
        <p:txBody>
          <a:bodyPr/>
          <a:lstStyle/>
          <a:p>
            <a:r>
              <a:rPr lang="en-US" dirty="0"/>
              <a:t>Handlers for program explicitly waiting for SIGCHLD to arrive.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8688" y="5486400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7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Explicitly Waiting for Signals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5784" y="1304121"/>
            <a:ext cx="8058616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Signal(SIGCHLD,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Unblock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Wait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for SIGCHLD to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be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received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(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wasteful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!)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C200FF"/>
                </a:solidFill>
                <a:latin typeface="Menlo-Regular"/>
              </a:rPr>
              <a:t>while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            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Do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some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work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after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receiving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336268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9138" y="1143000"/>
            <a:ext cx="2531462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800" dirty="0">
                <a:latin typeface="Calibri" pitchFamily="34" charset="0"/>
              </a:rPr>
              <a:t>Similar to a shell waiting</a:t>
            </a:r>
          </a:p>
          <a:p>
            <a:r>
              <a:rPr lang="en-US" sz="1800" dirty="0">
                <a:latin typeface="Calibri" pitchFamily="34" charset="0"/>
              </a:rPr>
              <a:t>for a foreground job to </a:t>
            </a:r>
          </a:p>
          <a:p>
            <a:r>
              <a:rPr lang="en-US" sz="1800" dirty="0">
                <a:latin typeface="Calibri" pitchFamily="34" charset="0"/>
              </a:rPr>
              <a:t>terminate. </a:t>
            </a:r>
          </a:p>
        </p:txBody>
      </p:sp>
    </p:spTree>
    <p:extLst>
      <p:ext uri="{BB962C8B-B14F-4D97-AF65-F5344CB8AC3E}">
        <p14:creationId xmlns:p14="http://schemas.microsoft.com/office/powerpoint/2010/main" val="3851794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Explicitly Waiting for Signals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70202"/>
            <a:ext cx="33147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Race!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pause();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/>
              <a:t>Program is correct, but very wasteful</a:t>
            </a:r>
          </a:p>
          <a:p>
            <a:r>
              <a:rPr lang="en-US" dirty="0"/>
              <a:t>Other options: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Solution: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570202"/>
            <a:ext cx="38100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Too slow!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sleep(1);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45952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Waiting for Signals with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3055203"/>
            <a:ext cx="5410200" cy="83099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pause();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sigset_t</a:t>
            </a:r>
            <a:r>
              <a:rPr lang="en-US" dirty="0">
                <a:latin typeface="Courier New"/>
                <a:cs typeface="Courier New"/>
              </a:rPr>
              <a:t> *mask)</a:t>
            </a:r>
          </a:p>
          <a:p>
            <a:endParaRPr lang="en-US" dirty="0"/>
          </a:p>
          <a:p>
            <a:r>
              <a:rPr lang="en-US" dirty="0"/>
              <a:t>Equivalent to atomic (uninterruptable) version of:</a:t>
            </a:r>
          </a:p>
        </p:txBody>
      </p:sp>
    </p:spTree>
    <p:extLst>
      <p:ext uri="{BB962C8B-B14F-4D97-AF65-F5344CB8AC3E}">
        <p14:creationId xmlns:p14="http://schemas.microsoft.com/office/powerpoint/2010/main" val="12360628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Waiting for Signals with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49489"/>
            <a:ext cx="8534400" cy="563231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Signal(SIGCHLD,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exit(0);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Wait for SIGCHLD to be received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Sigsuspend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Optionally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unblock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e-DE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Do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some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work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after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receiving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13" y="6400800"/>
            <a:ext cx="139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sigsuspend.c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290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Signals</a:t>
            </a:r>
          </a:p>
          <a:p>
            <a:r>
              <a:rPr lang="en-US" dirty="0"/>
              <a:t>Nonlocal jumps</a:t>
            </a:r>
          </a:p>
          <a:p>
            <a:pPr lvl="1"/>
            <a:r>
              <a:rPr lang="en-US" dirty="0"/>
              <a:t>Consult your textbook and additional slides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2209800" cy="573087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96225" cy="4972050"/>
          </a:xfrm>
        </p:spPr>
        <p:txBody>
          <a:bodyPr/>
          <a:lstStyle/>
          <a:p>
            <a:r>
              <a:rPr lang="en-US" dirty="0"/>
              <a:t>Signals provide process-level exception handling</a:t>
            </a:r>
          </a:p>
          <a:p>
            <a:pPr lvl="1"/>
            <a:r>
              <a:rPr lang="en-US" dirty="0"/>
              <a:t>Can generate from user programs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Can define effect by declaring signal handler</a:t>
            </a:r>
          </a:p>
          <a:p>
            <a:pPr lvl="1"/>
            <a:r>
              <a:rPr lang="en-US" dirty="0"/>
              <a:t>Be very careful when writing signal handlers</a:t>
            </a:r>
          </a:p>
          <a:p>
            <a:endParaRPr lang="en-US" dirty="0"/>
          </a:p>
          <a:p>
            <a:r>
              <a:rPr lang="en-US" dirty="0"/>
              <a:t>Nonlocal jumps provide exceptional control flow within process</a:t>
            </a:r>
          </a:p>
          <a:p>
            <a:pPr lvl="1"/>
            <a:r>
              <a:rPr lang="en-US" dirty="0"/>
              <a:t>Within constraints of stack discipline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66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914400"/>
          </a:xfrm>
        </p:spPr>
        <p:txBody>
          <a:bodyPr/>
          <a:lstStyle/>
          <a:p>
            <a:r>
              <a:rPr lang="en-US"/>
              <a:t>Nonlocal Jumps: </a:t>
            </a:r>
            <a:r>
              <a:rPr lang="en-US">
                <a:latin typeface="Courier New" pitchFamily="49" charset="0"/>
              </a:rPr>
              <a:t>setjmp/longjmp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4625"/>
            <a:ext cx="8307387" cy="4498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Powerful (but dangerous) user-level mechanism for transferring control to an arbitrary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Controlled to way to break the procedure call / return discipline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for error recovery and signal handling</a:t>
            </a:r>
          </a:p>
          <a:p>
            <a:pPr>
              <a:lnSpc>
                <a:spcPct val="85000"/>
              </a:lnSpc>
            </a:pPr>
            <a:endParaRPr lang="en-US" sz="2000" dirty="0"/>
          </a:p>
          <a:p>
            <a:pPr>
              <a:lnSpc>
                <a:spcPct val="85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Must be called before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Identifies a return site for a subsequent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returns </a:t>
            </a:r>
            <a:r>
              <a:rPr lang="en-US" b="1" dirty="0">
                <a:solidFill>
                  <a:srgbClr val="FF0000"/>
                </a:solidFill>
              </a:rPr>
              <a:t>one or more </a:t>
            </a:r>
            <a:r>
              <a:rPr lang="en-US" dirty="0"/>
              <a:t>times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Implementation: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Remember where you are by storing  the current </a:t>
            </a:r>
            <a:r>
              <a:rPr lang="en-US" b="1" i="1" dirty="0">
                <a:solidFill>
                  <a:srgbClr val="990000"/>
                </a:solidFill>
              </a:rPr>
              <a:t>register context</a:t>
            </a:r>
            <a:r>
              <a:rPr lang="en-US" dirty="0"/>
              <a:t>, </a:t>
            </a:r>
            <a:r>
              <a:rPr lang="en-US" b="1" i="1" dirty="0">
                <a:solidFill>
                  <a:srgbClr val="990000"/>
                </a:solidFill>
              </a:rPr>
              <a:t>stack pointer</a:t>
            </a:r>
            <a:r>
              <a:rPr lang="en-US" dirty="0"/>
              <a:t>,  and</a:t>
            </a:r>
            <a:r>
              <a:rPr lang="en-US" b="1" i="1" dirty="0">
                <a:solidFill>
                  <a:srgbClr val="990000"/>
                </a:solidFill>
              </a:rPr>
              <a:t> PC value </a:t>
            </a:r>
            <a:r>
              <a:rPr lang="en-US" dirty="0"/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jmp_buf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0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642100" cy="573087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setjmp/longjmp</a:t>
            </a:r>
            <a:r>
              <a:rPr lang="en-US"/>
              <a:t> (cont)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4259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Meaning:</a:t>
            </a:r>
          </a:p>
          <a:p>
            <a:pPr lvl="2"/>
            <a:r>
              <a:rPr lang="en-US" dirty="0"/>
              <a:t>return from the </a:t>
            </a:r>
            <a:r>
              <a:rPr lang="en-US" b="1" dirty="0" err="1">
                <a:latin typeface="Courier New" pitchFamily="49" charset="0"/>
              </a:rPr>
              <a:t>setjmp</a:t>
            </a:r>
            <a:r>
              <a:rPr lang="en-US" dirty="0"/>
              <a:t> remembered by jump buffer </a:t>
            </a:r>
            <a:r>
              <a:rPr lang="en-US" b="1" dirty="0">
                <a:latin typeface="Courier New" pitchFamily="49" charset="0"/>
              </a:rPr>
              <a:t>j</a:t>
            </a:r>
            <a:r>
              <a:rPr lang="en-US" dirty="0"/>
              <a:t> again ... </a:t>
            </a:r>
          </a:p>
          <a:p>
            <a:pPr lvl="2"/>
            <a:r>
              <a:rPr lang="en-US" dirty="0"/>
              <a:t>… this time returning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dirty="0"/>
              <a:t> instead of 0</a:t>
            </a:r>
          </a:p>
          <a:p>
            <a:pPr lvl="1"/>
            <a:r>
              <a:rPr lang="en-US" dirty="0"/>
              <a:t>Called after </a:t>
            </a:r>
            <a:r>
              <a:rPr lang="en-US" b="1" dirty="0" err="1">
                <a:latin typeface="Courier New" pitchFamily="49" charset="0"/>
              </a:rPr>
              <a:t>setjmp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but </a:t>
            </a:r>
            <a:r>
              <a:rPr lang="en-US" b="1" dirty="0">
                <a:solidFill>
                  <a:srgbClr val="FF0000"/>
                </a:solidFill>
              </a:rPr>
              <a:t>never</a:t>
            </a:r>
            <a:r>
              <a:rPr lang="en-US" dirty="0"/>
              <a:t> returns</a:t>
            </a:r>
          </a:p>
          <a:p>
            <a:endParaRPr lang="en-US" dirty="0"/>
          </a:p>
          <a:p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Implementation:</a:t>
            </a:r>
          </a:p>
          <a:p>
            <a:pPr lvl="1"/>
            <a:r>
              <a:rPr lang="en-US" dirty="0"/>
              <a:t>Restore register context (stack pointer, base pointer, PC value) from jump buffer </a:t>
            </a:r>
            <a:r>
              <a:rPr lang="en-US" b="1" dirty="0">
                <a:latin typeface="Courier New" pitchFamily="49" charset="0"/>
              </a:rPr>
              <a:t>j</a:t>
            </a:r>
          </a:p>
          <a:p>
            <a:pPr lvl="1"/>
            <a:r>
              <a:rPr lang="en-US" dirty="0"/>
              <a:t>Set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(the return value) to </a:t>
            </a:r>
            <a:r>
              <a:rPr lang="en-US" b="1" dirty="0" err="1">
                <a:latin typeface="Courier New" pitchFamily="49" charset="0"/>
              </a:rPr>
              <a:t>i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Jump to the location indicated by the PC stored in jump </a:t>
            </a:r>
            <a:r>
              <a:rPr lang="en-US" dirty="0" err="1"/>
              <a:t>buf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j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2" y="1143000"/>
            <a:ext cx="8475897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>
                <a:latin typeface="Courier New" pitchFamily="49" charset="0"/>
              </a:rPr>
              <a:t>sh</a:t>
            </a:r>
            <a:r>
              <a:rPr lang="en-US" sz="1800" dirty="0"/>
              <a:t> 			Original 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>
                <a:latin typeface="Courier New" pitchFamily="49" charset="0"/>
              </a:rPr>
              <a:t>csh</a:t>
            </a:r>
            <a:r>
              <a:rPr lang="en-US" sz="1800" b="1" dirty="0">
                <a:latin typeface="Courier New" pitchFamily="49" charset="0"/>
              </a:rPr>
              <a:t>/</a:t>
            </a:r>
            <a:r>
              <a:rPr lang="en-US" sz="1800" b="1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/>
              <a:t>BSD Unix C shell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>
                <a:latin typeface="Courier New" pitchFamily="49" charset="0"/>
              </a:rPr>
              <a:t>bash</a:t>
            </a:r>
            <a:r>
              <a:rPr lang="en-US" sz="1800" dirty="0">
                <a:latin typeface="Courier New" pitchFamily="49" charset="0"/>
              </a:rPr>
              <a:t> 		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+mn-lt"/>
              </a:rPr>
              <a:t>(default Linux shell)</a:t>
            </a:r>
            <a:endParaRPr lang="en-US" sz="18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363303" y="3048000"/>
            <a:ext cx="5726798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lnSpcReduction="10000"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"&gt; 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Fgets(cmdline, MAXLINE, stdin);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evaluate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eval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6324600" y="3200400"/>
            <a:ext cx="22451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of read/evaluate steps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9340" y="61193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/>
              <a:t>/</a:t>
            </a:r>
            <a:r>
              <a:rPr lang="en-US" dirty="0" err="1">
                <a:latin typeface="Courier New"/>
                <a:cs typeface="Courier New"/>
              </a:rPr>
              <a:t>longjmp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7936082" cy="923925"/>
          </a:xfrm>
        </p:spPr>
        <p:txBody>
          <a:bodyPr/>
          <a:lstStyle/>
          <a:p>
            <a:r>
              <a:rPr lang="en-US" dirty="0"/>
              <a:t>Goal: return directly to original caller from a deeply-nested function</a:t>
            </a: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558800" y="2438400"/>
            <a:ext cx="41148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Deeply nested function foo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(error1)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longjmp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bar();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(error2)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longjmp(buf, 2);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05781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1660525" y="24320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7086600" cy="61128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jmp_buf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error1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error2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4A00FF"/>
                </a:solidFill>
                <a:latin typeface="Menlo-Regular"/>
              </a:rPr>
              <a:t>foo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),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C200FF"/>
                </a:solidFill>
                <a:latin typeface="Menlo-Regular"/>
              </a:rPr>
              <a:t>switch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setjmp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0: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foo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1: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error1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2: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error2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"Unknown error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457200"/>
            <a:ext cx="4191000" cy="1219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/>
              <a:t>/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Example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175500" cy="573088"/>
          </a:xfrm>
        </p:spPr>
        <p:txBody>
          <a:bodyPr/>
          <a:lstStyle/>
          <a:p>
            <a:r>
              <a:rPr lang="en-US"/>
              <a:t>Limitations of Nonlocal Jumps</a:t>
            </a:r>
          </a:p>
        </p:txBody>
      </p:sp>
      <p:sp>
        <p:nvSpPr>
          <p:cNvPr id="533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8210" y="1066800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3508" name="Rectangle 1028"/>
          <p:cNvSpPr>
            <a:spLocks noChangeArrowheads="1"/>
          </p:cNvSpPr>
          <p:nvPr/>
        </p:nvSpPr>
        <p:spPr bwMode="auto">
          <a:xfrm>
            <a:off x="873107" y="2245194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else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P2();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  . . . P2(); . . . P3(); 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33509" name="Rectangle 1029"/>
          <p:cNvSpPr>
            <a:spLocks noChangeArrowheads="1"/>
          </p:cNvSpPr>
          <p:nvPr/>
        </p:nvSpPr>
        <p:spPr bwMode="auto">
          <a:xfrm>
            <a:off x="60928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0" name="Rectangle 1030"/>
          <p:cNvSpPr>
            <a:spLocks noChangeArrowheads="1"/>
          </p:cNvSpPr>
          <p:nvPr/>
        </p:nvSpPr>
        <p:spPr bwMode="auto">
          <a:xfrm>
            <a:off x="6092893" y="29718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1" name="Rectangle 1031"/>
          <p:cNvSpPr>
            <a:spLocks noChangeArrowheads="1"/>
          </p:cNvSpPr>
          <p:nvPr/>
        </p:nvSpPr>
        <p:spPr bwMode="auto">
          <a:xfrm>
            <a:off x="6092893" y="36576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2" name="Rectangle 1032"/>
          <p:cNvSpPr>
            <a:spLocks noChangeArrowheads="1"/>
          </p:cNvSpPr>
          <p:nvPr/>
        </p:nvSpPr>
        <p:spPr bwMode="auto">
          <a:xfrm>
            <a:off x="6092893" y="43434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3" name="Rectangle 1033"/>
          <p:cNvSpPr>
            <a:spLocks noChangeArrowheads="1"/>
          </p:cNvSpPr>
          <p:nvPr/>
        </p:nvSpPr>
        <p:spPr bwMode="auto">
          <a:xfrm>
            <a:off x="6092893" y="50292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P3</a:t>
            </a:r>
          </a:p>
        </p:txBody>
      </p:sp>
      <p:sp>
        <p:nvSpPr>
          <p:cNvPr id="533514" name="Line 1034"/>
          <p:cNvSpPr>
            <a:spLocks noChangeShapeType="1"/>
          </p:cNvSpPr>
          <p:nvPr/>
        </p:nvSpPr>
        <p:spPr bwMode="auto">
          <a:xfrm>
            <a:off x="5559493" y="2590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3515" name="Rectangle 1035"/>
          <p:cNvSpPr>
            <a:spLocks noChangeArrowheads="1"/>
          </p:cNvSpPr>
          <p:nvPr/>
        </p:nvSpPr>
        <p:spPr bwMode="auto">
          <a:xfrm>
            <a:off x="5254693" y="2209800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env</a:t>
            </a:r>
          </a:p>
        </p:txBody>
      </p:sp>
      <p:sp>
        <p:nvSpPr>
          <p:cNvPr id="533516" name="Rectangle 1036"/>
          <p:cNvSpPr>
            <a:spLocks noChangeArrowheads="1"/>
          </p:cNvSpPr>
          <p:nvPr/>
        </p:nvSpPr>
        <p:spPr bwMode="auto">
          <a:xfrm>
            <a:off x="76930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7" name="Text Box 1037"/>
          <p:cNvSpPr txBox="1">
            <a:spLocks noChangeArrowheads="1"/>
          </p:cNvSpPr>
          <p:nvPr/>
        </p:nvSpPr>
        <p:spPr bwMode="auto">
          <a:xfrm>
            <a:off x="5984406" y="1981200"/>
            <a:ext cx="149387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Before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33518" name="Text Box 1038"/>
          <p:cNvSpPr txBox="1">
            <a:spLocks noChangeArrowheads="1"/>
          </p:cNvSpPr>
          <p:nvPr/>
        </p:nvSpPr>
        <p:spPr bwMode="auto">
          <a:xfrm>
            <a:off x="7585125" y="1981200"/>
            <a:ext cx="13651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After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937500" cy="573088"/>
          </a:xfrm>
        </p:spPr>
        <p:txBody>
          <a:bodyPr/>
          <a:lstStyle/>
          <a:p>
            <a:r>
              <a:rPr lang="en-US"/>
              <a:t>Limitations of Long Jumps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809" y="1049337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896703" y="2286000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P2(); P3();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81600" y="1990725"/>
            <a:ext cx="1981200" cy="1666875"/>
            <a:chOff x="3264" y="1056"/>
            <a:chExt cx="1248" cy="1050"/>
          </a:xfrm>
        </p:grpSpPr>
        <p:sp>
          <p:nvSpPr>
            <p:cNvPr id="534534" name="Rectangle 6"/>
            <p:cNvSpPr>
              <a:spLocks noChangeArrowheads="1"/>
            </p:cNvSpPr>
            <p:nvPr/>
          </p:nvSpPr>
          <p:spPr bwMode="auto">
            <a:xfrm>
              <a:off x="3264" y="17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456" y="1056"/>
              <a:ext cx="1056" cy="1050"/>
              <a:chOff x="3408" y="1056"/>
              <a:chExt cx="1056" cy="1050"/>
            </a:xfrm>
          </p:grpSpPr>
          <p:sp>
            <p:nvSpPr>
              <p:cNvPr id="534536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P1</a:t>
                </a:r>
              </a:p>
            </p:txBody>
          </p:sp>
          <p:sp>
            <p:nvSpPr>
              <p:cNvPr id="534537" name="Rectangle 9"/>
              <p:cNvSpPr>
                <a:spLocks noChangeArrowheads="1"/>
              </p:cNvSpPr>
              <p:nvPr/>
            </p:nvSpPr>
            <p:spPr bwMode="auto">
              <a:xfrm>
                <a:off x="3744" y="1488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P2</a:t>
                </a:r>
              </a:p>
            </p:txBody>
          </p:sp>
          <p:sp>
            <p:nvSpPr>
              <p:cNvPr id="534538" name="Line 1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3685" y="1893"/>
                <a:ext cx="63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1" dirty="0">
                    <a:latin typeface="Calibri" pitchFamily="34" charset="0"/>
                  </a:rPr>
                  <a:t>At </a:t>
                </a:r>
                <a:r>
                  <a:rPr lang="en-US" sz="1600" b="1" dirty="0" err="1">
                    <a:latin typeface="Calibri" pitchFamily="34" charset="0"/>
                  </a:rPr>
                  <a:t>setjmp</a:t>
                </a:r>
                <a:endParaRPr lang="en-US" sz="1600" b="1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0" y="5038725"/>
            <a:ext cx="1981200" cy="1666875"/>
            <a:chOff x="3264" y="2976"/>
            <a:chExt cx="1248" cy="1050"/>
          </a:xfrm>
        </p:grpSpPr>
        <p:sp>
          <p:nvSpPr>
            <p:cNvPr id="534541" name="Rectangle 13"/>
            <p:cNvSpPr>
              <a:spLocks noChangeArrowheads="1"/>
            </p:cNvSpPr>
            <p:nvPr/>
          </p:nvSpPr>
          <p:spPr bwMode="auto">
            <a:xfrm>
              <a:off x="3792" y="2976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2" name="Rectangle 14"/>
            <p:cNvSpPr>
              <a:spLocks noChangeArrowheads="1"/>
            </p:cNvSpPr>
            <p:nvPr/>
          </p:nvSpPr>
          <p:spPr bwMode="auto">
            <a:xfrm>
              <a:off x="3792" y="3408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P3</a:t>
              </a:r>
            </a:p>
          </p:txBody>
        </p:sp>
        <p:sp>
          <p:nvSpPr>
            <p:cNvPr id="534543" name="Line 15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44" name="Rectangle 16"/>
            <p:cNvSpPr>
              <a:spLocks noChangeArrowheads="1"/>
            </p:cNvSpPr>
            <p:nvPr/>
          </p:nvSpPr>
          <p:spPr bwMode="auto">
            <a:xfrm>
              <a:off x="3264" y="34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45" name="Text Box 17"/>
            <p:cNvSpPr txBox="1">
              <a:spLocks noChangeArrowheads="1"/>
            </p:cNvSpPr>
            <p:nvPr/>
          </p:nvSpPr>
          <p:spPr bwMode="auto">
            <a:xfrm>
              <a:off x="3733" y="3813"/>
              <a:ext cx="70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At </a:t>
              </a:r>
              <a:r>
                <a:rPr lang="en-US" sz="1600" b="1" dirty="0" err="1">
                  <a:latin typeface="Calibri" pitchFamily="34" charset="0"/>
                </a:rPr>
                <a:t>longjmp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534546" name="Text Box 18"/>
            <p:cNvSpPr txBox="1">
              <a:spLocks noChangeArrowheads="1"/>
            </p:cNvSpPr>
            <p:nvPr/>
          </p:nvSpPr>
          <p:spPr bwMode="auto">
            <a:xfrm>
              <a:off x="3504" y="3545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34000" y="3819525"/>
            <a:ext cx="1828800" cy="1666875"/>
            <a:chOff x="4608" y="1440"/>
            <a:chExt cx="1152" cy="1050"/>
          </a:xfrm>
        </p:grpSpPr>
        <p:sp>
          <p:nvSpPr>
            <p:cNvPr id="534548" name="Rectangle 20"/>
            <p:cNvSpPr>
              <a:spLocks noChangeArrowheads="1"/>
            </p:cNvSpPr>
            <p:nvPr/>
          </p:nvSpPr>
          <p:spPr bwMode="auto">
            <a:xfrm>
              <a:off x="5040" y="1440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9" name="Rectangle 21"/>
            <p:cNvSpPr>
              <a:spLocks noChangeArrowheads="1"/>
            </p:cNvSpPr>
            <p:nvPr/>
          </p:nvSpPr>
          <p:spPr bwMode="auto">
            <a:xfrm>
              <a:off x="5040" y="1872"/>
              <a:ext cx="720" cy="4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P2</a:t>
              </a:r>
            </a:p>
          </p:txBody>
        </p:sp>
        <p:sp>
          <p:nvSpPr>
            <p:cNvPr id="534550" name="Line 22"/>
            <p:cNvSpPr>
              <a:spLocks noChangeShapeType="1"/>
            </p:cNvSpPr>
            <p:nvPr/>
          </p:nvSpPr>
          <p:spPr bwMode="auto">
            <a:xfrm>
              <a:off x="4704" y="21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51" name="Text Box 23"/>
            <p:cNvSpPr txBox="1">
              <a:spLocks noChangeArrowheads="1"/>
            </p:cNvSpPr>
            <p:nvPr/>
          </p:nvSpPr>
          <p:spPr bwMode="auto">
            <a:xfrm>
              <a:off x="4968" y="2277"/>
              <a:ext cx="67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P2 returns</a:t>
              </a:r>
            </a:p>
          </p:txBody>
        </p:sp>
        <p:sp>
          <p:nvSpPr>
            <p:cNvPr id="534552" name="Rectangle 24"/>
            <p:cNvSpPr>
              <a:spLocks noChangeArrowheads="1"/>
            </p:cNvSpPr>
            <p:nvPr/>
          </p:nvSpPr>
          <p:spPr bwMode="auto">
            <a:xfrm>
              <a:off x="4608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4752" y="2009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28625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Putting It All Together: A Program </a:t>
            </a:r>
            <a:br>
              <a:rPr lang="en-US" dirty="0"/>
            </a:br>
            <a:r>
              <a:rPr lang="en-US" dirty="0"/>
              <a:t>That Restarts Itself When </a:t>
            </a:r>
            <a:r>
              <a:rPr lang="en-US" dirty="0">
                <a:latin typeface="Courier New" pitchFamily="49" charset="0"/>
              </a:rPr>
              <a:t>ctrl-</a:t>
            </a:r>
            <a:r>
              <a:rPr lang="en-US" dirty="0" err="1">
                <a:latin typeface="Courier New" pitchFamily="49" charset="0"/>
              </a:rPr>
              <a:t>c</a:t>
            </a:r>
            <a:r>
              <a:rPr lang="en-US" dirty="0" err="1"/>
              <a:t>’d</a:t>
            </a:r>
            <a:endParaRPr lang="en-US" dirty="0"/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457200" y="1524000"/>
            <a:ext cx="5048716" cy="526297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sigjmp_buf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siglongjmp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sigsetjmp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Signal(SIGINT, handler);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"restarting\n"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>
                <a:solidFill>
                  <a:srgbClr val="9D206F"/>
                </a:solidFill>
                <a:latin typeface="Menlo-Regular"/>
              </a:rPr>
              <a:t>"processing...\n"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Control never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reaches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here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0" y="6412468"/>
            <a:ext cx="98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restart.c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91063" y="2101840"/>
            <a:ext cx="3351431" cy="3046988"/>
            <a:chOff x="2563812" y="2101840"/>
            <a:chExt cx="3351431" cy="3046988"/>
          </a:xfrm>
        </p:grpSpPr>
        <p:sp>
          <p:nvSpPr>
            <p:cNvPr id="22" name="Rectangle 21"/>
            <p:cNvSpPr/>
            <p:nvPr/>
          </p:nvSpPr>
          <p:spPr>
            <a:xfrm>
              <a:off x="2563812" y="2101840"/>
              <a:ext cx="3303588" cy="3046988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greatwhite</a:t>
              </a:r>
              <a:r>
                <a:rPr lang="en-US" sz="1600" dirty="0">
                  <a:latin typeface="Courier New"/>
                  <a:cs typeface="Courier New"/>
                </a:rPr>
                <a:t>&gt; ./restart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starting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025897" y="3440113"/>
              <a:ext cx="1878013" cy="338138"/>
              <a:chOff x="3592" y="2524"/>
              <a:chExt cx="1183" cy="213"/>
            </a:xfrm>
          </p:grpSpPr>
          <p:sp>
            <p:nvSpPr>
              <p:cNvPr id="566278" name="Text Box 6"/>
              <p:cNvSpPr txBox="1">
                <a:spLocks noChangeArrowheads="1"/>
              </p:cNvSpPr>
              <p:nvPr/>
            </p:nvSpPr>
            <p:spPr bwMode="auto">
              <a:xfrm>
                <a:off x="4368" y="2524"/>
                <a:ext cx="407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itchFamily="34" charset="0"/>
                  </a:rPr>
                  <a:t>Ctrl-c</a:t>
                </a:r>
              </a:p>
            </p:txBody>
          </p:sp>
          <p:sp>
            <p:nvSpPr>
              <p:cNvPr id="566279" name="Line 7"/>
              <p:cNvSpPr>
                <a:spLocks noChangeShapeType="1"/>
              </p:cNvSpPr>
              <p:nvPr/>
            </p:nvSpPr>
            <p:spPr bwMode="auto">
              <a:xfrm>
                <a:off x="3592" y="2668"/>
                <a:ext cx="824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solidFill>
                    <a:srgbClr val="C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566297" name="Line 25"/>
            <p:cNvSpPr>
              <a:spLocks noChangeShapeType="1"/>
            </p:cNvSpPr>
            <p:nvPr/>
          </p:nvSpPr>
          <p:spPr bwMode="auto">
            <a:xfrm>
              <a:off x="4026344" y="4511675"/>
              <a:ext cx="1242568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566296" name="Text Box 24"/>
            <p:cNvSpPr txBox="1">
              <a:spLocks noChangeArrowheads="1"/>
            </p:cNvSpPr>
            <p:nvPr/>
          </p:nvSpPr>
          <p:spPr bwMode="auto">
            <a:xfrm>
              <a:off x="5268912" y="4354512"/>
              <a:ext cx="64633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solidFill>
                    <a:srgbClr val="C00000"/>
                  </a:solidFill>
                  <a:latin typeface="Calibri" pitchFamily="34" charset="0"/>
                </a:rPr>
                <a:t>Ctrl-c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?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id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3503612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Our example 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 run the kernel out of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/>
              <a:t>Signals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Nonlocal jumps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12168</TotalTime>
  <Words>4635</Words>
  <Application>Microsoft Macintosh PowerPoint</Application>
  <PresentationFormat>On-screen Show (4:3)</PresentationFormat>
  <Paragraphs>937</Paragraphs>
  <Slides>54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</vt:lpstr>
      <vt:lpstr>Arial Narrow</vt:lpstr>
      <vt:lpstr>Calibri</vt:lpstr>
      <vt:lpstr>Courier New</vt:lpstr>
      <vt:lpstr>Helvetica</vt:lpstr>
      <vt:lpstr>Menlo-Bold</vt:lpstr>
      <vt:lpstr>Menlo-Regular</vt:lpstr>
      <vt:lpstr>Times New Roman</vt:lpstr>
      <vt:lpstr>Wingdings</vt:lpstr>
      <vt:lpstr>Wingdings 2</vt:lpstr>
      <vt:lpstr>template2007</vt:lpstr>
      <vt:lpstr>Exceptional Control Flow:  Signals and Nonlocal Jumps  CSCI 380: Operating Systems</vt:lpstr>
      <vt:lpstr>ECF Exists at All Levels of a System</vt:lpstr>
      <vt:lpstr>Today</vt:lpstr>
      <vt:lpstr>Linux Process Hierarchy</vt:lpstr>
      <vt:lpstr>Shell Programs</vt:lpstr>
      <vt:lpstr>Simple Shell eval Function</vt:lpstr>
      <vt:lpstr>Problem with Simple Shell Example</vt:lpstr>
      <vt:lpstr>ECF to the Rescue!</vt:lpstr>
      <vt:lpstr>Today</vt:lpstr>
      <vt:lpstr>Signals</vt:lpstr>
      <vt:lpstr>Signal Concepts: Sending a Signal</vt:lpstr>
      <vt:lpstr>Signal Concepts: Receiving a Signal</vt:lpstr>
      <vt:lpstr>Signal Concepts: Pending and Blocked Signals</vt:lpstr>
      <vt:lpstr>Signal Concepts: Pending/Blocked Bits </vt:lpstr>
      <vt:lpstr>Sending Signals: Process Groups</vt:lpstr>
      <vt:lpstr>Sending Signals with /bin/kill Program</vt:lpstr>
      <vt:lpstr>Sending Signals from the Keyboard</vt:lpstr>
      <vt:lpstr>Example of ctrl-c and ctrl-z</vt:lpstr>
      <vt:lpstr>Sending Signals with kill Function</vt:lpstr>
      <vt:lpstr>Receiving Signals</vt:lpstr>
      <vt:lpstr>Receiving Signals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Safe Signal Handling</vt:lpstr>
      <vt:lpstr>Guidelines for Writing Safe Handlers </vt:lpstr>
      <vt:lpstr>Async-Signal-Safety </vt:lpstr>
      <vt:lpstr>Safely Generating Formatted Output</vt:lpstr>
      <vt:lpstr>Correct Signal Handling</vt:lpstr>
      <vt:lpstr>Correct Signal Handling</vt:lpstr>
      <vt:lpstr>Portable Signal Handling</vt:lpstr>
      <vt:lpstr>Synchronizing Flows to Avoid Races</vt:lpstr>
      <vt:lpstr>Synchronizing Flows to Avoid Races</vt:lpstr>
      <vt:lpstr>Corrected Shell Program without Race</vt:lpstr>
      <vt:lpstr>Explicitly Waiting for Signals</vt:lpstr>
      <vt:lpstr>Explicitly Waiting for Signals</vt:lpstr>
      <vt:lpstr>Explicitly Waiting for Signals</vt:lpstr>
      <vt:lpstr>Waiting for Signals with sigsuspend</vt:lpstr>
      <vt:lpstr>Waiting for Signals with sigsuspend</vt:lpstr>
      <vt:lpstr>Today</vt:lpstr>
      <vt:lpstr>Summary</vt:lpstr>
      <vt:lpstr>Additional slides</vt:lpstr>
      <vt:lpstr>Nonlocal Jumps: setjmp/longjmp</vt:lpstr>
      <vt:lpstr>setjmp/longjmp (cont)</vt:lpstr>
      <vt:lpstr>setjmp/longjmp Example</vt:lpstr>
      <vt:lpstr>setjmp/longjmp Example (cont)</vt:lpstr>
      <vt:lpstr>Limitations of Nonlocal Jumps</vt:lpstr>
      <vt:lpstr>Limitations of Long Jumps (cont.)</vt:lpstr>
      <vt:lpstr>Putting It All Together: A Program  That Restarts Itself When ctrl-c’d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640</cp:revision>
  <cp:lastPrinted>2013-10-10T00:06:34Z</cp:lastPrinted>
  <dcterms:created xsi:type="dcterms:W3CDTF">2011-10-13T14:55:16Z</dcterms:created>
  <dcterms:modified xsi:type="dcterms:W3CDTF">2019-01-20T23:10:39Z</dcterms:modified>
</cp:coreProperties>
</file>