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76" r:id="rId2"/>
    <p:sldId id="279" r:id="rId3"/>
    <p:sldId id="286" r:id="rId4"/>
    <p:sldId id="290" r:id="rId5"/>
    <p:sldId id="291" r:id="rId6"/>
    <p:sldId id="292" r:id="rId7"/>
    <p:sldId id="293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11" r:id="rId20"/>
    <p:sldId id="315" r:id="rId21"/>
    <p:sldId id="316" r:id="rId22"/>
    <p:sldId id="317" r:id="rId23"/>
    <p:sldId id="319" r:id="rId24"/>
    <p:sldId id="320" r:id="rId25"/>
    <p:sldId id="356" r:id="rId26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1"/>
    <p:restoredTop sz="88299"/>
  </p:normalViewPr>
  <p:slideViewPr>
    <p:cSldViewPr>
      <p:cViewPr varScale="1">
        <p:scale>
          <a:sx n="108" d="100"/>
          <a:sy n="108" d="100"/>
        </p:scale>
        <p:origin x="1208" y="184"/>
      </p:cViewPr>
      <p:guideLst>
        <p:guide orient="horz" pos="2880"/>
        <p:guide pos="2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702E0-8E04-8A47-9A54-A0953263A5BC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D39CE-D53A-6843-942D-906DB2DD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8CAF82B9-41F6-3940-B57D-679B349EDC69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2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Rectangle 5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45644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59A075FF-402C-7040-9E0D-EB6BD80A85DC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11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501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89352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C306AAA3-9F43-9842-87C2-A749DFC68361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12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2230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522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3619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4BE22CEE-F2A9-9E4C-8F7A-0D5E9E3506E4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13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4278" name="Rectangle 5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38225" y="5087938"/>
            <a:ext cx="4897438" cy="4152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Effectively  x 2</a:t>
            </a:r>
            <a:r>
              <a:rPr lang="en-US" altLang="en-US" baseline="30000">
                <a:latin typeface="Arial" charset="0"/>
              </a:rPr>
              <a:t>n.</a:t>
            </a:r>
            <a:endParaRPr lang="en-US" altLang="en-US">
              <a:latin typeface="Arial" charset="0"/>
            </a:endParaRP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bits of operand shifted left by specified number of bits.  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Zeros are inserted into the right most end of the word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last bit removed from the left most end placed in carry flag.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LSL #0 does nothing and is the default shift if none is specified.</a:t>
            </a:r>
          </a:p>
        </p:txBody>
      </p:sp>
    </p:spTree>
    <p:extLst>
      <p:ext uri="{BB962C8B-B14F-4D97-AF65-F5344CB8AC3E}">
        <p14:creationId xmlns:p14="http://schemas.microsoft.com/office/powerpoint/2010/main" val="146851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0DF2857E-3E7A-D94D-9271-FE8DBC592CB5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14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326" name="Rectangle 5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25525" y="4652963"/>
            <a:ext cx="4935538" cy="4587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LSR moves each bit of the register (Rm) to the right by the specified amount. 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eg / LSR #5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all bits are moved 5 places to right (i.e. into less significant positions). 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most significant positions then filled with zeros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least  significant five bits of Rm are removed. The last of these five bits becomes the shifter Carry output, and may set the CPSR's C flag (when the ALU operation is in the logical class).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An LSR 0 is translated into an LSR 32, to put bit 31 of the word into the carry flag.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ASR similar to LSR except that 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high bits are filled with bit 31 of Rm (the sign bit) instead of zeros.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This preserves the sign in 2's complement notation. 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eg/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Divide a 2's complement number  10000010B (or -126) in Ra by 2.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       	MOV Ra, Ra, ASR #2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   From Ra=10000010B we get RA=11000001B (or - 63)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An ASR #0 is translated into an ASR #32, to propagate bit 31 of the word into every bit in the word as well as the carry flag.</a:t>
            </a:r>
          </a:p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9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5375D3AF-BDA1-4D4D-B6F4-E89D0EDBC4A1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15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374" name="Rectangle 5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5" name="Rectangle 6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Rotate Right (ROR), and Rotate Right Extended (RRX) operations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used to manipulate the bits in a register without destroying those bits.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move each bit of the register (Rm) by the specified amount. 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eg/ ROR #5 </a:t>
            </a:r>
          </a:p>
          <a:p>
            <a:pPr marL="792163" lvl="2" indent="-98425"/>
            <a:r>
              <a:rPr lang="en-US" altLang="en-US">
                <a:latin typeface="Arial" charset="0"/>
              </a:rPr>
              <a:t>all bits moved 5 places to the right (i.e. into less significant positions). 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However, rather than being discarded the bits shifted out are then rotated back to other high of the register </a:t>
            </a:r>
          </a:p>
          <a:p>
            <a:pPr marL="792163" lvl="2" indent="-98425"/>
            <a:r>
              <a:rPr lang="en-US" altLang="en-US">
                <a:latin typeface="Arial" charset="0"/>
              </a:rPr>
              <a:t>in ROR the bit previously at [0]  is rotated to the MSB, [31]</a:t>
            </a:r>
          </a:p>
          <a:p>
            <a:pPr marL="792163" lvl="2" indent="-98425"/>
            <a:r>
              <a:rPr lang="en-US" altLang="en-US">
                <a:latin typeface="Arial" charset="0"/>
              </a:rPr>
              <a:t>In RRX - Carry flag included as a 33rd bit in the operation. Bit</a:t>
            </a:r>
            <a:r>
              <a:rPr lang="en-US" altLang="en-US" b="1">
                <a:latin typeface="Arial" charset="0"/>
              </a:rPr>
              <a:t> </a:t>
            </a:r>
            <a:r>
              <a:rPr lang="en-US" altLang="en-US">
                <a:latin typeface="Arial" charset="0"/>
              </a:rPr>
              <a:t>0 becomes the Carry out, while the C becomes the MSB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RRX actually encoded as ROR #0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Example of use: in random number generator given in datasheet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.</a:t>
            </a:r>
          </a:p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5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E9F82C66-CD4A-9941-B945-F632FE347440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16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422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604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63360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0E9E893E-AB2D-4048-BC1B-63E97D889C4C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17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470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5705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1C87359E-0884-1B4A-925F-520E56401015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18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4518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Main use for a shifted register is to provide inline multiplication (and division)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Using one or more instructions with shifted registers.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This can often be quicker than using MUL instruction, though not as flexible.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Need to know constant at compile / assemble time.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The problem of finding the optimum sequence becomes more difficult as constant becomes larger.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No known algorithm to solve this problem quickly.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C compiler restricts amount of searching it does in order to minimise impact on compile time 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Has cut-off so that uses normal MUL once number of instructions used in squence passes a limit.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Sequences could otherwise become very long.</a:t>
            </a:r>
          </a:p>
        </p:txBody>
      </p:sp>
      <p:sp>
        <p:nvSpPr>
          <p:cNvPr id="645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61273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512BDC10-DA59-9148-A84F-90683034CA63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19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2710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One example of use of MLA is for string to number conversion: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eg/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Convert string=“123” to value=123</a:t>
            </a:r>
          </a:p>
          <a:p>
            <a:pPr marL="296863" lvl="1" indent="-98425">
              <a:buFont typeface="Zapf Dingbat" charset="0"/>
              <a:buNone/>
            </a:pPr>
            <a:r>
              <a:rPr lang="en-US" altLang="en-US">
                <a:latin typeface="Arial" charset="0"/>
              </a:rPr>
              <a:t>		value = 0</a:t>
            </a:r>
          </a:p>
          <a:p>
            <a:pPr marL="296863" lvl="1" indent="-98425">
              <a:buFont typeface="Zapf Dingbat" charset="0"/>
              <a:buNone/>
            </a:pPr>
            <a:r>
              <a:rPr lang="en-US" altLang="en-US">
                <a:latin typeface="Arial" charset="0"/>
              </a:rPr>
              <a:t>		loop = 0</a:t>
            </a:r>
          </a:p>
          <a:p>
            <a:pPr marL="296863" lvl="1" indent="-98425">
              <a:buFont typeface="Zapf Dingbat" charset="0"/>
              <a:buNone/>
            </a:pPr>
            <a:r>
              <a:rPr lang="en-US" altLang="en-US">
                <a:latin typeface="Arial" charset="0"/>
              </a:rPr>
              <a:t>		len = length of string</a:t>
            </a:r>
          </a:p>
          <a:p>
            <a:pPr marL="296863" lvl="1" indent="-98425">
              <a:buFont typeface="Zapf Dingbat" charset="0"/>
              <a:buNone/>
            </a:pPr>
            <a:r>
              <a:rPr lang="en-US" altLang="en-US">
                <a:latin typeface="Arial" charset="0"/>
              </a:rPr>
              <a:t>		while loop &lt;&gt; len</a:t>
            </a:r>
          </a:p>
          <a:p>
            <a:pPr marL="296863" lvl="1" indent="-98425">
              <a:buFont typeface="Zapf Dingbat" charset="0"/>
              <a:buNone/>
            </a:pPr>
            <a:r>
              <a:rPr lang="en-US" altLang="en-US">
                <a:latin typeface="Arial" charset="0"/>
              </a:rPr>
              <a:t>		  c = extract( string, len -loop,1)</a:t>
            </a:r>
          </a:p>
          <a:p>
            <a:pPr marL="296863" lvl="1" indent="-98425">
              <a:buFont typeface="Zapf Dingbat" charset="0"/>
              <a:buNone/>
            </a:pPr>
            <a:r>
              <a:rPr lang="en-US" altLang="en-US">
                <a:latin typeface="Arial" charset="0"/>
              </a:rPr>
              <a:t>		  Rm = 10 ^ loop</a:t>
            </a:r>
          </a:p>
          <a:p>
            <a:pPr marL="296863" lvl="1" indent="-98425">
              <a:buFont typeface="Zapf Dingbat" charset="0"/>
              <a:buNone/>
            </a:pPr>
            <a:r>
              <a:rPr lang="en-US" altLang="en-US">
                <a:latin typeface="Arial" charset="0"/>
              </a:rPr>
              <a:t>		  Rs =  ASC(c) - ASC (‘0’)</a:t>
            </a:r>
          </a:p>
          <a:p>
            <a:pPr marL="296863" lvl="1" indent="-98425">
              <a:buFont typeface="Zapf Dingbat" charset="0"/>
              <a:buNone/>
            </a:pPr>
            <a:r>
              <a:rPr lang="en-US" altLang="en-US">
                <a:latin typeface="Arial" charset="0"/>
              </a:rPr>
              <a:t>		  Rd = value</a:t>
            </a:r>
          </a:p>
          <a:p>
            <a:pPr marL="296863" lvl="1" indent="-98425">
              <a:buFont typeface="Zapf Dingbat" charset="0"/>
              <a:buNone/>
            </a:pPr>
            <a:r>
              <a:rPr lang="en-US" altLang="en-US">
                <a:latin typeface="Arial" charset="0"/>
              </a:rPr>
              <a:t>		  MLA Rd, Rm, Rs, Rd</a:t>
            </a:r>
          </a:p>
          <a:p>
            <a:pPr marL="296863" lvl="1" indent="-98425">
              <a:buFont typeface="Zapf Dingbat" charset="0"/>
              <a:buNone/>
            </a:pPr>
            <a:r>
              <a:rPr lang="en-US" altLang="en-US">
                <a:latin typeface="Arial" charset="0"/>
              </a:rPr>
              <a:t>		  loop = loop + 1</a:t>
            </a:r>
          </a:p>
          <a:p>
            <a:pPr marL="296863" lvl="1" indent="-98425">
              <a:buFont typeface="Zapf Dingbat" charset="0"/>
              <a:buNone/>
            </a:pPr>
            <a:r>
              <a:rPr lang="en-US" altLang="en-US">
                <a:latin typeface="Arial" charset="0"/>
              </a:rPr>
              <a:t>		endwhile</a:t>
            </a:r>
          </a:p>
        </p:txBody>
      </p:sp>
      <p:sp>
        <p:nvSpPr>
          <p:cNvPr id="727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18483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F699308B-52C7-6547-AE66-A092793F326F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20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80899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0902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/>
            <a:r>
              <a:rPr lang="en-US" altLang="en-US">
                <a:latin typeface="Arial" charset="0"/>
              </a:rPr>
              <a:t>All  instructions other than these can only use values in registers</a:t>
            </a:r>
          </a:p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809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4047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1D5AF3AC-5E53-8C4E-BC39-428DCEFBB180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3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4732338"/>
            <a:ext cx="4954587" cy="4413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defTabSz="946150">
              <a:buFontTx/>
              <a:buNone/>
            </a:pPr>
            <a:endParaRPr lang="en-US" altLang="en-US">
              <a:latin typeface="Arial" charset="0"/>
            </a:endParaRPr>
          </a:p>
          <a:p>
            <a:pPr marL="0" indent="0" defTabSz="946150">
              <a:buFontTx/>
              <a:buNone/>
            </a:pPr>
            <a:endParaRPr lang="en-US" altLang="en-US">
              <a:latin typeface="Arial" charset="0"/>
            </a:endParaRPr>
          </a:p>
          <a:p>
            <a:pPr marL="0" indent="0" defTabSz="946150">
              <a:buFontTx/>
              <a:buNone/>
            </a:pPr>
            <a:r>
              <a:rPr lang="en-US" altLang="en-US">
                <a:latin typeface="Arial" charset="0"/>
              </a:rPr>
              <a:t>N flag SUB r0, r1, r2 where r1&lt;r2</a:t>
            </a:r>
          </a:p>
          <a:p>
            <a:pPr marL="0" indent="0" defTabSz="946150">
              <a:buFontTx/>
              <a:buNone/>
            </a:pPr>
            <a:endParaRPr lang="en-US" altLang="en-US">
              <a:latin typeface="Arial" charset="0"/>
            </a:endParaRPr>
          </a:p>
          <a:p>
            <a:pPr marL="0" indent="0" defTabSz="946150">
              <a:buFontTx/>
              <a:buNone/>
            </a:pPr>
            <a:r>
              <a:rPr lang="en-US" altLang="en-US">
                <a:latin typeface="Arial" charset="0"/>
              </a:rPr>
              <a:t>Z flag  SUB r0, r1, r2 where r1=r2   (also used for results of logical operations)</a:t>
            </a:r>
          </a:p>
          <a:p>
            <a:pPr marL="0" indent="0" defTabSz="946150">
              <a:buFontTx/>
              <a:buNone/>
            </a:pPr>
            <a:r>
              <a:rPr lang="en-US" altLang="en-US">
                <a:latin typeface="Arial" charset="0"/>
              </a:rPr>
              <a:t>           </a:t>
            </a:r>
          </a:p>
          <a:p>
            <a:pPr marL="0" indent="0" defTabSz="946150">
              <a:buFontTx/>
              <a:buNone/>
            </a:pPr>
            <a:r>
              <a:rPr lang="en-US" altLang="en-US">
                <a:latin typeface="Arial" charset="0"/>
              </a:rPr>
              <a:t>C flag ADD r0, r1, r2 where r1+r2&gt;0xFFFFFFFF</a:t>
            </a:r>
          </a:p>
          <a:p>
            <a:pPr marL="0" indent="0" defTabSz="946150">
              <a:buFontTx/>
              <a:buNone/>
            </a:pPr>
            <a:endParaRPr lang="en-US" altLang="en-US">
              <a:latin typeface="Arial" charset="0"/>
            </a:endParaRPr>
          </a:p>
          <a:p>
            <a:pPr marL="0" indent="0" defTabSz="946150">
              <a:buFontTx/>
              <a:buNone/>
            </a:pPr>
            <a:r>
              <a:rPr lang="en-US" altLang="en-US">
                <a:latin typeface="Arial" charset="0"/>
              </a:rPr>
              <a:t>V flag ADD r0, r1, r2 where r1+r2&gt;0x7FFFFFFF</a:t>
            </a:r>
          </a:p>
          <a:p>
            <a:pPr marL="0" indent="0" defTabSz="946150">
              <a:buFontTx/>
              <a:buNone/>
            </a:pPr>
            <a:r>
              <a:rPr lang="en-US" altLang="en-US">
                <a:latin typeface="Arial" charset="0"/>
              </a:rPr>
              <a:t>	(if numbers are signed, ALU sign bit will be corrupted)</a:t>
            </a:r>
          </a:p>
          <a:p>
            <a:pPr marL="0" indent="0" defTabSz="946150">
              <a:buFontTx/>
              <a:buNone/>
            </a:pPr>
            <a:r>
              <a:rPr lang="en-US" altLang="en-US">
                <a:latin typeface="Arial" charset="0"/>
              </a:rPr>
              <a:t>	(0x7FFFFFF+0x00000001=0x80000000) </a:t>
            </a:r>
          </a:p>
          <a:p>
            <a:pPr marL="0" indent="0" defTabSz="946150">
              <a:buFontTx/>
              <a:buNone/>
            </a:pPr>
            <a:r>
              <a:rPr lang="en-US" altLang="en-US">
                <a:latin typeface="Arial" charset="0"/>
              </a:rPr>
              <a:t>	(answer okay for unsigned but wrong for signed)</a:t>
            </a:r>
          </a:p>
        </p:txBody>
      </p:sp>
      <p:sp>
        <p:nvSpPr>
          <p:cNvPr id="21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89230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2E3DDB1B-727B-7748-B4F7-563FDCA3B885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21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2950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829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2926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930CE542-E675-964B-8656-09B936062EBD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22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4998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849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4682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1FBBFCEF-A6B5-FD41-9BFE-B41B6B49C657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23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9094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890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35525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2C72CF7E-0C20-E44B-B9F2-57A0838B275B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24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1142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911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9192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3FED04F1-010C-584D-9A39-355E3BC7FAFA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4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9702" name="Rectangle 5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3" name="Rectangle 6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5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12611DC6-2E69-474D-A2E0-ADF9F0A7E1D8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5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1750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317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818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27B1BF23-79D8-544B-8BC5-C4999EEADCA1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6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3798" name="Rectangle 5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52500" y="4719638"/>
            <a:ext cx="4899025" cy="4146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4 bit Condition Field refers to the values of the appropriate bits in the CPSR, as indicated on slide.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Most instructions assembled with default condition code "always" (1110, AL). 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This means the instruction will be executed irrespective of the flags in CPSR.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 The "never" code (1111, NV) is reserved. 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This family of conditions will be redefined for future use in other ARM devices. 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Use </a:t>
            </a:r>
            <a:r>
              <a:rPr lang="en-US" altLang="en-US" b="1">
                <a:latin typeface="Arial" charset="0"/>
              </a:rPr>
              <a:t>MOV r0, r0</a:t>
            </a:r>
            <a:r>
              <a:rPr lang="en-US" altLang="en-US">
                <a:latin typeface="Arial" charset="0"/>
              </a:rPr>
              <a:t> as NOP operation.</a:t>
            </a:r>
          </a:p>
          <a:p>
            <a:pPr marL="0" indent="0">
              <a:buFontTx/>
              <a:buNone/>
            </a:pPr>
            <a:r>
              <a:rPr lang="en-US" altLang="en-US">
                <a:latin typeface="Arial" charset="0"/>
              </a:rPr>
              <a:t>Conditional instructions aids code density</a:t>
            </a:r>
          </a:p>
          <a:p>
            <a:pPr marL="296863" lvl="1" indent="-98425">
              <a:buSzPct val="100000"/>
              <a:buFont typeface="Symbol" charset="2"/>
              <a:buChar char="‡"/>
            </a:pPr>
            <a:r>
              <a:rPr lang="en-US" altLang="en-US">
                <a:latin typeface="Arial" charset="0"/>
              </a:rPr>
              <a:t>remove need for many branches (discussed earlier)</a:t>
            </a:r>
          </a:p>
        </p:txBody>
      </p:sp>
    </p:spTree>
    <p:extLst>
      <p:ext uri="{BB962C8B-B14F-4D97-AF65-F5344CB8AC3E}">
        <p14:creationId xmlns:p14="http://schemas.microsoft.com/office/powerpoint/2010/main" val="157871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A9FB8D9D-DFF4-1340-B436-0C0AD14684AB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7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5846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358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0003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0EBB4E53-B682-9E44-B25F-B40E92996CE8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8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440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3461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1BB85A55-7AF1-1240-863B-7087437755BB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9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086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460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4445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74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7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4E229A8E-32A4-7240-A6B0-CB5BA8A614D6}" type="slidenum">
              <a:rPr lang="en-US" altLang="en-US" sz="1000" b="0">
                <a:latin typeface="Times New Roman" charset="0"/>
              </a:rPr>
              <a:pPr>
                <a:lnSpc>
                  <a:spcPct val="100000"/>
                </a:lnSpc>
              </a:pPr>
              <a:t>10</a:t>
            </a:fld>
            <a:endParaRPr lang="en-US" altLang="en-US" sz="10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3841750" y="7938"/>
            <a:ext cx="2943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-31750" y="9450388"/>
            <a:ext cx="29400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-31750" y="7938"/>
            <a:ext cx="29400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8134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Arial" charset="0"/>
            </a:endParaRPr>
          </a:p>
        </p:txBody>
      </p:sp>
      <p:sp>
        <p:nvSpPr>
          <p:cNvPr id="481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1982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2713"/>
            <a:fld id="{81D60167-4931-47E6-BA6A-407CBD079E47}" type="slidenum">
              <a:rPr lang="en-US" smtClean="0"/>
              <a:pPr marL="15271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2713"/>
            <a:fld id="{81D60167-4931-47E6-BA6A-407CBD079E47}" type="slidenum">
              <a:rPr lang="en-US" smtClean="0"/>
              <a:pPr marL="15271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3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2713"/>
            <a:fld id="{81D60167-4931-47E6-BA6A-407CBD079E47}" type="slidenum">
              <a:rPr lang="en-US" smtClean="0"/>
              <a:pPr marL="15271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2713"/>
            <a:fld id="{81D60167-4931-47E6-BA6A-407CBD079E47}" type="slidenum">
              <a:rPr lang="en-US" smtClean="0"/>
              <a:pPr marL="15271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3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2713"/>
            <a:fld id="{81D60167-4931-47E6-BA6A-407CBD079E47}" type="slidenum">
              <a:rPr lang="en-US" smtClean="0"/>
              <a:pPr marL="15271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0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2713"/>
            <a:fld id="{81D60167-4931-47E6-BA6A-407CBD079E47}" type="slidenum">
              <a:rPr lang="en-US" smtClean="0"/>
              <a:pPr marL="15271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2713"/>
            <a:fld id="{81D60167-4931-47E6-BA6A-407CBD079E47}" type="slidenum">
              <a:rPr lang="en-US" smtClean="0"/>
              <a:pPr marL="15271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0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2713"/>
            <a:fld id="{81D60167-4931-47E6-BA6A-407CBD079E47}" type="slidenum">
              <a:rPr lang="en-US" smtClean="0"/>
              <a:pPr marL="15271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2713"/>
            <a:fld id="{81D60167-4931-47E6-BA6A-407CBD079E47}" type="slidenum">
              <a:rPr lang="en-US" smtClean="0"/>
              <a:pPr marL="15271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9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2713"/>
            <a:fld id="{81D60167-4931-47E6-BA6A-407CBD079E47}" type="slidenum">
              <a:rPr lang="en-US" smtClean="0"/>
              <a:pPr marL="15271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9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2713"/>
            <a:fld id="{81D60167-4931-47E6-BA6A-407CBD079E47}" type="slidenum">
              <a:rPr lang="en-US" smtClean="0"/>
              <a:pPr marL="15271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8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52713"/>
            <a:fld id="{81D60167-4931-47E6-BA6A-407CBD079E47}" type="slidenum">
              <a:rPr lang="en-US" smtClean="0"/>
              <a:pPr marL="152713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1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ARM </a:t>
            </a:r>
            <a:r>
              <a:rPr lang="en-US" sz="3467" dirty="0"/>
              <a:t>(and low-power architectures)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CSCI 370 – </a:t>
            </a:r>
            <a:r>
              <a:rPr lang="en-US"/>
              <a:t>Computer Architecture</a:t>
            </a:r>
            <a:endParaRPr lang="en-US" dirty="0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352800" y="715963"/>
            <a:ext cx="3810000" cy="1600200"/>
            <a:chOff x="1778" y="1236"/>
            <a:chExt cx="2400" cy="1008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778" y="1236"/>
              <a:ext cx="2400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2857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6858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543050" indent="-1714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00250" indent="-1714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457450" indent="-1714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14650" indent="-1714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371850" indent="-1714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29050" indent="-1714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en-US" altLang="en-US" sz="11000" b="0" dirty="0">
                  <a:latin typeface="Times New Roman" charset="0"/>
                </a:rPr>
                <a:t>ARM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842" y="2016"/>
              <a:ext cx="1984" cy="22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en-US" sz="2000" dirty="0">
                  <a:solidFill>
                    <a:schemeClr val="bg1"/>
                  </a:solidFill>
                </a:rPr>
                <a:t>Advanced RISC Machines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505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Logical Operations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en-US"/>
              <a:t>Operations are:</a:t>
            </a:r>
          </a:p>
          <a:p>
            <a:pPr lvl="1"/>
            <a:r>
              <a:rPr lang="en-US" altLang="en-US"/>
              <a:t>AND	operand1 AND operand2</a:t>
            </a:r>
          </a:p>
          <a:p>
            <a:pPr lvl="1"/>
            <a:r>
              <a:rPr lang="en-US" altLang="en-US"/>
              <a:t>EOR	operand1 EOR operand2</a:t>
            </a:r>
          </a:p>
          <a:p>
            <a:pPr lvl="1"/>
            <a:r>
              <a:rPr lang="en-US" altLang="en-US"/>
              <a:t>ORR	operand1 OR operand2</a:t>
            </a:r>
          </a:p>
          <a:p>
            <a:pPr lvl="1"/>
            <a:r>
              <a:rPr lang="en-US" altLang="en-US"/>
              <a:t>BIC	operand1 AND NOT operand2 [ie bit clear]</a:t>
            </a:r>
          </a:p>
          <a:p>
            <a:r>
              <a:rPr lang="en-US" altLang="en-US"/>
              <a:t>Syntax:</a:t>
            </a:r>
          </a:p>
          <a:p>
            <a:pPr lvl="1"/>
            <a:r>
              <a:rPr lang="en-US" altLang="en-US"/>
              <a:t>&lt;Operation&gt;{&lt;cond&gt;}{S} Rd, Rn, Operand2</a:t>
            </a:r>
          </a:p>
          <a:p>
            <a:r>
              <a:rPr lang="en-US" altLang="en-US"/>
              <a:t>Examples:</a:t>
            </a:r>
          </a:p>
          <a:p>
            <a:pPr lvl="1"/>
            <a:r>
              <a:rPr lang="en-US" altLang="en-US"/>
              <a:t>AND	r0, r1, r2</a:t>
            </a:r>
          </a:p>
          <a:p>
            <a:pPr lvl="1"/>
            <a:r>
              <a:rPr lang="en-US" altLang="en-US"/>
              <a:t>BICEQ	r2, r3, #7</a:t>
            </a:r>
          </a:p>
          <a:p>
            <a:pPr lvl="1"/>
            <a:r>
              <a:rPr lang="en-US" altLang="en-US"/>
              <a:t>EORS	r1,r3,r0</a:t>
            </a:r>
          </a:p>
        </p:txBody>
      </p:sp>
    </p:spTree>
    <p:extLst>
      <p:ext uri="{BB962C8B-B14F-4D97-AF65-F5344CB8AC3E}">
        <p14:creationId xmlns:p14="http://schemas.microsoft.com/office/powerpoint/2010/main" val="19609581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Data Movement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en-US"/>
              <a:t>Operations are:</a:t>
            </a:r>
          </a:p>
          <a:p>
            <a:pPr lvl="1"/>
            <a:r>
              <a:rPr lang="en-US" altLang="en-US"/>
              <a:t>MOV	operand2</a:t>
            </a:r>
          </a:p>
          <a:p>
            <a:pPr lvl="1"/>
            <a:r>
              <a:rPr lang="en-US" altLang="en-US"/>
              <a:t>MVN	NOT operand2</a:t>
            </a:r>
          </a:p>
          <a:p>
            <a:pPr>
              <a:buFont typeface="Times New Roman" charset="0"/>
              <a:buNone/>
            </a:pPr>
            <a:r>
              <a:rPr lang="en-US" altLang="en-US"/>
              <a:t>	Note that these make no use of operand1.</a:t>
            </a:r>
          </a:p>
          <a:p>
            <a:r>
              <a:rPr lang="en-US" altLang="en-US"/>
              <a:t>Syntax:</a:t>
            </a:r>
          </a:p>
          <a:p>
            <a:pPr lvl="1"/>
            <a:r>
              <a:rPr lang="en-US" altLang="en-US"/>
              <a:t>&lt;Operation&gt;{&lt;cond&gt;}{S} Rd, Operand2</a:t>
            </a:r>
          </a:p>
          <a:p>
            <a:r>
              <a:rPr lang="en-US" altLang="en-US"/>
              <a:t>Examples:</a:t>
            </a:r>
          </a:p>
          <a:p>
            <a:pPr lvl="1"/>
            <a:r>
              <a:rPr lang="en-US" altLang="en-US"/>
              <a:t>MOV	r0, r1</a:t>
            </a:r>
          </a:p>
          <a:p>
            <a:pPr lvl="1"/>
            <a:r>
              <a:rPr lang="en-US" altLang="en-US"/>
              <a:t>MOVS	r2, #10</a:t>
            </a:r>
          </a:p>
          <a:p>
            <a:pPr lvl="1"/>
            <a:r>
              <a:rPr lang="en-US" altLang="en-US"/>
              <a:t>MVNEQ	r1,#0</a:t>
            </a:r>
          </a:p>
        </p:txBody>
      </p:sp>
    </p:spTree>
    <p:extLst>
      <p:ext uri="{BB962C8B-B14F-4D97-AF65-F5344CB8AC3E}">
        <p14:creationId xmlns:p14="http://schemas.microsoft.com/office/powerpoint/2010/main" val="145674869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The Barrel Shifter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en-US"/>
              <a:t>The ARM doesn’t have actual shift instructions.</a:t>
            </a:r>
          </a:p>
          <a:p>
            <a:pPr>
              <a:buFont typeface="Times New Roman" charset="0"/>
              <a:buNone/>
            </a:pPr>
            <a:endParaRPr lang="en-US" altLang="en-US"/>
          </a:p>
          <a:p>
            <a:r>
              <a:rPr lang="en-US" altLang="en-US"/>
              <a:t>Instead it has a barrel shifter which provides a mechanism to carry out shifts as part of other instructions.</a:t>
            </a:r>
          </a:p>
          <a:p>
            <a:pPr>
              <a:buFont typeface="Times New Roman" charset="0"/>
              <a:buNone/>
            </a:pPr>
            <a:endParaRPr lang="en-US" altLang="en-US"/>
          </a:p>
          <a:p>
            <a:r>
              <a:rPr lang="en-US" altLang="en-US"/>
              <a:t>So what operations does the barrel shifter support?</a:t>
            </a:r>
          </a:p>
        </p:txBody>
      </p:sp>
    </p:spTree>
    <p:extLst>
      <p:ext uri="{BB962C8B-B14F-4D97-AF65-F5344CB8AC3E}">
        <p14:creationId xmlns:p14="http://schemas.microsoft.com/office/powerpoint/2010/main" val="181351138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Barrel Shifter - Left Shift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en-US"/>
              <a:t>Shifts left by the specified amount (multiplies by powers of two) e.g. 	</a:t>
            </a:r>
          </a:p>
          <a:p>
            <a:pPr lvl="1">
              <a:buFontTx/>
              <a:buNone/>
            </a:pPr>
            <a:r>
              <a:rPr lang="en-US" altLang="en-US"/>
              <a:t>		LSL #5 = multiply by 32</a:t>
            </a:r>
          </a:p>
          <a:p>
            <a:pPr>
              <a:buFont typeface="Times New Roman" charset="0"/>
              <a:buNone/>
            </a:pPr>
            <a:endParaRPr lang="en-US" altLang="en-US"/>
          </a:p>
          <a:p>
            <a:pPr>
              <a:buFont typeface="Times New Roman" charset="0"/>
              <a:buNone/>
            </a:pPr>
            <a:endParaRPr lang="en-US" alt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610874" y="3817219"/>
            <a:ext cx="3058212" cy="35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552" tIns="26938" rIns="66552" bIns="26938">
            <a:spAutoFit/>
          </a:bodyPr>
          <a:lstStyle>
            <a:lvl1pPr marL="357188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831850" indent="-355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08100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782763" indent="-355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259013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7162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1734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6306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0878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2000"/>
              </a:lnSpc>
              <a:spcBef>
                <a:spcPct val="51000"/>
              </a:spcBef>
            </a:pPr>
            <a:r>
              <a:rPr lang="en-US" altLang="en-US" sz="1897">
                <a:latin typeface="Times New Roman" charset="0"/>
              </a:rPr>
              <a:t>Logical Shift Left (LSL)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3937294" y="4546119"/>
            <a:ext cx="2845880" cy="7669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5074" tIns="47537" rIns="95074" bIns="47537" anchor="ctr"/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2496">
                <a:latin typeface="Times New Roman" charset="0"/>
              </a:rPr>
              <a:t>Destination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1977186" y="4561965"/>
            <a:ext cx="736824" cy="7685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5074" tIns="47537" rIns="95074" bIns="47537" anchor="ctr"/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1897">
                <a:latin typeface="Times New Roman" charset="0"/>
              </a:rPr>
              <a:t>CF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>
            <a:off x="2720348" y="4920077"/>
            <a:ext cx="12106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>
            <a:off x="6789512" y="4920077"/>
            <a:ext cx="7526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7711730" y="4771127"/>
            <a:ext cx="326657" cy="35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5074" tIns="47537" rIns="95074" bIns="47537">
            <a:spAutoFit/>
          </a:bodyPr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97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3109945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Barrel Shifter - Right Shifts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idx="1"/>
          </p:nvPr>
        </p:nvSpPr>
        <p:spPr>
          <a:xfrm>
            <a:off x="303093" y="1797356"/>
            <a:ext cx="3953492" cy="4607893"/>
          </a:xfrm>
          <a:noFill/>
        </p:spPr>
        <p:txBody>
          <a:bodyPr vert="horz" wrap="square" lIns="66552" tIns="26938" rIns="66552" bIns="26938" rtlCol="0">
            <a:spAutoFit/>
          </a:bodyPr>
          <a:lstStyle/>
          <a:p>
            <a:pPr marL="99833" indent="-99833" defTabSz="949201">
              <a:lnSpc>
                <a:spcPct val="88000"/>
              </a:lnSpc>
              <a:spcBef>
                <a:spcPct val="43000"/>
              </a:spcBef>
              <a:buNone/>
            </a:pPr>
            <a:r>
              <a:rPr lang="en-US" altLang="en-US" u="sng" dirty="0"/>
              <a:t>Logical Shift Right </a:t>
            </a:r>
            <a:endParaRPr lang="en-US" altLang="en-US" dirty="0"/>
          </a:p>
          <a:p>
            <a:pPr marL="99833" indent="-99833" defTabSz="949201">
              <a:buFont typeface="Times New Roman" charset="0"/>
              <a:buChar char="•"/>
            </a:pPr>
            <a:r>
              <a:rPr lang="en-US" altLang="en-US" dirty="0"/>
              <a:t>Shifts right by the specified amount (divides by powers of two) e.g. </a:t>
            </a:r>
          </a:p>
          <a:p>
            <a:pPr marL="99833" indent="-99833" defTabSz="949201">
              <a:lnSpc>
                <a:spcPct val="88000"/>
              </a:lnSpc>
              <a:spcBef>
                <a:spcPct val="43000"/>
              </a:spcBef>
              <a:buNone/>
            </a:pPr>
            <a:r>
              <a:rPr lang="en-US" altLang="en-US" dirty="0"/>
              <a:t>	LSR #5 = divide by 32</a:t>
            </a:r>
          </a:p>
          <a:p>
            <a:pPr marL="99833" indent="-99833" defTabSz="949201">
              <a:lnSpc>
                <a:spcPct val="88000"/>
              </a:lnSpc>
              <a:spcBef>
                <a:spcPct val="43000"/>
              </a:spcBef>
              <a:buNone/>
            </a:pPr>
            <a:endParaRPr lang="en-US" altLang="en-US" dirty="0"/>
          </a:p>
          <a:p>
            <a:pPr marL="99833" indent="-99833" defTabSz="949201">
              <a:lnSpc>
                <a:spcPct val="88000"/>
              </a:lnSpc>
              <a:spcBef>
                <a:spcPct val="43000"/>
              </a:spcBef>
              <a:buNone/>
            </a:pPr>
            <a:r>
              <a:rPr lang="en-US" altLang="en-US" u="sng" dirty="0"/>
              <a:t>Arithmetic Shift Right</a:t>
            </a:r>
            <a:r>
              <a:rPr lang="en-US" altLang="en-US" dirty="0"/>
              <a:t>  </a:t>
            </a:r>
          </a:p>
          <a:p>
            <a:pPr marL="99833" indent="-99833" defTabSz="949201">
              <a:buFont typeface="Times New Roman" charset="0"/>
              <a:buChar char="•"/>
            </a:pPr>
            <a:r>
              <a:rPr lang="en-US" altLang="en-US" dirty="0"/>
              <a:t>Shifts right (divides by powers of two) and preserves the sign bit, for 2's complement operations. e.g. </a:t>
            </a:r>
          </a:p>
          <a:p>
            <a:pPr marL="99833" indent="-99833" defTabSz="949201">
              <a:lnSpc>
                <a:spcPct val="88000"/>
              </a:lnSpc>
              <a:spcBef>
                <a:spcPct val="43000"/>
              </a:spcBef>
              <a:buNone/>
            </a:pPr>
            <a:r>
              <a:rPr lang="en-US" altLang="en-US" dirty="0"/>
              <a:t>	ASR #5 = divide by 32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5379249" y="4707745"/>
            <a:ext cx="2032997" cy="5767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5074" tIns="47537" rIns="95074" bIns="47537" anchor="ctr"/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2496">
                <a:latin typeface="Times New Roman" charset="0"/>
              </a:rPr>
              <a:t>Destination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8290095" y="4722005"/>
            <a:ext cx="526076" cy="5767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5074" tIns="47537" rIns="95074" bIns="47537" anchor="ctr"/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1897">
                <a:latin typeface="Times New Roman" charset="0"/>
              </a:rPr>
              <a:t>CF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7418585" y="4989798"/>
            <a:ext cx="8651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4834158" y="4400339"/>
            <a:ext cx="61798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4834158" y="4392416"/>
            <a:ext cx="0" cy="5973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4834158" y="4989798"/>
            <a:ext cx="538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379249" y="2425970"/>
            <a:ext cx="2032997" cy="5767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5074" tIns="47537" rIns="95074" bIns="47537" anchor="ctr"/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2496">
                <a:latin typeface="Times New Roman" charset="0"/>
              </a:rPr>
              <a:t>Destination</a:t>
            </a: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8290095" y="2438647"/>
            <a:ext cx="526076" cy="5767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5074" tIns="47537" rIns="95074" bIns="47537" anchor="ctr"/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1897">
                <a:latin typeface="Times New Roman" charset="0"/>
              </a:rPr>
              <a:t>CF</a:t>
            </a: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7418585" y="2708023"/>
            <a:ext cx="8651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4834158" y="2708023"/>
            <a:ext cx="538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V="1">
            <a:off x="5452139" y="4400340"/>
            <a:ext cx="0" cy="2487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5266744" y="1871373"/>
            <a:ext cx="3056628" cy="35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552" tIns="26938" rIns="66552" bIns="26938">
            <a:spAutoFit/>
          </a:bodyPr>
          <a:lstStyle>
            <a:lvl1pPr marL="357188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831850" indent="-355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08100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782763" indent="-355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259013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7162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1734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6306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0878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2000"/>
              </a:lnSpc>
              <a:spcBef>
                <a:spcPct val="51000"/>
              </a:spcBef>
            </a:pPr>
            <a:r>
              <a:rPr lang="en-US" altLang="en-US" sz="1897">
                <a:latin typeface="Times New Roman" charset="0"/>
              </a:rPr>
              <a:t>Logical Shift Right</a:t>
            </a: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5358649" y="3939230"/>
            <a:ext cx="2689008" cy="35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552" tIns="26938" rIns="66552" bIns="26938">
            <a:spAutoFit/>
          </a:bodyPr>
          <a:lstStyle>
            <a:lvl1pPr marL="357188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831850" indent="-355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08100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782763" indent="-355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259013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7162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1734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6306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0878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2000"/>
              </a:lnSpc>
              <a:spcBef>
                <a:spcPct val="51000"/>
              </a:spcBef>
            </a:pPr>
            <a:r>
              <a:rPr lang="en-US" altLang="en-US" sz="1897">
                <a:latin typeface="Times New Roman" charset="0"/>
              </a:rPr>
              <a:t>Arithmetic Shift Right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4338189" y="2565412"/>
            <a:ext cx="488046" cy="35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552" tIns="26938" rIns="66552" bIns="26938">
            <a:spAutoFit/>
          </a:bodyPr>
          <a:lstStyle>
            <a:lvl1pPr marL="357188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831850" indent="-355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08100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782763" indent="-355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259013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7162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1734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6306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0878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2000"/>
              </a:lnSpc>
              <a:spcBef>
                <a:spcPct val="51000"/>
              </a:spcBef>
            </a:pPr>
            <a:r>
              <a:rPr lang="en-US" altLang="en-US" sz="1897">
                <a:latin typeface="Times New Roman" charset="0"/>
              </a:rPr>
              <a:t>...0</a:t>
            </a:r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5542458" y="4701407"/>
            <a:ext cx="0" cy="5894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3902434" y="5382770"/>
            <a:ext cx="3227760" cy="35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552" tIns="26938" rIns="66552" bIns="26938">
            <a:spAutoFit/>
          </a:bodyPr>
          <a:lstStyle>
            <a:lvl1pPr marL="357188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831850" indent="-355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08100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782763" indent="-355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259013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7162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1734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6306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0878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2000"/>
              </a:lnSpc>
              <a:spcBef>
                <a:spcPct val="51000"/>
              </a:spcBef>
            </a:pPr>
            <a:r>
              <a:rPr lang="en-US" altLang="en-US" sz="1897">
                <a:latin typeface="Times New Roman" charset="0"/>
              </a:rPr>
              <a:t>Sign bit shifted in</a:t>
            </a: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978910" y="1460970"/>
            <a:ext cx="277299" cy="7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</p:spTree>
    <p:extLst>
      <p:ext uri="{BB962C8B-B14F-4D97-AF65-F5344CB8AC3E}">
        <p14:creationId xmlns:p14="http://schemas.microsoft.com/office/powerpoint/2010/main" val="42182536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Barrel Shifter - Rotations 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idx="1"/>
          </p:nvPr>
        </p:nvSpPr>
        <p:spPr>
          <a:xfrm>
            <a:off x="152404" y="1396003"/>
            <a:ext cx="3889472" cy="5113544"/>
          </a:xfrm>
          <a:noFill/>
        </p:spPr>
        <p:txBody>
          <a:bodyPr vert="horz" wrap="square" lIns="66552" tIns="26938" rIns="66552" bIns="26938" rtlCol="0">
            <a:spAutoFit/>
          </a:bodyPr>
          <a:lstStyle/>
          <a:p>
            <a:pPr marL="118849" indent="-118849" defTabSz="949201">
              <a:lnSpc>
                <a:spcPct val="88000"/>
              </a:lnSpc>
              <a:spcBef>
                <a:spcPct val="43000"/>
              </a:spcBef>
              <a:buNone/>
            </a:pPr>
            <a:r>
              <a:rPr lang="en-US" altLang="en-US" u="sng" dirty="0"/>
              <a:t>Rotate Right (ROR)</a:t>
            </a:r>
            <a:endParaRPr lang="en-US" altLang="en-US" dirty="0"/>
          </a:p>
          <a:p>
            <a:pPr marL="118849" indent="-118849" defTabSz="949201">
              <a:lnSpc>
                <a:spcPct val="88000"/>
              </a:lnSpc>
              <a:spcBef>
                <a:spcPct val="43000"/>
              </a:spcBef>
              <a:buNone/>
            </a:pPr>
            <a:r>
              <a:rPr lang="en-US" altLang="en-US" dirty="0"/>
              <a:t>• Similar to an ASR but the bits wrap around as they leave the LSB and appear as the MSB.</a:t>
            </a:r>
          </a:p>
          <a:p>
            <a:pPr marL="118849" indent="-118849" defTabSz="949201">
              <a:lnSpc>
                <a:spcPct val="88000"/>
              </a:lnSpc>
              <a:spcBef>
                <a:spcPct val="43000"/>
              </a:spcBef>
              <a:buNone/>
            </a:pPr>
            <a:r>
              <a:rPr lang="en-US" altLang="en-US" dirty="0"/>
              <a:t>	e.g. ROR #5</a:t>
            </a:r>
          </a:p>
          <a:p>
            <a:pPr marL="118849" indent="-118849" defTabSz="949201">
              <a:lnSpc>
                <a:spcPct val="88000"/>
              </a:lnSpc>
              <a:spcBef>
                <a:spcPct val="43000"/>
              </a:spcBef>
              <a:buFontTx/>
              <a:buChar char="•"/>
            </a:pPr>
            <a:r>
              <a:rPr lang="en-US" altLang="en-US" dirty="0"/>
              <a:t>Note the last bit rotated is also used as the Carry Out.</a:t>
            </a:r>
          </a:p>
          <a:p>
            <a:pPr marL="118849" indent="-118849" defTabSz="949201">
              <a:lnSpc>
                <a:spcPct val="88000"/>
              </a:lnSpc>
              <a:spcBef>
                <a:spcPct val="43000"/>
              </a:spcBef>
              <a:buNone/>
            </a:pPr>
            <a:r>
              <a:rPr lang="en-US" altLang="en-US" dirty="0"/>
              <a:t> </a:t>
            </a:r>
          </a:p>
          <a:p>
            <a:pPr marL="118849" indent="-118849" defTabSz="949201">
              <a:lnSpc>
                <a:spcPct val="88000"/>
              </a:lnSpc>
              <a:spcBef>
                <a:spcPct val="43000"/>
              </a:spcBef>
              <a:buNone/>
            </a:pPr>
            <a:r>
              <a:rPr lang="en-US" altLang="en-US" u="sng" dirty="0"/>
              <a:t>Rotate Right Extended (RRX)</a:t>
            </a:r>
            <a:endParaRPr lang="en-US" altLang="en-US" dirty="0"/>
          </a:p>
          <a:p>
            <a:pPr marL="118849" indent="-118849" defTabSz="949201">
              <a:lnSpc>
                <a:spcPct val="88000"/>
              </a:lnSpc>
              <a:spcBef>
                <a:spcPct val="43000"/>
              </a:spcBef>
              <a:buNone/>
            </a:pPr>
            <a:r>
              <a:rPr lang="en-US" altLang="en-US" dirty="0"/>
              <a:t>• This operation uses the CPSR C flag as a 33rd bit. </a:t>
            </a:r>
          </a:p>
          <a:p>
            <a:pPr marL="118849" indent="-118849" defTabSz="949201">
              <a:lnSpc>
                <a:spcPct val="88000"/>
              </a:lnSpc>
              <a:spcBef>
                <a:spcPct val="43000"/>
              </a:spcBef>
              <a:buFontTx/>
              <a:buChar char="•"/>
            </a:pPr>
            <a:r>
              <a:rPr lang="en-US" altLang="en-US" dirty="0"/>
              <a:t>Rotates right by 1 bit. Encoded as ROR #0.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4986277" y="2045675"/>
            <a:ext cx="2031413" cy="5767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5074" tIns="47537" rIns="95074" bIns="47537" anchor="ctr"/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2496">
                <a:latin typeface="Times New Roman" charset="0"/>
              </a:rPr>
              <a:t>Destination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7895539" y="2058352"/>
            <a:ext cx="526076" cy="5783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5074" tIns="47537" rIns="95074" bIns="47537" anchor="ctr"/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sz="1897">
                <a:latin typeface="Times New Roman" charset="0"/>
              </a:rPr>
              <a:t>CF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7024028" y="2327727"/>
            <a:ext cx="8651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V="1">
            <a:off x="7378970" y="1738269"/>
            <a:ext cx="0" cy="5894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4434848" y="1738269"/>
            <a:ext cx="294412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4441186" y="1738269"/>
            <a:ext cx="0" cy="5894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4441186" y="2327727"/>
            <a:ext cx="538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5227130" y="1424525"/>
            <a:ext cx="2034582" cy="35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552" tIns="26938" rIns="66552" bIns="26938">
            <a:spAutoFit/>
          </a:bodyPr>
          <a:lstStyle>
            <a:lvl1pPr marL="357188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831850" indent="-355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08100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782763" indent="-355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259013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7162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1734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6306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0878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2000"/>
              </a:lnSpc>
              <a:spcBef>
                <a:spcPct val="51000"/>
              </a:spcBef>
            </a:pPr>
            <a:r>
              <a:rPr lang="en-US" altLang="en-US" sz="1897">
                <a:latin typeface="Times New Roman" charset="0"/>
              </a:rPr>
              <a:t>Rotate Right</a:t>
            </a:r>
          </a:p>
        </p:txBody>
      </p:sp>
      <p:grpSp>
        <p:nvGrpSpPr>
          <p:cNvPr id="57360" name="Group 26"/>
          <p:cNvGrpSpPr>
            <a:grpSpLocks/>
          </p:cNvGrpSpPr>
          <p:nvPr/>
        </p:nvGrpSpPr>
        <p:grpSpPr bwMode="auto">
          <a:xfrm>
            <a:off x="4476046" y="4468476"/>
            <a:ext cx="4517596" cy="1239130"/>
            <a:chOff x="2583" y="2820"/>
            <a:chExt cx="2851" cy="782"/>
          </a:xfrm>
        </p:grpSpPr>
        <p:sp>
          <p:nvSpPr>
            <p:cNvPr id="57361" name="Rectangle 16"/>
            <p:cNvSpPr>
              <a:spLocks noChangeArrowheads="1"/>
            </p:cNvSpPr>
            <p:nvPr/>
          </p:nvSpPr>
          <p:spPr bwMode="auto">
            <a:xfrm>
              <a:off x="2931" y="3230"/>
              <a:ext cx="1282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5074" tIns="47537" rIns="95074" bIns="47537" anchor="ctr"/>
            <a:lstStyle>
              <a:lvl1pPr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091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091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091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091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en-US" sz="2496">
                  <a:latin typeface="Times New Roman" charset="0"/>
                </a:rPr>
                <a:t>Destination</a:t>
              </a:r>
            </a:p>
          </p:txBody>
        </p:sp>
        <p:sp>
          <p:nvSpPr>
            <p:cNvPr id="57362" name="Rectangle 17"/>
            <p:cNvSpPr>
              <a:spLocks noChangeArrowheads="1"/>
            </p:cNvSpPr>
            <p:nvPr/>
          </p:nvSpPr>
          <p:spPr bwMode="auto">
            <a:xfrm>
              <a:off x="4767" y="3238"/>
              <a:ext cx="332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5074" tIns="47537" rIns="95074" bIns="47537" anchor="ctr"/>
            <a:lstStyle>
              <a:lvl1pPr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091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091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091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091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altLang="en-US" sz="1897">
                  <a:latin typeface="Times New Roman" charset="0"/>
                </a:rPr>
                <a:t>CF</a:t>
              </a:r>
            </a:p>
          </p:txBody>
        </p:sp>
        <p:sp>
          <p:nvSpPr>
            <p:cNvPr id="57363" name="Line 18"/>
            <p:cNvSpPr>
              <a:spLocks noChangeShapeType="1"/>
            </p:cNvSpPr>
            <p:nvPr/>
          </p:nvSpPr>
          <p:spPr bwMode="auto">
            <a:xfrm>
              <a:off x="4217" y="3408"/>
              <a:ext cx="5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57364" name="Line 19"/>
            <p:cNvSpPr>
              <a:spLocks noChangeShapeType="1"/>
            </p:cNvSpPr>
            <p:nvPr/>
          </p:nvSpPr>
          <p:spPr bwMode="auto">
            <a:xfrm flipH="1">
              <a:off x="2583" y="3035"/>
              <a:ext cx="18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57365" name="Line 20"/>
            <p:cNvSpPr>
              <a:spLocks noChangeShapeType="1"/>
            </p:cNvSpPr>
            <p:nvPr/>
          </p:nvSpPr>
          <p:spPr bwMode="auto">
            <a:xfrm>
              <a:off x="2587" y="3035"/>
              <a:ext cx="0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57366" name="Line 21"/>
            <p:cNvSpPr>
              <a:spLocks noChangeShapeType="1"/>
            </p:cNvSpPr>
            <p:nvPr/>
          </p:nvSpPr>
          <p:spPr bwMode="auto">
            <a:xfrm>
              <a:off x="2587" y="3408"/>
              <a:ext cx="3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57367" name="Line 22"/>
            <p:cNvSpPr>
              <a:spLocks noChangeShapeType="1"/>
            </p:cNvSpPr>
            <p:nvPr/>
          </p:nvSpPr>
          <p:spPr bwMode="auto">
            <a:xfrm>
              <a:off x="5103" y="3408"/>
              <a:ext cx="3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57368" name="Line 23"/>
            <p:cNvSpPr>
              <a:spLocks noChangeShapeType="1"/>
            </p:cNvSpPr>
            <p:nvPr/>
          </p:nvSpPr>
          <p:spPr bwMode="auto">
            <a:xfrm flipV="1">
              <a:off x="5434" y="3035"/>
              <a:ext cx="0" cy="3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57369" name="Line 24"/>
            <p:cNvSpPr>
              <a:spLocks noChangeShapeType="1"/>
            </p:cNvSpPr>
            <p:nvPr/>
          </p:nvSpPr>
          <p:spPr bwMode="auto">
            <a:xfrm flipH="1">
              <a:off x="4375" y="3035"/>
              <a:ext cx="10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57370" name="Rectangle 25"/>
            <p:cNvSpPr>
              <a:spLocks noChangeArrowheads="1"/>
            </p:cNvSpPr>
            <p:nvPr/>
          </p:nvSpPr>
          <p:spPr bwMode="auto">
            <a:xfrm>
              <a:off x="2694" y="2820"/>
              <a:ext cx="202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66552" tIns="26938" rIns="66552" bIns="26938">
              <a:spAutoFit/>
            </a:bodyPr>
            <a:lstStyle>
              <a:lvl1pPr marL="357188" indent="-357188"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831850" indent="-355600"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308100" indent="-357188"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782763" indent="-355600"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259013" indent="-357188" defTabSz="950913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716213" indent="-357188" defTabSz="95091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3173413" indent="-357188" defTabSz="95091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630613" indent="-357188" defTabSz="95091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4087813" indent="-357188" defTabSz="95091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2000"/>
                </a:lnSpc>
                <a:spcBef>
                  <a:spcPct val="51000"/>
                </a:spcBef>
              </a:pPr>
              <a:r>
                <a:rPr lang="en-US" altLang="en-US" sz="1897">
                  <a:latin typeface="Times New Roman" charset="0"/>
                </a:rPr>
                <a:t>Rotate Right through Carry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156303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Using the Barrel Shifter:</a:t>
            </a:r>
            <a:br>
              <a:rPr lang="en-US" altLang="en-US"/>
            </a:br>
            <a:r>
              <a:rPr lang="en-US" altLang="en-US"/>
              <a:t>The Second Operand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idx="1"/>
          </p:nvPr>
        </p:nvSpPr>
        <p:spPr>
          <a:xfrm>
            <a:off x="5396678" y="1530690"/>
            <a:ext cx="3505059" cy="1882464"/>
          </a:xfr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797"/>
              <a:t>Register, optionally with shift operation applied.</a:t>
            </a:r>
          </a:p>
          <a:p>
            <a:r>
              <a:rPr lang="en-US" altLang="en-US" sz="1797"/>
              <a:t>Shift value can be either be:</a:t>
            </a:r>
          </a:p>
          <a:p>
            <a:pPr lvl="1"/>
            <a:r>
              <a:rPr lang="en-US" altLang="en-US" sz="1797"/>
              <a:t>5 bit unsigned integer</a:t>
            </a:r>
          </a:p>
          <a:p>
            <a:pPr lvl="1"/>
            <a:r>
              <a:rPr lang="en-US" altLang="en-US" sz="1797"/>
              <a:t>Specified in bottom byte of another register.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415693" y="3522490"/>
            <a:ext cx="3505059" cy="2362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5074" tIns="47537" rIns="95074" bIns="47537"/>
          <a:lstStyle>
            <a:lvl1pPr marL="293688" indent="-293688" defTabSz="941388">
              <a:lnSpc>
                <a:spcPct val="90000"/>
              </a:lnSpc>
              <a:spcBef>
                <a:spcPct val="30000"/>
              </a:spcBef>
              <a:buSzPct val="100000"/>
              <a:buFont typeface="Times New Roman" charset="0"/>
              <a:buChar char="*"/>
              <a:defRPr sz="1900" b="1">
                <a:solidFill>
                  <a:schemeClr val="tx1"/>
                </a:solidFill>
                <a:latin typeface="Times New Roman" charset="0"/>
              </a:defRPr>
            </a:lvl1pPr>
            <a:lvl2pPr marL="706438" indent="-234950" defTabSz="941388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900">
                <a:solidFill>
                  <a:schemeClr val="tx1"/>
                </a:solidFill>
                <a:latin typeface="Times New Roman" charset="0"/>
              </a:defRPr>
            </a:lvl2pPr>
            <a:lvl3pPr marL="1177925" indent="-236538" defTabSz="941388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900">
                <a:solidFill>
                  <a:schemeClr val="tx1"/>
                </a:solidFill>
                <a:latin typeface="Times New Roman" charset="0"/>
              </a:defRPr>
            </a:lvl3pPr>
            <a:lvl4pPr marL="1589088" indent="-176213" defTabSz="941388">
              <a:lnSpc>
                <a:spcPct val="90000"/>
              </a:lnSpc>
              <a:spcBef>
                <a:spcPct val="30000"/>
              </a:spcBef>
              <a:buSzPct val="50000"/>
              <a:buChar char=""/>
              <a:defRPr sz="1900">
                <a:solidFill>
                  <a:schemeClr val="tx1"/>
                </a:solidFill>
                <a:latin typeface="Times New Roman" charset="0"/>
              </a:defRPr>
            </a:lvl4pPr>
            <a:lvl5pPr marL="2060575" indent="-176213" defTabSz="941388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900">
                <a:solidFill>
                  <a:schemeClr val="tx1"/>
                </a:solidFill>
                <a:latin typeface="Times New Roman" charset="0"/>
              </a:defRPr>
            </a:lvl5pPr>
            <a:lvl6pPr marL="2517775" indent="-176213" defTabSz="9413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900">
                <a:solidFill>
                  <a:schemeClr val="tx1"/>
                </a:solidFill>
                <a:latin typeface="Times New Roman" charset="0"/>
              </a:defRPr>
            </a:lvl6pPr>
            <a:lvl7pPr marL="2974975" indent="-176213" defTabSz="9413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900">
                <a:solidFill>
                  <a:schemeClr val="tx1"/>
                </a:solidFill>
                <a:latin typeface="Times New Roman" charset="0"/>
              </a:defRPr>
            </a:lvl7pPr>
            <a:lvl8pPr marL="3432175" indent="-176213" defTabSz="9413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900">
                <a:solidFill>
                  <a:schemeClr val="tx1"/>
                </a:solidFill>
                <a:latin typeface="Times New Roman" charset="0"/>
              </a:defRPr>
            </a:lvl8pPr>
            <a:lvl9pPr marL="3889375" indent="-176213" defTabSz="9413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9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1797"/>
              <a:t>Immediate value</a:t>
            </a:r>
          </a:p>
          <a:p>
            <a:pPr lvl="1"/>
            <a:r>
              <a:rPr lang="en-US" altLang="en-US" sz="1797"/>
              <a:t>8 bit number</a:t>
            </a:r>
          </a:p>
          <a:p>
            <a:pPr lvl="1"/>
            <a:r>
              <a:rPr lang="en-US" altLang="en-US" sz="1797"/>
              <a:t>Can be rotated right through an even number of positions.</a:t>
            </a:r>
          </a:p>
          <a:p>
            <a:pPr lvl="1"/>
            <a:r>
              <a:rPr lang="en-US" altLang="en-US" sz="1797"/>
              <a:t>Assembler will calculate rotate for you from constant.</a:t>
            </a:r>
          </a:p>
        </p:txBody>
      </p:sp>
      <p:grpSp>
        <p:nvGrpSpPr>
          <p:cNvPr id="59401" name="Group 31"/>
          <p:cNvGrpSpPr>
            <a:grpSpLocks/>
          </p:cNvGrpSpPr>
          <p:nvPr/>
        </p:nvGrpSpPr>
        <p:grpSpPr bwMode="auto">
          <a:xfrm>
            <a:off x="931373" y="1464139"/>
            <a:ext cx="4373401" cy="4836095"/>
            <a:chOff x="346" y="924"/>
            <a:chExt cx="2760" cy="3052"/>
          </a:xfrm>
        </p:grpSpPr>
        <p:sp>
          <p:nvSpPr>
            <p:cNvPr id="59402" name="Rectangle 9"/>
            <p:cNvSpPr>
              <a:spLocks noChangeArrowheads="1"/>
            </p:cNvSpPr>
            <p:nvPr/>
          </p:nvSpPr>
          <p:spPr bwMode="auto">
            <a:xfrm>
              <a:off x="346" y="924"/>
              <a:ext cx="918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905" tIns="45953" rIns="91905" bIns="45953">
              <a:spAutoFit/>
            </a:bodyPr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396"/>
                <a:t>Operand 1</a:t>
              </a:r>
            </a:p>
          </p:txBody>
        </p:sp>
        <p:sp>
          <p:nvSpPr>
            <p:cNvPr id="59403" name="Rectangle 10"/>
            <p:cNvSpPr>
              <a:spLocks noChangeArrowheads="1"/>
            </p:cNvSpPr>
            <p:nvPr/>
          </p:nvSpPr>
          <p:spPr bwMode="auto">
            <a:xfrm>
              <a:off x="934" y="3708"/>
              <a:ext cx="918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905" tIns="45953" rIns="91905" bIns="45953">
              <a:spAutoFit/>
            </a:bodyPr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396"/>
                <a:t>Result</a:t>
              </a:r>
            </a:p>
          </p:txBody>
        </p:sp>
        <p:grpSp>
          <p:nvGrpSpPr>
            <p:cNvPr id="59404" name="Group 30"/>
            <p:cNvGrpSpPr>
              <a:grpSpLocks/>
            </p:cNvGrpSpPr>
            <p:nvPr/>
          </p:nvGrpSpPr>
          <p:grpSpPr bwMode="auto">
            <a:xfrm>
              <a:off x="634" y="924"/>
              <a:ext cx="2472" cy="2770"/>
              <a:chOff x="634" y="924"/>
              <a:chExt cx="2472" cy="2770"/>
            </a:xfrm>
          </p:grpSpPr>
          <p:sp>
            <p:nvSpPr>
              <p:cNvPr id="59405" name="Line 11"/>
              <p:cNvSpPr>
                <a:spLocks noChangeShapeType="1"/>
              </p:cNvSpPr>
              <p:nvPr/>
            </p:nvSpPr>
            <p:spPr bwMode="auto">
              <a:xfrm>
                <a:off x="634" y="2598"/>
                <a:ext cx="431" cy="6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59406" name="Line 12"/>
              <p:cNvSpPr>
                <a:spLocks noChangeShapeType="1"/>
              </p:cNvSpPr>
              <p:nvPr/>
            </p:nvSpPr>
            <p:spPr bwMode="auto">
              <a:xfrm flipV="1">
                <a:off x="638" y="2600"/>
                <a:ext cx="416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59407" name="Line 13"/>
              <p:cNvSpPr>
                <a:spLocks noChangeShapeType="1"/>
              </p:cNvSpPr>
              <p:nvPr/>
            </p:nvSpPr>
            <p:spPr bwMode="auto">
              <a:xfrm>
                <a:off x="1054" y="2596"/>
                <a:ext cx="133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59408" name="Line 14"/>
              <p:cNvSpPr>
                <a:spLocks noChangeShapeType="1"/>
              </p:cNvSpPr>
              <p:nvPr/>
            </p:nvSpPr>
            <p:spPr bwMode="auto">
              <a:xfrm flipH="1">
                <a:off x="1689" y="2598"/>
                <a:ext cx="433" cy="6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59409" name="Line 15"/>
              <p:cNvSpPr>
                <a:spLocks noChangeShapeType="1"/>
              </p:cNvSpPr>
              <p:nvPr/>
            </p:nvSpPr>
            <p:spPr bwMode="auto">
              <a:xfrm flipH="1">
                <a:off x="1698" y="2600"/>
                <a:ext cx="4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59410" name="Line 16"/>
              <p:cNvSpPr>
                <a:spLocks noChangeShapeType="1"/>
              </p:cNvSpPr>
              <p:nvPr/>
            </p:nvSpPr>
            <p:spPr bwMode="auto">
              <a:xfrm flipH="1">
                <a:off x="1603" y="2597"/>
                <a:ext cx="106" cy="19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59411" name="Line 17"/>
              <p:cNvSpPr>
                <a:spLocks noChangeShapeType="1"/>
              </p:cNvSpPr>
              <p:nvPr/>
            </p:nvSpPr>
            <p:spPr bwMode="auto">
              <a:xfrm flipV="1">
                <a:off x="1183" y="2794"/>
                <a:ext cx="42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59412" name="Line 18"/>
              <p:cNvSpPr>
                <a:spLocks noChangeShapeType="1"/>
              </p:cNvSpPr>
              <p:nvPr/>
            </p:nvSpPr>
            <p:spPr bwMode="auto">
              <a:xfrm>
                <a:off x="1058" y="3282"/>
                <a:ext cx="63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59413" name="Rectangle 19"/>
              <p:cNvSpPr>
                <a:spLocks noChangeArrowheads="1"/>
              </p:cNvSpPr>
              <p:nvPr/>
            </p:nvSpPr>
            <p:spPr bwMode="auto">
              <a:xfrm>
                <a:off x="1118" y="2895"/>
                <a:ext cx="546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396"/>
                  <a:t>ALU</a:t>
                </a:r>
              </a:p>
            </p:txBody>
          </p:sp>
          <p:grpSp>
            <p:nvGrpSpPr>
              <p:cNvPr id="59414" name="Group 22"/>
              <p:cNvGrpSpPr>
                <a:grpSpLocks/>
              </p:cNvGrpSpPr>
              <p:nvPr/>
            </p:nvGrpSpPr>
            <p:grpSpPr bwMode="auto">
              <a:xfrm>
                <a:off x="1548" y="1790"/>
                <a:ext cx="788" cy="478"/>
                <a:chOff x="1548" y="1790"/>
                <a:chExt cx="788" cy="478"/>
              </a:xfrm>
            </p:grpSpPr>
            <p:sp>
              <p:nvSpPr>
                <p:cNvPr id="59422" name="Rectangle 20"/>
                <p:cNvSpPr>
                  <a:spLocks noChangeArrowheads="1"/>
                </p:cNvSpPr>
                <p:nvPr/>
              </p:nvSpPr>
              <p:spPr bwMode="auto">
                <a:xfrm>
                  <a:off x="1570" y="1791"/>
                  <a:ext cx="750" cy="4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1905" tIns="45953" rIns="91905" bIns="45953">
                  <a:spAutoFit/>
                </a:bodyPr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396"/>
                    <a:t>Barrel Shifter</a:t>
                  </a:r>
                </a:p>
              </p:txBody>
            </p:sp>
            <p:sp>
              <p:nvSpPr>
                <p:cNvPr id="59423" name="Rectangle 21"/>
                <p:cNvSpPr>
                  <a:spLocks noChangeArrowheads="1"/>
                </p:cNvSpPr>
                <p:nvPr/>
              </p:nvSpPr>
              <p:spPr bwMode="auto">
                <a:xfrm>
                  <a:off x="1548" y="1790"/>
                  <a:ext cx="788" cy="42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597"/>
                </a:p>
              </p:txBody>
            </p:sp>
          </p:grpSp>
          <p:sp>
            <p:nvSpPr>
              <p:cNvPr id="59415" name="Line 23"/>
              <p:cNvSpPr>
                <a:spLocks noChangeShapeType="1"/>
              </p:cNvSpPr>
              <p:nvPr/>
            </p:nvSpPr>
            <p:spPr bwMode="auto">
              <a:xfrm>
                <a:off x="826" y="1396"/>
                <a:ext cx="0" cy="1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59416" name="Line 24"/>
              <p:cNvSpPr>
                <a:spLocks noChangeShapeType="1"/>
              </p:cNvSpPr>
              <p:nvPr/>
            </p:nvSpPr>
            <p:spPr bwMode="auto">
              <a:xfrm>
                <a:off x="1930" y="1396"/>
                <a:ext cx="0" cy="3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59417" name="Line 25"/>
              <p:cNvSpPr>
                <a:spLocks noChangeShapeType="1"/>
              </p:cNvSpPr>
              <p:nvPr/>
            </p:nvSpPr>
            <p:spPr bwMode="auto">
              <a:xfrm>
                <a:off x="1930" y="2230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59418" name="Rectangle 26"/>
              <p:cNvSpPr>
                <a:spLocks noChangeArrowheads="1"/>
              </p:cNvSpPr>
              <p:nvPr/>
            </p:nvSpPr>
            <p:spPr bwMode="auto">
              <a:xfrm>
                <a:off x="1474" y="924"/>
                <a:ext cx="918" cy="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396"/>
                  <a:t>Operand 2</a:t>
                </a:r>
              </a:p>
            </p:txBody>
          </p:sp>
          <p:sp>
            <p:nvSpPr>
              <p:cNvPr id="59419" name="Line 27"/>
              <p:cNvSpPr>
                <a:spLocks noChangeShapeType="1"/>
              </p:cNvSpPr>
              <p:nvPr/>
            </p:nvSpPr>
            <p:spPr bwMode="auto">
              <a:xfrm>
                <a:off x="1384" y="3358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2410" y="1042"/>
                <a:ext cx="6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lgDash"/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59421" name="Line 29"/>
              <p:cNvSpPr>
                <a:spLocks noChangeShapeType="1"/>
              </p:cNvSpPr>
              <p:nvPr/>
            </p:nvSpPr>
            <p:spPr bwMode="auto">
              <a:xfrm>
                <a:off x="2398" y="1132"/>
                <a:ext cx="708" cy="11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lgDash"/>
                <a:round/>
                <a:headEnd type="stealth" w="med" len="lg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537586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Second Operand :</a:t>
            </a:r>
            <a:br>
              <a:rPr lang="en-US" altLang="en-US"/>
            </a:br>
            <a:r>
              <a:rPr lang="en-US" altLang="en-US"/>
              <a:t>Shifted Register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idx="1"/>
          </p:nvPr>
        </p:nvSpPr>
        <p:spPr>
          <a:xfrm>
            <a:off x="1267300" y="1728762"/>
            <a:ext cx="7238296" cy="4368647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*"/>
              <a:defRPr/>
            </a:pPr>
            <a:r>
              <a:rPr lang="en-US" altLang="en-US"/>
              <a:t>The amount by which the register is to be shifted is contained in either:   </a:t>
            </a:r>
          </a:p>
          <a:p>
            <a:pPr lvl="1">
              <a:defRPr/>
            </a:pPr>
            <a:r>
              <a:rPr lang="en-US" altLang="en-US"/>
              <a:t>the immediate 5-bit field in the instruction           </a:t>
            </a:r>
          </a:p>
          <a:p>
            <a:pPr lvl="2">
              <a:defRPr/>
            </a:pPr>
            <a:r>
              <a:rPr lang="en-US" altLang="en-US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NO OVERHEAD 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Shift is done for free - executes in single cycle.</a:t>
            </a:r>
          </a:p>
          <a:p>
            <a:pPr lvl="1">
              <a:defRPr/>
            </a:pPr>
            <a:r>
              <a:rPr lang="en-US" altLang="en-US"/>
              <a:t>the bottom byte of a register (not PC)</a:t>
            </a:r>
          </a:p>
          <a:p>
            <a:pPr lvl="2">
              <a:defRPr/>
            </a:pPr>
            <a:r>
              <a:rPr lang="en-US" altLang="en-US"/>
              <a:t>Then takes extra cycle to execute</a:t>
            </a:r>
          </a:p>
          <a:p>
            <a:pPr lvl="2">
              <a:defRPr/>
            </a:pPr>
            <a:r>
              <a:rPr lang="en-US" altLang="en-US"/>
              <a:t>ARM doesn’t have enough read ports to read 3 registers at once.</a:t>
            </a:r>
          </a:p>
          <a:p>
            <a:pPr lvl="2">
              <a:defRPr/>
            </a:pPr>
            <a:r>
              <a:rPr lang="en-US" altLang="en-US"/>
              <a:t>Then same as on other processors where shift is</a:t>
            </a:r>
            <a:br>
              <a:rPr lang="en-US" altLang="en-US"/>
            </a:br>
            <a:r>
              <a:rPr lang="en-US" altLang="en-US"/>
              <a:t>separate instruction.</a:t>
            </a:r>
          </a:p>
          <a:p>
            <a:pPr>
              <a:buFont typeface="Times New Roman" panose="02020603050405020304" pitchFamily="18" charset="0"/>
              <a:buChar char="*"/>
              <a:defRPr/>
            </a:pPr>
            <a:r>
              <a:rPr lang="en-US" altLang="en-US"/>
              <a:t>If no shift is specified then a default shift is applied: LSL #0</a:t>
            </a:r>
          </a:p>
          <a:p>
            <a:pPr lvl="1">
              <a:defRPr/>
            </a:pPr>
            <a:r>
              <a:rPr lang="en-US" altLang="en-US"/>
              <a:t>i.e. barrel shifter has no effect on value in register.</a:t>
            </a:r>
          </a:p>
        </p:txBody>
      </p:sp>
    </p:spTree>
    <p:extLst>
      <p:ext uri="{BB962C8B-B14F-4D97-AF65-F5344CB8AC3E}">
        <p14:creationId xmlns:p14="http://schemas.microsoft.com/office/powerpoint/2010/main" val="191730598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Second Operand :</a:t>
            </a:r>
            <a:br>
              <a:rPr lang="en-US" altLang="en-US"/>
            </a:br>
            <a:r>
              <a:rPr lang="en-US" altLang="en-US"/>
              <a:t>Using a Shifted Register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Using a multiplication instruction to multiply by a constant means first loading the constant into a register and then waiting a number of internal cycles for the instruction to complete.</a:t>
            </a:r>
          </a:p>
          <a:p>
            <a:r>
              <a:rPr lang="en-US" altLang="en-US" dirty="0"/>
              <a:t>A more optimum solution can often be found by using some combination of MOVs, ADDs, SUBs and RSBs with shifts.</a:t>
            </a:r>
          </a:p>
          <a:p>
            <a:pPr lvl="1"/>
            <a:r>
              <a:rPr lang="en-US" altLang="en-US" dirty="0"/>
              <a:t>Multiplications by a constant equal to a ((power of 2) ± 1) can be done in one cycle.</a:t>
            </a:r>
          </a:p>
          <a:p>
            <a:r>
              <a:rPr lang="en-US" altLang="en-US" dirty="0"/>
              <a:t>Example: r0 = r1 * 5</a:t>
            </a:r>
            <a:br>
              <a:rPr lang="en-US" altLang="en-US" dirty="0"/>
            </a:br>
            <a:r>
              <a:rPr lang="en-US" altLang="en-US" dirty="0">
                <a:solidFill>
                  <a:schemeClr val="bg1"/>
                </a:solidFill>
              </a:rPr>
              <a:t>Example: r0 </a:t>
            </a:r>
            <a:r>
              <a:rPr lang="en-US" altLang="en-US" b="0" dirty="0"/>
              <a:t>= r1 + (r1 * 4) </a:t>
            </a:r>
            <a:endParaRPr lang="en-US" altLang="en-US" dirty="0"/>
          </a:p>
          <a:p>
            <a:pPr>
              <a:buFont typeface="Times New Roman" charset="0"/>
              <a:buNone/>
            </a:pPr>
            <a:r>
              <a:rPr lang="en-US" altLang="en-US" dirty="0">
                <a:latin typeface="Monotype Sorts" charset="2"/>
              </a:rPr>
              <a:t>			</a:t>
            </a:r>
            <a:r>
              <a:rPr lang="en-US" altLang="en-US" dirty="0"/>
              <a:t>ADD r0, r1, r1, LSL #2</a:t>
            </a:r>
          </a:p>
          <a:p>
            <a:r>
              <a:rPr lang="en-US" altLang="en-US" dirty="0"/>
              <a:t>Example: r2 = r3 * 105</a:t>
            </a:r>
            <a:br>
              <a:rPr lang="en-US" altLang="en-US" dirty="0"/>
            </a:br>
            <a:r>
              <a:rPr lang="en-US" altLang="en-US" dirty="0">
                <a:solidFill>
                  <a:schemeClr val="bg1"/>
                </a:solidFill>
              </a:rPr>
              <a:t>Example: r2 </a:t>
            </a:r>
            <a:r>
              <a:rPr lang="en-US" altLang="en-US" b="0" dirty="0"/>
              <a:t>= r3 * 15 * 7</a:t>
            </a:r>
            <a:br>
              <a:rPr lang="en-US" altLang="en-US" dirty="0"/>
            </a:br>
            <a:r>
              <a:rPr lang="en-US" altLang="en-US" dirty="0">
                <a:solidFill>
                  <a:schemeClr val="bg1"/>
                </a:solidFill>
              </a:rPr>
              <a:t>Example: r2 </a:t>
            </a:r>
            <a:r>
              <a:rPr lang="en-US" altLang="en-US" b="0" dirty="0"/>
              <a:t>= r3 * (16 - 1) * (8 - 1)</a:t>
            </a:r>
            <a:br>
              <a:rPr lang="en-US" altLang="en-US" dirty="0"/>
            </a:br>
            <a:r>
              <a:rPr lang="en-US" altLang="en-US" dirty="0"/>
              <a:t> 		RSB r2, r3, r3, LSL #4	; r2 = r3 * 15</a:t>
            </a:r>
            <a:br>
              <a:rPr lang="en-US" altLang="en-US" dirty="0"/>
            </a:br>
            <a:r>
              <a:rPr lang="en-US" altLang="en-US" dirty="0"/>
              <a:t>		RSB r2, r2, r2, LSL #3	; r2 = r2 * 7</a:t>
            </a:r>
          </a:p>
        </p:txBody>
      </p:sp>
    </p:spTree>
    <p:extLst>
      <p:ext uri="{BB962C8B-B14F-4D97-AF65-F5344CB8AC3E}">
        <p14:creationId xmlns:p14="http://schemas.microsoft.com/office/powerpoint/2010/main" val="19406408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Multiplication Instructions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altLang="en-US"/>
              <a:t>The Basic ARM provides two multiplication instructions.</a:t>
            </a:r>
          </a:p>
          <a:p>
            <a:r>
              <a:rPr lang="en-US" altLang="en-US"/>
              <a:t>Multiply</a:t>
            </a:r>
          </a:p>
          <a:p>
            <a:pPr lvl="1"/>
            <a:r>
              <a:rPr lang="en-US" altLang="en-US"/>
              <a:t>MUL{&lt;cond&gt;}{S} Rd, Rm, Rs	; Rd = Rm * Rs</a:t>
            </a:r>
          </a:p>
          <a:p>
            <a:r>
              <a:rPr lang="en-US" altLang="en-US"/>
              <a:t>Multiply Accumulate	- does addition for free</a:t>
            </a:r>
          </a:p>
          <a:p>
            <a:pPr lvl="1"/>
            <a:r>
              <a:rPr lang="en-US" altLang="en-US"/>
              <a:t>MLA{&lt;cond&gt;}{S} Rd, Rm, Rs,Rn	; Rd = (Rm * Rs) + Rn</a:t>
            </a:r>
          </a:p>
          <a:p>
            <a:r>
              <a:rPr lang="en-US" altLang="en-US"/>
              <a:t>Restrictions on use:</a:t>
            </a:r>
          </a:p>
          <a:p>
            <a:pPr lvl="1"/>
            <a:r>
              <a:rPr lang="en-US" altLang="en-US"/>
              <a:t>Rd and Rm cannot be the same register</a:t>
            </a:r>
          </a:p>
          <a:p>
            <a:pPr lvl="2"/>
            <a:r>
              <a:rPr lang="en-US" altLang="en-US"/>
              <a:t>Can be avoid by swapping Rm and Rs around. This works because multiplication is commutative.</a:t>
            </a:r>
          </a:p>
          <a:p>
            <a:pPr lvl="1"/>
            <a:r>
              <a:rPr lang="en-US" altLang="en-US"/>
              <a:t>Cannot use PC.</a:t>
            </a:r>
          </a:p>
          <a:p>
            <a:pPr>
              <a:buFont typeface="Times New Roman" charset="0"/>
              <a:buNone/>
            </a:pPr>
            <a:r>
              <a:rPr lang="en-US" altLang="en-US"/>
              <a:t>	These will be picked up by the assembler if overlooked.</a:t>
            </a:r>
          </a:p>
          <a:p>
            <a:r>
              <a:rPr lang="en-US" altLang="en-US"/>
              <a:t>Operands can be considered signed or unsigned</a:t>
            </a:r>
          </a:p>
          <a:p>
            <a:pPr lvl="1"/>
            <a:r>
              <a:rPr lang="en-US" altLang="en-US"/>
              <a:t>Up to user to interpret correctly.</a:t>
            </a:r>
          </a:p>
        </p:txBody>
      </p:sp>
    </p:spTree>
    <p:extLst>
      <p:ext uri="{BB962C8B-B14F-4D97-AF65-F5344CB8AC3E}">
        <p14:creationId xmlns:p14="http://schemas.microsoft.com/office/powerpoint/2010/main" val="139038770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Main features of the</a:t>
            </a:r>
            <a:br>
              <a:rPr lang="en-US" altLang="en-US"/>
            </a:br>
            <a:r>
              <a:rPr lang="en-US" altLang="en-US"/>
              <a:t>ARM Instruction Set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en-US"/>
              <a:t>All instructions are 32 bits long.</a:t>
            </a:r>
          </a:p>
          <a:p>
            <a:r>
              <a:rPr lang="en-US" altLang="en-US"/>
              <a:t>Most instructions execute in a single cycle.</a:t>
            </a:r>
          </a:p>
          <a:p>
            <a:r>
              <a:rPr lang="en-US" altLang="en-US"/>
              <a:t>Every instruction can be conditionally executed.</a:t>
            </a:r>
          </a:p>
          <a:p>
            <a:r>
              <a:rPr lang="en-US" altLang="en-US"/>
              <a:t>A load/store architecture </a:t>
            </a:r>
          </a:p>
          <a:p>
            <a:pPr lvl="1"/>
            <a:r>
              <a:rPr lang="en-US" altLang="en-US"/>
              <a:t>Data processing instructions act only on registers</a:t>
            </a:r>
          </a:p>
          <a:p>
            <a:pPr lvl="2"/>
            <a:r>
              <a:rPr lang="en-US" altLang="en-US"/>
              <a:t>Three operand format</a:t>
            </a:r>
          </a:p>
          <a:p>
            <a:pPr lvl="2"/>
            <a:r>
              <a:rPr lang="en-US" altLang="en-US"/>
              <a:t>Combined ALU and shifter for high speed bit manipulation</a:t>
            </a:r>
          </a:p>
          <a:p>
            <a:pPr lvl="1"/>
            <a:r>
              <a:rPr lang="en-US" altLang="en-US"/>
              <a:t>Specific memory access instructions with powerful auto-indexing addressing modes.</a:t>
            </a:r>
          </a:p>
          <a:p>
            <a:pPr lvl="2"/>
            <a:r>
              <a:rPr lang="en-US" altLang="en-US"/>
              <a:t>32 bit and 8 bit data types</a:t>
            </a:r>
          </a:p>
          <a:p>
            <a:pPr lvl="3"/>
            <a:r>
              <a:rPr lang="en-US" altLang="en-US"/>
              <a:t>and also 16 bit data types on ARM Architecture v4.</a:t>
            </a:r>
          </a:p>
          <a:p>
            <a:pPr lvl="2"/>
            <a:r>
              <a:rPr lang="en-US" altLang="en-US"/>
              <a:t>Flexible multiple register load and store instructions</a:t>
            </a:r>
          </a:p>
          <a:p>
            <a:r>
              <a:rPr lang="en-US" altLang="en-US"/>
              <a:t>Instruction set extension via coprocessors</a:t>
            </a:r>
          </a:p>
        </p:txBody>
      </p:sp>
    </p:spTree>
    <p:extLst>
      <p:ext uri="{BB962C8B-B14F-4D97-AF65-F5344CB8AC3E}">
        <p14:creationId xmlns:p14="http://schemas.microsoft.com/office/powerpoint/2010/main" val="2522283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Load / Store Instructions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idx="1"/>
          </p:nvPr>
        </p:nvSpPr>
        <p:spPr>
          <a:xfrm>
            <a:off x="1245116" y="1641610"/>
            <a:ext cx="7453797" cy="4474813"/>
          </a:xfrm>
          <a:noFill/>
        </p:spPr>
        <p:txBody>
          <a:bodyPr/>
          <a:lstStyle/>
          <a:p>
            <a:r>
              <a:rPr lang="en-US" altLang="en-US"/>
              <a:t>The ARM is a Load / Store Architecture:</a:t>
            </a:r>
          </a:p>
          <a:p>
            <a:pPr lvl="1"/>
            <a:r>
              <a:rPr lang="en-US" altLang="en-US"/>
              <a:t>Does not support memory to memory data processing operations.</a:t>
            </a:r>
          </a:p>
          <a:p>
            <a:pPr lvl="1"/>
            <a:r>
              <a:rPr lang="en-US" altLang="en-US"/>
              <a:t>Must move data values into registers before using them.</a:t>
            </a:r>
          </a:p>
          <a:p>
            <a:r>
              <a:rPr lang="en-US" altLang="en-US"/>
              <a:t>This might sound inefficient, but in practice isn’t:</a:t>
            </a:r>
          </a:p>
          <a:p>
            <a:pPr lvl="1"/>
            <a:r>
              <a:rPr lang="en-US" altLang="en-US"/>
              <a:t>Load data values from memory into registers.</a:t>
            </a:r>
          </a:p>
          <a:p>
            <a:pPr lvl="1"/>
            <a:r>
              <a:rPr lang="en-US" altLang="en-US"/>
              <a:t>Process data in registers using a number of data processing instructions which are not slowed down by memory access.</a:t>
            </a:r>
          </a:p>
          <a:p>
            <a:pPr lvl="1"/>
            <a:r>
              <a:rPr lang="en-US" altLang="en-US"/>
              <a:t>Store results from registers out to memory.</a:t>
            </a:r>
          </a:p>
          <a:p>
            <a:r>
              <a:rPr lang="en-US" altLang="en-US"/>
              <a:t>The ARM has three sets of instructions which interact with main memory. These are:</a:t>
            </a:r>
          </a:p>
          <a:p>
            <a:pPr lvl="1"/>
            <a:r>
              <a:rPr lang="en-US" altLang="en-US"/>
              <a:t>Single register data transfer (LDR / STR).</a:t>
            </a:r>
          </a:p>
          <a:p>
            <a:pPr lvl="1"/>
            <a:r>
              <a:rPr lang="en-US" altLang="en-US"/>
              <a:t>Block data transfer (LDM/STM).</a:t>
            </a:r>
          </a:p>
          <a:p>
            <a:pPr lvl="1"/>
            <a:r>
              <a:rPr lang="en-US" altLang="en-US"/>
              <a:t>Single Data Swap (SWP).</a:t>
            </a:r>
          </a:p>
        </p:txBody>
      </p:sp>
    </p:spTree>
    <p:extLst>
      <p:ext uri="{BB962C8B-B14F-4D97-AF65-F5344CB8AC3E}">
        <p14:creationId xmlns:p14="http://schemas.microsoft.com/office/powerpoint/2010/main" val="71689850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Single register data transfer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altLang="en-US"/>
              <a:t>The basic load and store instructions are:</a:t>
            </a:r>
          </a:p>
          <a:p>
            <a:pPr lvl="1"/>
            <a:r>
              <a:rPr lang="en-US" altLang="en-US"/>
              <a:t>Load and Store Word or Byte</a:t>
            </a:r>
          </a:p>
          <a:p>
            <a:pPr lvl="2"/>
            <a:r>
              <a:rPr lang="en-US" altLang="en-US"/>
              <a:t>LDR / STR / LDRB / STRB</a:t>
            </a:r>
          </a:p>
          <a:p>
            <a:r>
              <a:rPr lang="en-US" altLang="en-US"/>
              <a:t>ARM Architecture Version 4 also adds support for halfwords and signed data.</a:t>
            </a:r>
          </a:p>
          <a:p>
            <a:pPr lvl="1"/>
            <a:r>
              <a:rPr lang="en-US" altLang="en-US"/>
              <a:t>Load and Store Halfword</a:t>
            </a:r>
          </a:p>
          <a:p>
            <a:pPr lvl="2"/>
            <a:r>
              <a:rPr lang="en-US" altLang="en-US"/>
              <a:t>LDRH / STRH</a:t>
            </a:r>
          </a:p>
          <a:p>
            <a:pPr lvl="1"/>
            <a:r>
              <a:rPr lang="en-US" altLang="en-US"/>
              <a:t>Load Signed Byte or Halfword - load value and sign extend it to 32 bits.</a:t>
            </a:r>
          </a:p>
          <a:p>
            <a:pPr lvl="2"/>
            <a:r>
              <a:rPr lang="en-US" altLang="en-US"/>
              <a:t>LDRSB / LDRSH</a:t>
            </a:r>
          </a:p>
          <a:p>
            <a:r>
              <a:rPr lang="en-US" altLang="en-US"/>
              <a:t>All of these instructions can be conditionally executed by inserting the appropriate condition code after STR / LDR.</a:t>
            </a:r>
          </a:p>
          <a:p>
            <a:pPr lvl="1"/>
            <a:r>
              <a:rPr lang="en-US" altLang="en-US"/>
              <a:t>e.g. LDREQB</a:t>
            </a:r>
          </a:p>
          <a:p>
            <a:r>
              <a:rPr lang="en-US" altLang="en-US"/>
              <a:t>Syntax:</a:t>
            </a:r>
          </a:p>
          <a:p>
            <a:pPr lvl="1"/>
            <a:r>
              <a:rPr lang="en-US" altLang="en-US"/>
              <a:t>&lt;LDR|STR&gt;{&lt;cond&gt;}{&lt;size&gt;} Rd, &lt;address&gt;</a:t>
            </a:r>
          </a:p>
        </p:txBody>
      </p:sp>
    </p:spTree>
    <p:extLst>
      <p:ext uri="{BB962C8B-B14F-4D97-AF65-F5344CB8AC3E}">
        <p14:creationId xmlns:p14="http://schemas.microsoft.com/office/powerpoint/2010/main" val="189106648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Load and Store Word or Byte:</a:t>
            </a:r>
            <a:br>
              <a:rPr lang="en-US" altLang="en-US"/>
            </a:br>
            <a:r>
              <a:rPr lang="en-US" altLang="en-US"/>
              <a:t> Base Register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en-US"/>
              <a:t>The memory location to be accessed is held in a base register</a:t>
            </a:r>
          </a:p>
          <a:p>
            <a:pPr lvl="1"/>
            <a:r>
              <a:rPr lang="en-US" altLang="en-US"/>
              <a:t>STR r0, [r1]	; Store contents of r0 to location pointed to</a:t>
            </a:r>
            <a:br>
              <a:rPr lang="en-US" altLang="en-US"/>
            </a:br>
            <a:r>
              <a:rPr lang="en-US" altLang="en-US"/>
              <a:t>			; by contents of r1.</a:t>
            </a:r>
          </a:p>
          <a:p>
            <a:pPr lvl="1"/>
            <a:r>
              <a:rPr lang="en-US" altLang="en-US"/>
              <a:t>LDR r2, [r1]	; Load r2 with contents of memory location</a:t>
            </a:r>
            <a:br>
              <a:rPr lang="en-US" altLang="en-US"/>
            </a:br>
            <a:r>
              <a:rPr lang="en-US" altLang="en-US"/>
              <a:t>			; pointed to by contents of r1.</a:t>
            </a:r>
          </a:p>
        </p:txBody>
      </p:sp>
      <p:grpSp>
        <p:nvGrpSpPr>
          <p:cNvPr id="83976" name="Group 40"/>
          <p:cNvGrpSpPr>
            <a:grpSpLocks/>
          </p:cNvGrpSpPr>
          <p:nvPr/>
        </p:nvGrpSpPr>
        <p:grpSpPr bwMode="auto">
          <a:xfrm>
            <a:off x="617629" y="3409985"/>
            <a:ext cx="7767541" cy="2845880"/>
            <a:chOff x="148" y="2152"/>
            <a:chExt cx="4902" cy="1796"/>
          </a:xfrm>
        </p:grpSpPr>
        <p:grpSp>
          <p:nvGrpSpPr>
            <p:cNvPr id="83977" name="Group 12"/>
            <p:cNvGrpSpPr>
              <a:grpSpLocks/>
            </p:cNvGrpSpPr>
            <p:nvPr/>
          </p:nvGrpSpPr>
          <p:grpSpPr bwMode="auto">
            <a:xfrm>
              <a:off x="148" y="3070"/>
              <a:ext cx="1314" cy="462"/>
              <a:chOff x="148" y="3070"/>
              <a:chExt cx="1314" cy="462"/>
            </a:xfrm>
          </p:grpSpPr>
          <p:sp>
            <p:nvSpPr>
              <p:cNvPr id="84005" name="Rectangle 8"/>
              <p:cNvSpPr>
                <a:spLocks noChangeArrowheads="1"/>
              </p:cNvSpPr>
              <p:nvPr/>
            </p:nvSpPr>
            <p:spPr bwMode="auto">
              <a:xfrm>
                <a:off x="840" y="3276"/>
                <a:ext cx="548" cy="18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84006" name="Rectangle 9"/>
              <p:cNvSpPr>
                <a:spLocks noChangeArrowheads="1"/>
              </p:cNvSpPr>
              <p:nvPr/>
            </p:nvSpPr>
            <p:spPr bwMode="auto">
              <a:xfrm>
                <a:off x="790" y="3070"/>
                <a:ext cx="67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r1</a:t>
                </a:r>
              </a:p>
            </p:txBody>
          </p:sp>
          <p:sp>
            <p:nvSpPr>
              <p:cNvPr id="84007" name="Rectangle 10"/>
              <p:cNvSpPr>
                <a:spLocks noChangeArrowheads="1"/>
              </p:cNvSpPr>
              <p:nvPr/>
            </p:nvSpPr>
            <p:spPr bwMode="auto">
              <a:xfrm>
                <a:off x="838" y="3280"/>
                <a:ext cx="55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0x200</a:t>
                </a:r>
              </a:p>
            </p:txBody>
          </p:sp>
          <p:sp>
            <p:nvSpPr>
              <p:cNvPr id="84008" name="Rectangle 11"/>
              <p:cNvSpPr>
                <a:spLocks noChangeArrowheads="1"/>
              </p:cNvSpPr>
              <p:nvPr/>
            </p:nvSpPr>
            <p:spPr bwMode="auto">
              <a:xfrm>
                <a:off x="148" y="3196"/>
                <a:ext cx="672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Base</a:t>
                </a:r>
                <a:br>
                  <a:rPr lang="en-US" altLang="en-US" sz="1597"/>
                </a:br>
                <a:r>
                  <a:rPr lang="en-US" altLang="en-US" sz="1597"/>
                  <a:t>Register</a:t>
                </a:r>
              </a:p>
            </p:txBody>
          </p:sp>
        </p:grpSp>
        <p:sp>
          <p:nvSpPr>
            <p:cNvPr id="83978" name="Line 13"/>
            <p:cNvSpPr>
              <a:spLocks noChangeShapeType="1"/>
            </p:cNvSpPr>
            <p:nvPr/>
          </p:nvSpPr>
          <p:spPr bwMode="auto">
            <a:xfrm>
              <a:off x="1510" y="3400"/>
              <a:ext cx="3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grpSp>
          <p:nvGrpSpPr>
            <p:cNvPr id="83979" name="Group 26"/>
            <p:cNvGrpSpPr>
              <a:grpSpLocks/>
            </p:cNvGrpSpPr>
            <p:nvPr/>
          </p:nvGrpSpPr>
          <p:grpSpPr bwMode="auto">
            <a:xfrm>
              <a:off x="2344" y="2152"/>
              <a:ext cx="672" cy="1796"/>
              <a:chOff x="2344" y="2152"/>
              <a:chExt cx="672" cy="1796"/>
            </a:xfrm>
          </p:grpSpPr>
          <p:sp>
            <p:nvSpPr>
              <p:cNvPr id="83993" name="Rectangle 14"/>
              <p:cNvSpPr>
                <a:spLocks noChangeArrowheads="1"/>
              </p:cNvSpPr>
              <p:nvPr/>
            </p:nvSpPr>
            <p:spPr bwMode="auto">
              <a:xfrm>
                <a:off x="2344" y="2152"/>
                <a:ext cx="67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Memory</a:t>
                </a:r>
              </a:p>
            </p:txBody>
          </p:sp>
          <p:grpSp>
            <p:nvGrpSpPr>
              <p:cNvPr id="83994" name="Group 25"/>
              <p:cNvGrpSpPr>
                <a:grpSpLocks/>
              </p:cNvGrpSpPr>
              <p:nvPr/>
            </p:nvGrpSpPr>
            <p:grpSpPr bwMode="auto">
              <a:xfrm>
                <a:off x="2392" y="2354"/>
                <a:ext cx="560" cy="1594"/>
                <a:chOff x="2392" y="2354"/>
                <a:chExt cx="560" cy="1594"/>
              </a:xfrm>
            </p:grpSpPr>
            <p:sp>
              <p:nvSpPr>
                <p:cNvPr id="83995" name="Rectangle 15"/>
                <p:cNvSpPr>
                  <a:spLocks noChangeArrowheads="1"/>
                </p:cNvSpPr>
                <p:nvPr/>
              </p:nvSpPr>
              <p:spPr bwMode="auto">
                <a:xfrm>
                  <a:off x="2396" y="2354"/>
                  <a:ext cx="556" cy="42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597"/>
                </a:p>
              </p:txBody>
            </p:sp>
            <p:sp>
              <p:nvSpPr>
                <p:cNvPr id="83996" name="Line 16"/>
                <p:cNvSpPr>
                  <a:spLocks noChangeShapeType="1"/>
                </p:cNvSpPr>
                <p:nvPr/>
              </p:nvSpPr>
              <p:spPr bwMode="auto">
                <a:xfrm>
                  <a:off x="2674" y="2386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grpSp>
              <p:nvGrpSpPr>
                <p:cNvPr id="83997" name="Group 21"/>
                <p:cNvGrpSpPr>
                  <a:grpSpLocks/>
                </p:cNvGrpSpPr>
                <p:nvPr/>
              </p:nvGrpSpPr>
              <p:grpSpPr bwMode="auto">
                <a:xfrm>
                  <a:off x="2396" y="2786"/>
                  <a:ext cx="556" cy="706"/>
                  <a:chOff x="2396" y="2786"/>
                  <a:chExt cx="556" cy="706"/>
                </a:xfrm>
              </p:grpSpPr>
              <p:sp>
                <p:nvSpPr>
                  <p:cNvPr id="8400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2965"/>
                    <a:ext cx="556" cy="17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 sz="1597"/>
                  </a:p>
                </p:txBody>
              </p:sp>
              <p:sp>
                <p:nvSpPr>
                  <p:cNvPr id="8400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2786"/>
                    <a:ext cx="556" cy="17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 sz="1597"/>
                  </a:p>
                </p:txBody>
              </p:sp>
              <p:sp>
                <p:nvSpPr>
                  <p:cNvPr id="8400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3322"/>
                    <a:ext cx="556" cy="17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 sz="1597"/>
                  </a:p>
                </p:txBody>
              </p:sp>
              <p:sp>
                <p:nvSpPr>
                  <p:cNvPr id="8400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3143"/>
                    <a:ext cx="556" cy="17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16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 sz="1597"/>
                  </a:p>
                </p:txBody>
              </p:sp>
            </p:grpSp>
            <p:sp>
              <p:nvSpPr>
                <p:cNvPr id="83998" name="Rectangle 22"/>
                <p:cNvSpPr>
                  <a:spLocks noChangeArrowheads="1"/>
                </p:cNvSpPr>
                <p:nvPr/>
              </p:nvSpPr>
              <p:spPr bwMode="auto">
                <a:xfrm>
                  <a:off x="2396" y="3500"/>
                  <a:ext cx="556" cy="44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597"/>
                </a:p>
              </p:txBody>
            </p:sp>
            <p:sp>
              <p:nvSpPr>
                <p:cNvPr id="83999" name="Line 23"/>
                <p:cNvSpPr>
                  <a:spLocks noChangeShapeType="1"/>
                </p:cNvSpPr>
                <p:nvPr/>
              </p:nvSpPr>
              <p:spPr bwMode="auto">
                <a:xfrm>
                  <a:off x="2674" y="3580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797"/>
                </a:p>
              </p:txBody>
            </p:sp>
            <p:sp>
              <p:nvSpPr>
                <p:cNvPr id="84000" name="Rectangle 24"/>
                <p:cNvSpPr>
                  <a:spLocks noChangeArrowheads="1"/>
                </p:cNvSpPr>
                <p:nvPr/>
              </p:nvSpPr>
              <p:spPr bwMode="auto">
                <a:xfrm>
                  <a:off x="2392" y="3328"/>
                  <a:ext cx="558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1905" tIns="45953" rIns="91905" bIns="45953">
                  <a:spAutoFit/>
                </a:bodyPr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597"/>
                    <a:t>0x5</a:t>
                  </a:r>
                </a:p>
              </p:txBody>
            </p:sp>
          </p:grpSp>
        </p:grpSp>
        <p:sp>
          <p:nvSpPr>
            <p:cNvPr id="83980" name="Rectangle 27"/>
            <p:cNvSpPr>
              <a:spLocks noChangeArrowheads="1"/>
            </p:cNvSpPr>
            <p:nvPr/>
          </p:nvSpPr>
          <p:spPr bwMode="auto">
            <a:xfrm>
              <a:off x="1786" y="3328"/>
              <a:ext cx="55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905" tIns="45953" rIns="91905" bIns="45953">
              <a:spAutoFit/>
            </a:bodyPr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397" b="0"/>
                <a:t>0x200</a:t>
              </a:r>
            </a:p>
          </p:txBody>
        </p:sp>
        <p:grpSp>
          <p:nvGrpSpPr>
            <p:cNvPr id="83981" name="Group 32"/>
            <p:cNvGrpSpPr>
              <a:grpSpLocks/>
            </p:cNvGrpSpPr>
            <p:nvPr/>
          </p:nvGrpSpPr>
          <p:grpSpPr bwMode="auto">
            <a:xfrm>
              <a:off x="487" y="2164"/>
              <a:ext cx="1314" cy="601"/>
              <a:chOff x="487" y="2164"/>
              <a:chExt cx="1314" cy="601"/>
            </a:xfrm>
          </p:grpSpPr>
          <p:sp>
            <p:nvSpPr>
              <p:cNvPr id="83989" name="Rectangle 28"/>
              <p:cNvSpPr>
                <a:spLocks noChangeArrowheads="1"/>
              </p:cNvSpPr>
              <p:nvPr/>
            </p:nvSpPr>
            <p:spPr bwMode="auto">
              <a:xfrm>
                <a:off x="1179" y="2370"/>
                <a:ext cx="548" cy="18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83990" name="Rectangle 29"/>
              <p:cNvSpPr>
                <a:spLocks noChangeArrowheads="1"/>
              </p:cNvSpPr>
              <p:nvPr/>
            </p:nvSpPr>
            <p:spPr bwMode="auto">
              <a:xfrm>
                <a:off x="1129" y="2164"/>
                <a:ext cx="67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r0</a:t>
                </a:r>
              </a:p>
            </p:txBody>
          </p:sp>
          <p:sp>
            <p:nvSpPr>
              <p:cNvPr id="83991" name="Rectangle 30"/>
              <p:cNvSpPr>
                <a:spLocks noChangeArrowheads="1"/>
              </p:cNvSpPr>
              <p:nvPr/>
            </p:nvSpPr>
            <p:spPr bwMode="auto">
              <a:xfrm>
                <a:off x="1177" y="2374"/>
                <a:ext cx="55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0x5</a:t>
                </a:r>
              </a:p>
            </p:txBody>
          </p:sp>
          <p:sp>
            <p:nvSpPr>
              <p:cNvPr id="83992" name="Rectangle 31"/>
              <p:cNvSpPr>
                <a:spLocks noChangeArrowheads="1"/>
              </p:cNvSpPr>
              <p:nvPr/>
            </p:nvSpPr>
            <p:spPr bwMode="auto">
              <a:xfrm>
                <a:off x="487" y="2290"/>
                <a:ext cx="672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Source</a:t>
                </a:r>
                <a:br>
                  <a:rPr lang="en-US" altLang="en-US" sz="1597"/>
                </a:br>
                <a:r>
                  <a:rPr lang="en-US" altLang="en-US" sz="1597"/>
                  <a:t>Register</a:t>
                </a:r>
                <a:br>
                  <a:rPr lang="en-US" altLang="en-US" sz="1597"/>
                </a:br>
                <a:r>
                  <a:rPr lang="en-US" altLang="en-US" sz="1597"/>
                  <a:t>for STR</a:t>
                </a:r>
              </a:p>
            </p:txBody>
          </p:sp>
        </p:grpSp>
        <p:sp>
          <p:nvSpPr>
            <p:cNvPr id="83982" name="Line 33"/>
            <p:cNvSpPr>
              <a:spLocks noChangeShapeType="1"/>
            </p:cNvSpPr>
            <p:nvPr/>
          </p:nvSpPr>
          <p:spPr bwMode="auto">
            <a:xfrm>
              <a:off x="1816" y="2620"/>
              <a:ext cx="522" cy="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grpSp>
          <p:nvGrpSpPr>
            <p:cNvPr id="83983" name="Group 38"/>
            <p:cNvGrpSpPr>
              <a:grpSpLocks/>
            </p:cNvGrpSpPr>
            <p:nvPr/>
          </p:nvGrpSpPr>
          <p:grpSpPr bwMode="auto">
            <a:xfrm>
              <a:off x="3629" y="3106"/>
              <a:ext cx="1421" cy="553"/>
              <a:chOff x="3629" y="3106"/>
              <a:chExt cx="1421" cy="553"/>
            </a:xfrm>
          </p:grpSpPr>
          <p:sp>
            <p:nvSpPr>
              <p:cNvPr id="83985" name="Rectangle 34"/>
              <p:cNvSpPr>
                <a:spLocks noChangeArrowheads="1"/>
              </p:cNvSpPr>
              <p:nvPr/>
            </p:nvSpPr>
            <p:spPr bwMode="auto">
              <a:xfrm>
                <a:off x="3675" y="3312"/>
                <a:ext cx="555" cy="18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83986" name="Rectangle 35"/>
              <p:cNvSpPr>
                <a:spLocks noChangeArrowheads="1"/>
              </p:cNvSpPr>
              <p:nvPr/>
            </p:nvSpPr>
            <p:spPr bwMode="auto">
              <a:xfrm>
                <a:off x="3629" y="3106"/>
                <a:ext cx="67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r2</a:t>
                </a:r>
              </a:p>
            </p:txBody>
          </p:sp>
          <p:sp>
            <p:nvSpPr>
              <p:cNvPr id="83987" name="Rectangle 36"/>
              <p:cNvSpPr>
                <a:spLocks noChangeArrowheads="1"/>
              </p:cNvSpPr>
              <p:nvPr/>
            </p:nvSpPr>
            <p:spPr bwMode="auto">
              <a:xfrm>
                <a:off x="3677" y="3316"/>
                <a:ext cx="55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0x5</a:t>
                </a:r>
              </a:p>
            </p:txBody>
          </p:sp>
          <p:sp>
            <p:nvSpPr>
              <p:cNvPr id="83988" name="Rectangle 37"/>
              <p:cNvSpPr>
                <a:spLocks noChangeArrowheads="1"/>
              </p:cNvSpPr>
              <p:nvPr/>
            </p:nvSpPr>
            <p:spPr bwMode="auto">
              <a:xfrm>
                <a:off x="4236" y="3184"/>
                <a:ext cx="814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Destination</a:t>
                </a:r>
                <a:br>
                  <a:rPr lang="en-US" altLang="en-US" sz="1597"/>
                </a:br>
                <a:r>
                  <a:rPr lang="en-US" altLang="en-US" sz="1597"/>
                  <a:t>Register</a:t>
                </a:r>
                <a:br>
                  <a:rPr lang="en-US" altLang="en-US" sz="1597"/>
                </a:br>
                <a:r>
                  <a:rPr lang="en-US" altLang="en-US" sz="1597"/>
                  <a:t>for LDR</a:t>
                </a:r>
              </a:p>
            </p:txBody>
          </p:sp>
        </p:grpSp>
        <p:sp>
          <p:nvSpPr>
            <p:cNvPr id="83984" name="Line 39"/>
            <p:cNvSpPr>
              <a:spLocks noChangeShapeType="1"/>
            </p:cNvSpPr>
            <p:nvPr/>
          </p:nvSpPr>
          <p:spPr bwMode="auto">
            <a:xfrm>
              <a:off x="3058" y="3424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</p:spTree>
    <p:extLst>
      <p:ext uri="{BB962C8B-B14F-4D97-AF65-F5344CB8AC3E}">
        <p14:creationId xmlns:p14="http://schemas.microsoft.com/office/powerpoint/2010/main" val="12918333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Load and Store Word or Byte:</a:t>
            </a:r>
            <a:br>
              <a:rPr lang="en-US" altLang="en-US"/>
            </a:br>
            <a:r>
              <a:rPr lang="en-US" altLang="en-US"/>
              <a:t>Pre-indexed Addressing</a:t>
            </a:r>
          </a:p>
        </p:txBody>
      </p:sp>
      <p:sp>
        <p:nvSpPr>
          <p:cNvPr id="88071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Example: </a:t>
            </a:r>
            <a:r>
              <a:rPr lang="en-US" altLang="en-US" b="0"/>
              <a:t>STR r0, [r1,#12]</a:t>
            </a:r>
          </a:p>
          <a:p>
            <a:pPr>
              <a:buFont typeface="Times New Roman" charset="0"/>
              <a:buNone/>
            </a:pPr>
            <a:endParaRPr lang="en-US" altLang="en-US" b="0"/>
          </a:p>
          <a:p>
            <a:pPr>
              <a:buFont typeface="Times New Roman" charset="0"/>
              <a:buNone/>
            </a:pPr>
            <a:endParaRPr lang="en-US" altLang="en-US" b="0"/>
          </a:p>
          <a:p>
            <a:pPr>
              <a:buFont typeface="Times New Roman" charset="0"/>
              <a:buNone/>
            </a:pPr>
            <a:endParaRPr lang="en-US" altLang="en-US" b="0"/>
          </a:p>
          <a:p>
            <a:pPr>
              <a:buFont typeface="Times New Roman" charset="0"/>
              <a:buNone/>
            </a:pPr>
            <a:endParaRPr lang="en-US" altLang="en-US" b="0"/>
          </a:p>
          <a:p>
            <a:pPr>
              <a:buFont typeface="Times New Roman" charset="0"/>
              <a:buNone/>
            </a:pPr>
            <a:endParaRPr lang="en-US" altLang="en-US" b="0"/>
          </a:p>
          <a:p>
            <a:pPr>
              <a:buFont typeface="Times New Roman" charset="0"/>
              <a:buNone/>
            </a:pPr>
            <a:endParaRPr lang="en-US" altLang="en-US" b="0"/>
          </a:p>
          <a:p>
            <a:pPr>
              <a:buFont typeface="Times New Roman" charset="0"/>
              <a:buNone/>
            </a:pPr>
            <a:endParaRPr lang="en-US" altLang="en-US" b="0"/>
          </a:p>
          <a:p>
            <a:pPr>
              <a:buFont typeface="Times New Roman" charset="0"/>
              <a:buNone/>
            </a:pPr>
            <a:endParaRPr lang="en-US" altLang="en-US"/>
          </a:p>
          <a:p>
            <a:r>
              <a:rPr lang="en-US" altLang="en-US"/>
              <a:t>To store to location 0x1f4 instead use: </a:t>
            </a:r>
            <a:r>
              <a:rPr lang="en-US" altLang="en-US" b="0"/>
              <a:t>STR r0, [r1,#-12]</a:t>
            </a:r>
          </a:p>
          <a:p>
            <a:r>
              <a:rPr lang="en-US" altLang="en-US"/>
              <a:t>To auto-increment base pointer to 0x20c use: </a:t>
            </a:r>
            <a:r>
              <a:rPr lang="en-US" altLang="en-US" b="0"/>
              <a:t>STR r0, [r1, #12]!</a:t>
            </a:r>
          </a:p>
          <a:p>
            <a:r>
              <a:rPr lang="en-US" altLang="en-US"/>
              <a:t>If r2 contains 3, access 0x20c by multiplying this by 4:</a:t>
            </a:r>
          </a:p>
          <a:p>
            <a:pPr lvl="1"/>
            <a:r>
              <a:rPr lang="en-US" altLang="en-US"/>
              <a:t>STR r0, [r1, r2, LSL #2]</a:t>
            </a:r>
          </a:p>
        </p:txBody>
      </p:sp>
      <p:grpSp>
        <p:nvGrpSpPr>
          <p:cNvPr id="88072" name="Group 40"/>
          <p:cNvGrpSpPr>
            <a:grpSpLocks/>
          </p:cNvGrpSpPr>
          <p:nvPr/>
        </p:nvGrpSpPr>
        <p:grpSpPr bwMode="auto">
          <a:xfrm>
            <a:off x="693687" y="1546536"/>
            <a:ext cx="8512287" cy="2978983"/>
            <a:chOff x="196" y="976"/>
            <a:chExt cx="5372" cy="1880"/>
          </a:xfrm>
        </p:grpSpPr>
        <p:grpSp>
          <p:nvGrpSpPr>
            <p:cNvPr id="88073" name="Group 12"/>
            <p:cNvGrpSpPr>
              <a:grpSpLocks/>
            </p:cNvGrpSpPr>
            <p:nvPr/>
          </p:nvGrpSpPr>
          <p:grpSpPr bwMode="auto">
            <a:xfrm>
              <a:off x="196" y="1966"/>
              <a:ext cx="1314" cy="462"/>
              <a:chOff x="196" y="1966"/>
              <a:chExt cx="1314" cy="462"/>
            </a:xfrm>
          </p:grpSpPr>
          <p:sp>
            <p:nvSpPr>
              <p:cNvPr id="88101" name="Rectangle 8"/>
              <p:cNvSpPr>
                <a:spLocks noChangeArrowheads="1"/>
              </p:cNvSpPr>
              <p:nvPr/>
            </p:nvSpPr>
            <p:spPr bwMode="auto">
              <a:xfrm>
                <a:off x="888" y="2172"/>
                <a:ext cx="548" cy="18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88102" name="Rectangle 9"/>
              <p:cNvSpPr>
                <a:spLocks noChangeArrowheads="1"/>
              </p:cNvSpPr>
              <p:nvPr/>
            </p:nvSpPr>
            <p:spPr bwMode="auto">
              <a:xfrm>
                <a:off x="838" y="1966"/>
                <a:ext cx="67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r1</a:t>
                </a:r>
              </a:p>
            </p:txBody>
          </p:sp>
          <p:sp>
            <p:nvSpPr>
              <p:cNvPr id="88103" name="Rectangle 10"/>
              <p:cNvSpPr>
                <a:spLocks noChangeArrowheads="1"/>
              </p:cNvSpPr>
              <p:nvPr/>
            </p:nvSpPr>
            <p:spPr bwMode="auto">
              <a:xfrm>
                <a:off x="886" y="2176"/>
                <a:ext cx="55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0x200</a:t>
                </a:r>
              </a:p>
            </p:txBody>
          </p:sp>
          <p:sp>
            <p:nvSpPr>
              <p:cNvPr id="88104" name="Rectangle 11"/>
              <p:cNvSpPr>
                <a:spLocks noChangeArrowheads="1"/>
              </p:cNvSpPr>
              <p:nvPr/>
            </p:nvSpPr>
            <p:spPr bwMode="auto">
              <a:xfrm>
                <a:off x="196" y="2092"/>
                <a:ext cx="672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Base</a:t>
                </a:r>
                <a:br>
                  <a:rPr lang="en-US" altLang="en-US" sz="1597"/>
                </a:br>
                <a:r>
                  <a:rPr lang="en-US" altLang="en-US" sz="1597"/>
                  <a:t>Register</a:t>
                </a:r>
              </a:p>
            </p:txBody>
          </p:sp>
        </p:grpSp>
        <p:sp>
          <p:nvSpPr>
            <p:cNvPr id="88074" name="Line 13"/>
            <p:cNvSpPr>
              <a:spLocks noChangeShapeType="1"/>
            </p:cNvSpPr>
            <p:nvPr/>
          </p:nvSpPr>
          <p:spPr bwMode="auto">
            <a:xfrm>
              <a:off x="1570" y="2302"/>
              <a:ext cx="10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8075" name="Rectangle 14"/>
            <p:cNvSpPr>
              <a:spLocks noChangeArrowheads="1"/>
            </p:cNvSpPr>
            <p:nvPr/>
          </p:nvSpPr>
          <p:spPr bwMode="auto">
            <a:xfrm>
              <a:off x="3124" y="1066"/>
              <a:ext cx="67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905" tIns="45953" rIns="91905" bIns="45953">
              <a:spAutoFit/>
            </a:bodyPr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597"/>
                <a:t>Memory</a:t>
              </a:r>
            </a:p>
          </p:txBody>
        </p:sp>
        <p:grpSp>
          <p:nvGrpSpPr>
            <p:cNvPr id="88076" name="Group 25"/>
            <p:cNvGrpSpPr>
              <a:grpSpLocks/>
            </p:cNvGrpSpPr>
            <p:nvPr/>
          </p:nvGrpSpPr>
          <p:grpSpPr bwMode="auto">
            <a:xfrm>
              <a:off x="3170" y="1262"/>
              <a:ext cx="560" cy="1594"/>
              <a:chOff x="3170" y="1262"/>
              <a:chExt cx="560" cy="1594"/>
            </a:xfrm>
          </p:grpSpPr>
          <p:sp>
            <p:nvSpPr>
              <p:cNvPr id="88091" name="Rectangle 15"/>
              <p:cNvSpPr>
                <a:spLocks noChangeArrowheads="1"/>
              </p:cNvSpPr>
              <p:nvPr/>
            </p:nvSpPr>
            <p:spPr bwMode="auto">
              <a:xfrm>
                <a:off x="3170" y="1262"/>
                <a:ext cx="556" cy="42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88092" name="Line 16"/>
              <p:cNvSpPr>
                <a:spLocks noChangeShapeType="1"/>
              </p:cNvSpPr>
              <p:nvPr/>
            </p:nvSpPr>
            <p:spPr bwMode="auto">
              <a:xfrm>
                <a:off x="3448" y="1294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grpSp>
            <p:nvGrpSpPr>
              <p:cNvPr id="88093" name="Group 21"/>
              <p:cNvGrpSpPr>
                <a:grpSpLocks/>
              </p:cNvGrpSpPr>
              <p:nvPr/>
            </p:nvGrpSpPr>
            <p:grpSpPr bwMode="auto">
              <a:xfrm>
                <a:off x="3170" y="1694"/>
                <a:ext cx="556" cy="706"/>
                <a:chOff x="3170" y="1694"/>
                <a:chExt cx="556" cy="706"/>
              </a:xfrm>
            </p:grpSpPr>
            <p:sp>
              <p:nvSpPr>
                <p:cNvPr id="88097" name="Rectangle 17"/>
                <p:cNvSpPr>
                  <a:spLocks noChangeArrowheads="1"/>
                </p:cNvSpPr>
                <p:nvPr/>
              </p:nvSpPr>
              <p:spPr bwMode="auto">
                <a:xfrm>
                  <a:off x="3170" y="1873"/>
                  <a:ext cx="556" cy="17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597"/>
                </a:p>
              </p:txBody>
            </p:sp>
            <p:sp>
              <p:nvSpPr>
                <p:cNvPr id="88098" name="Rectangle 18"/>
                <p:cNvSpPr>
                  <a:spLocks noChangeArrowheads="1"/>
                </p:cNvSpPr>
                <p:nvPr/>
              </p:nvSpPr>
              <p:spPr bwMode="auto">
                <a:xfrm>
                  <a:off x="3170" y="1694"/>
                  <a:ext cx="556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597"/>
                </a:p>
              </p:txBody>
            </p:sp>
            <p:sp>
              <p:nvSpPr>
                <p:cNvPr id="88099" name="Rectangle 19"/>
                <p:cNvSpPr>
                  <a:spLocks noChangeArrowheads="1"/>
                </p:cNvSpPr>
                <p:nvPr/>
              </p:nvSpPr>
              <p:spPr bwMode="auto">
                <a:xfrm>
                  <a:off x="3170" y="2230"/>
                  <a:ext cx="556" cy="17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597"/>
                </a:p>
              </p:txBody>
            </p:sp>
            <p:sp>
              <p:nvSpPr>
                <p:cNvPr id="88100" name="Rectangle 20"/>
                <p:cNvSpPr>
                  <a:spLocks noChangeArrowheads="1"/>
                </p:cNvSpPr>
                <p:nvPr/>
              </p:nvSpPr>
              <p:spPr bwMode="auto">
                <a:xfrm>
                  <a:off x="3170" y="2051"/>
                  <a:ext cx="556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597"/>
                </a:p>
              </p:txBody>
            </p:sp>
          </p:grpSp>
          <p:sp>
            <p:nvSpPr>
              <p:cNvPr id="88094" name="Rectangle 22"/>
              <p:cNvSpPr>
                <a:spLocks noChangeArrowheads="1"/>
              </p:cNvSpPr>
              <p:nvPr/>
            </p:nvSpPr>
            <p:spPr bwMode="auto">
              <a:xfrm>
                <a:off x="3170" y="2408"/>
                <a:ext cx="556" cy="4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88095" name="Line 23"/>
              <p:cNvSpPr>
                <a:spLocks noChangeShapeType="1"/>
              </p:cNvSpPr>
              <p:nvPr/>
            </p:nvSpPr>
            <p:spPr bwMode="auto">
              <a:xfrm>
                <a:off x="3448" y="2488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88096" name="Rectangle 24"/>
              <p:cNvSpPr>
                <a:spLocks noChangeArrowheads="1"/>
              </p:cNvSpPr>
              <p:nvPr/>
            </p:nvSpPr>
            <p:spPr bwMode="auto">
              <a:xfrm>
                <a:off x="3172" y="1690"/>
                <a:ext cx="55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0x5</a:t>
                </a:r>
              </a:p>
            </p:txBody>
          </p:sp>
        </p:grpSp>
        <p:sp>
          <p:nvSpPr>
            <p:cNvPr id="88077" name="Rectangle 26"/>
            <p:cNvSpPr>
              <a:spLocks noChangeArrowheads="1"/>
            </p:cNvSpPr>
            <p:nvPr/>
          </p:nvSpPr>
          <p:spPr bwMode="auto">
            <a:xfrm>
              <a:off x="2602" y="2230"/>
              <a:ext cx="55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905" tIns="45953" rIns="91905" bIns="45953">
              <a:spAutoFit/>
            </a:bodyPr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397" b="0"/>
                <a:t>0x200</a:t>
              </a:r>
            </a:p>
          </p:txBody>
        </p:sp>
        <p:grpSp>
          <p:nvGrpSpPr>
            <p:cNvPr id="88078" name="Group 30"/>
            <p:cNvGrpSpPr>
              <a:grpSpLocks/>
            </p:cNvGrpSpPr>
            <p:nvPr/>
          </p:nvGrpSpPr>
          <p:grpSpPr bwMode="auto">
            <a:xfrm>
              <a:off x="4267" y="976"/>
              <a:ext cx="672" cy="407"/>
              <a:chOff x="4267" y="976"/>
              <a:chExt cx="672" cy="407"/>
            </a:xfrm>
          </p:grpSpPr>
          <p:sp>
            <p:nvSpPr>
              <p:cNvPr id="88088" name="Rectangle 27"/>
              <p:cNvSpPr>
                <a:spLocks noChangeArrowheads="1"/>
              </p:cNvSpPr>
              <p:nvPr/>
            </p:nvSpPr>
            <p:spPr bwMode="auto">
              <a:xfrm>
                <a:off x="4317" y="1182"/>
                <a:ext cx="548" cy="18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88089" name="Rectangle 28"/>
              <p:cNvSpPr>
                <a:spLocks noChangeArrowheads="1"/>
              </p:cNvSpPr>
              <p:nvPr/>
            </p:nvSpPr>
            <p:spPr bwMode="auto">
              <a:xfrm>
                <a:off x="4267" y="976"/>
                <a:ext cx="67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r0</a:t>
                </a:r>
              </a:p>
            </p:txBody>
          </p:sp>
          <p:sp>
            <p:nvSpPr>
              <p:cNvPr id="88090" name="Rectangle 29"/>
              <p:cNvSpPr>
                <a:spLocks noChangeArrowheads="1"/>
              </p:cNvSpPr>
              <p:nvPr/>
            </p:nvSpPr>
            <p:spPr bwMode="auto">
              <a:xfrm>
                <a:off x="4315" y="1186"/>
                <a:ext cx="55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0x5</a:t>
                </a:r>
              </a:p>
            </p:txBody>
          </p:sp>
        </p:grpSp>
        <p:sp>
          <p:nvSpPr>
            <p:cNvPr id="88079" name="Rectangle 31"/>
            <p:cNvSpPr>
              <a:spLocks noChangeArrowheads="1"/>
            </p:cNvSpPr>
            <p:nvPr/>
          </p:nvSpPr>
          <p:spPr bwMode="auto">
            <a:xfrm>
              <a:off x="4896" y="1048"/>
              <a:ext cx="672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905" tIns="45953" rIns="91905" bIns="45953">
              <a:spAutoFit/>
            </a:bodyPr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597"/>
                <a:t>Source</a:t>
              </a:r>
              <a:br>
                <a:rPr lang="en-US" altLang="en-US" sz="1597"/>
              </a:br>
              <a:r>
                <a:rPr lang="en-US" altLang="en-US" sz="1597"/>
                <a:t>Register</a:t>
              </a:r>
              <a:br>
                <a:rPr lang="en-US" altLang="en-US" sz="1597"/>
              </a:br>
              <a:r>
                <a:rPr lang="en-US" altLang="en-US" sz="1597"/>
                <a:t>for STR</a:t>
              </a:r>
            </a:p>
          </p:txBody>
        </p:sp>
        <p:sp>
          <p:nvSpPr>
            <p:cNvPr id="88080" name="Line 32"/>
            <p:cNvSpPr>
              <a:spLocks noChangeShapeType="1"/>
            </p:cNvSpPr>
            <p:nvPr/>
          </p:nvSpPr>
          <p:spPr bwMode="auto">
            <a:xfrm flipV="1">
              <a:off x="3772" y="1318"/>
              <a:ext cx="456" cy="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grpSp>
          <p:nvGrpSpPr>
            <p:cNvPr id="88081" name="Group 36"/>
            <p:cNvGrpSpPr>
              <a:grpSpLocks/>
            </p:cNvGrpSpPr>
            <p:nvPr/>
          </p:nvGrpSpPr>
          <p:grpSpPr bwMode="auto">
            <a:xfrm>
              <a:off x="1588" y="1480"/>
              <a:ext cx="672" cy="407"/>
              <a:chOff x="1588" y="1480"/>
              <a:chExt cx="672" cy="407"/>
            </a:xfrm>
          </p:grpSpPr>
          <p:sp>
            <p:nvSpPr>
              <p:cNvPr id="88085" name="Rectangle 33"/>
              <p:cNvSpPr>
                <a:spLocks noChangeArrowheads="1"/>
              </p:cNvSpPr>
              <p:nvPr/>
            </p:nvSpPr>
            <p:spPr bwMode="auto">
              <a:xfrm>
                <a:off x="1650" y="1686"/>
                <a:ext cx="548" cy="18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88086" name="Rectangle 34"/>
              <p:cNvSpPr>
                <a:spLocks noChangeArrowheads="1"/>
              </p:cNvSpPr>
              <p:nvPr/>
            </p:nvSpPr>
            <p:spPr bwMode="auto">
              <a:xfrm>
                <a:off x="1588" y="1480"/>
                <a:ext cx="67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Offset</a:t>
                </a:r>
              </a:p>
            </p:txBody>
          </p:sp>
          <p:sp>
            <p:nvSpPr>
              <p:cNvPr id="88087" name="Rectangle 35"/>
              <p:cNvSpPr>
                <a:spLocks noChangeArrowheads="1"/>
              </p:cNvSpPr>
              <p:nvPr/>
            </p:nvSpPr>
            <p:spPr bwMode="auto">
              <a:xfrm>
                <a:off x="1660" y="1690"/>
                <a:ext cx="55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12</a:t>
                </a:r>
              </a:p>
            </p:txBody>
          </p:sp>
        </p:grpSp>
        <p:sp>
          <p:nvSpPr>
            <p:cNvPr id="88082" name="Rectangle 37"/>
            <p:cNvSpPr>
              <a:spLocks noChangeArrowheads="1"/>
            </p:cNvSpPr>
            <p:nvPr/>
          </p:nvSpPr>
          <p:spPr bwMode="auto">
            <a:xfrm>
              <a:off x="2596" y="1702"/>
              <a:ext cx="55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905" tIns="45953" rIns="91905" bIns="45953">
              <a:spAutoFit/>
            </a:bodyPr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397" b="0"/>
                <a:t>0x20c</a:t>
              </a:r>
            </a:p>
          </p:txBody>
        </p:sp>
        <p:sp>
          <p:nvSpPr>
            <p:cNvPr id="88083" name="Line 38"/>
            <p:cNvSpPr>
              <a:spLocks noChangeShapeType="1"/>
            </p:cNvSpPr>
            <p:nvPr/>
          </p:nvSpPr>
          <p:spPr bwMode="auto">
            <a:xfrm flipV="1">
              <a:off x="1936" y="1948"/>
              <a:ext cx="0" cy="3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88084" name="Line 39"/>
            <p:cNvSpPr>
              <a:spLocks noChangeShapeType="1"/>
            </p:cNvSpPr>
            <p:nvPr/>
          </p:nvSpPr>
          <p:spPr bwMode="auto">
            <a:xfrm>
              <a:off x="2278" y="1792"/>
              <a:ext cx="4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</p:spTree>
    <p:extLst>
      <p:ext uri="{BB962C8B-B14F-4D97-AF65-F5344CB8AC3E}">
        <p14:creationId xmlns:p14="http://schemas.microsoft.com/office/powerpoint/2010/main" val="89655163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Load and Store Word or Byte:</a:t>
            </a:r>
            <a:br>
              <a:rPr lang="en-US" altLang="en-US"/>
            </a:br>
            <a:r>
              <a:rPr lang="en-US" altLang="en-US"/>
              <a:t>Post-indexed Addressing</a:t>
            </a:r>
          </a:p>
        </p:txBody>
      </p:sp>
      <p:sp>
        <p:nvSpPr>
          <p:cNvPr id="90119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/>
              <a:t>Example: </a:t>
            </a:r>
            <a:r>
              <a:rPr lang="en-US" altLang="en-US" b="0"/>
              <a:t>STR r0, [r1], #12</a:t>
            </a:r>
          </a:p>
          <a:p>
            <a:pPr>
              <a:lnSpc>
                <a:spcPct val="80000"/>
              </a:lnSpc>
              <a:buFont typeface="Times New Roman" charset="0"/>
              <a:buNone/>
            </a:pPr>
            <a:endParaRPr lang="en-US" altLang="en-US" b="0"/>
          </a:p>
          <a:p>
            <a:pPr>
              <a:lnSpc>
                <a:spcPct val="80000"/>
              </a:lnSpc>
              <a:buFont typeface="Times New Roman" charset="0"/>
              <a:buNone/>
            </a:pPr>
            <a:endParaRPr lang="en-US" altLang="en-US" b="0"/>
          </a:p>
          <a:p>
            <a:pPr>
              <a:lnSpc>
                <a:spcPct val="80000"/>
              </a:lnSpc>
              <a:buFont typeface="Times New Roman" charset="0"/>
              <a:buNone/>
            </a:pPr>
            <a:endParaRPr lang="en-US" altLang="en-US" b="0"/>
          </a:p>
          <a:p>
            <a:pPr>
              <a:lnSpc>
                <a:spcPct val="80000"/>
              </a:lnSpc>
              <a:buFont typeface="Times New Roman" charset="0"/>
              <a:buNone/>
            </a:pPr>
            <a:endParaRPr lang="en-US" altLang="en-US" b="0"/>
          </a:p>
          <a:p>
            <a:pPr>
              <a:lnSpc>
                <a:spcPct val="80000"/>
              </a:lnSpc>
              <a:buFont typeface="Times New Roman" charset="0"/>
              <a:buNone/>
            </a:pPr>
            <a:endParaRPr lang="en-US" altLang="en-US" b="0"/>
          </a:p>
          <a:p>
            <a:pPr>
              <a:lnSpc>
                <a:spcPct val="80000"/>
              </a:lnSpc>
              <a:buFont typeface="Times New Roman" charset="0"/>
              <a:buNone/>
            </a:pPr>
            <a:endParaRPr lang="en-US" altLang="en-US" b="0"/>
          </a:p>
          <a:p>
            <a:pPr>
              <a:lnSpc>
                <a:spcPct val="80000"/>
              </a:lnSpc>
              <a:buFont typeface="Times New Roman" charset="0"/>
              <a:buNone/>
            </a:pPr>
            <a:endParaRPr lang="en-US" altLang="en-US" b="0"/>
          </a:p>
          <a:p>
            <a:pPr>
              <a:lnSpc>
                <a:spcPct val="70000"/>
              </a:lnSpc>
              <a:buFont typeface="Times New Roman" charset="0"/>
              <a:buNone/>
            </a:pPr>
            <a:endParaRPr lang="en-US" altLang="en-US"/>
          </a:p>
          <a:p>
            <a:pPr>
              <a:lnSpc>
                <a:spcPct val="70000"/>
              </a:lnSpc>
            </a:pPr>
            <a:r>
              <a:rPr lang="en-US" altLang="en-US"/>
              <a:t>To auto-increment the base register to location 0x1f4 instead use:</a:t>
            </a:r>
          </a:p>
          <a:p>
            <a:pPr lvl="1">
              <a:lnSpc>
                <a:spcPct val="80000"/>
              </a:lnSpc>
            </a:pPr>
            <a:r>
              <a:rPr lang="en-US" altLang="en-US" b="1"/>
              <a:t> </a:t>
            </a:r>
            <a:r>
              <a:rPr lang="en-US" altLang="en-US"/>
              <a:t>STR r0, [r1], #-12</a:t>
            </a:r>
          </a:p>
          <a:p>
            <a:pPr>
              <a:lnSpc>
                <a:spcPct val="80000"/>
              </a:lnSpc>
            </a:pPr>
            <a:r>
              <a:rPr lang="en-US" altLang="en-US"/>
              <a:t>If r2 contains 3, auto-incremenet base register to 0x20c by multiplying this by 4: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STR r0, [r1], r2, LSL #2</a:t>
            </a:r>
          </a:p>
        </p:txBody>
      </p:sp>
      <p:grpSp>
        <p:nvGrpSpPr>
          <p:cNvPr id="90120" name="Group 46"/>
          <p:cNvGrpSpPr>
            <a:grpSpLocks/>
          </p:cNvGrpSpPr>
          <p:nvPr/>
        </p:nvGrpSpPr>
        <p:grpSpPr bwMode="auto">
          <a:xfrm>
            <a:off x="741225" y="1560798"/>
            <a:ext cx="8421967" cy="2936200"/>
            <a:chOff x="226" y="985"/>
            <a:chExt cx="5315" cy="1853"/>
          </a:xfrm>
        </p:grpSpPr>
        <p:grpSp>
          <p:nvGrpSpPr>
            <p:cNvPr id="90121" name="Group 12"/>
            <p:cNvGrpSpPr>
              <a:grpSpLocks/>
            </p:cNvGrpSpPr>
            <p:nvPr/>
          </p:nvGrpSpPr>
          <p:grpSpPr bwMode="auto">
            <a:xfrm>
              <a:off x="229" y="2273"/>
              <a:ext cx="1320" cy="557"/>
              <a:chOff x="229" y="2273"/>
              <a:chExt cx="1320" cy="557"/>
            </a:xfrm>
          </p:grpSpPr>
          <p:sp>
            <p:nvSpPr>
              <p:cNvPr id="90155" name="Rectangle 8"/>
              <p:cNvSpPr>
                <a:spLocks noChangeArrowheads="1"/>
              </p:cNvSpPr>
              <p:nvPr/>
            </p:nvSpPr>
            <p:spPr bwMode="auto">
              <a:xfrm>
                <a:off x="924" y="2487"/>
                <a:ext cx="553" cy="19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90156" name="Rectangle 9"/>
              <p:cNvSpPr>
                <a:spLocks noChangeArrowheads="1"/>
              </p:cNvSpPr>
              <p:nvPr/>
            </p:nvSpPr>
            <p:spPr bwMode="auto">
              <a:xfrm>
                <a:off x="877" y="2273"/>
                <a:ext cx="67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r1</a:t>
                </a:r>
              </a:p>
            </p:txBody>
          </p:sp>
          <p:sp>
            <p:nvSpPr>
              <p:cNvPr id="90157" name="Rectangle 10"/>
              <p:cNvSpPr>
                <a:spLocks noChangeArrowheads="1"/>
              </p:cNvSpPr>
              <p:nvPr/>
            </p:nvSpPr>
            <p:spPr bwMode="auto">
              <a:xfrm>
                <a:off x="925" y="2492"/>
                <a:ext cx="55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0x200</a:t>
                </a:r>
              </a:p>
            </p:txBody>
          </p:sp>
          <p:sp>
            <p:nvSpPr>
              <p:cNvPr id="90158" name="Rectangle 11"/>
              <p:cNvSpPr>
                <a:spLocks noChangeArrowheads="1"/>
              </p:cNvSpPr>
              <p:nvPr/>
            </p:nvSpPr>
            <p:spPr bwMode="auto">
              <a:xfrm>
                <a:off x="229" y="2355"/>
                <a:ext cx="672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Original</a:t>
                </a:r>
                <a:br>
                  <a:rPr lang="en-US" altLang="en-US" sz="1597"/>
                </a:br>
                <a:r>
                  <a:rPr lang="en-US" altLang="en-US" sz="1597"/>
                  <a:t>Base</a:t>
                </a:r>
                <a:br>
                  <a:rPr lang="en-US" altLang="en-US" sz="1597"/>
                </a:br>
                <a:r>
                  <a:rPr lang="en-US" altLang="en-US" sz="1597"/>
                  <a:t>Register</a:t>
                </a:r>
              </a:p>
            </p:txBody>
          </p:sp>
        </p:grpSp>
        <p:sp>
          <p:nvSpPr>
            <p:cNvPr id="90122" name="Line 13"/>
            <p:cNvSpPr>
              <a:spLocks noChangeShapeType="1"/>
            </p:cNvSpPr>
            <p:nvPr/>
          </p:nvSpPr>
          <p:spPr bwMode="auto">
            <a:xfrm>
              <a:off x="2170" y="2278"/>
              <a:ext cx="5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90123" name="Rectangle 14"/>
            <p:cNvSpPr>
              <a:spLocks noChangeArrowheads="1"/>
            </p:cNvSpPr>
            <p:nvPr/>
          </p:nvSpPr>
          <p:spPr bwMode="auto">
            <a:xfrm>
              <a:off x="3136" y="985"/>
              <a:ext cx="67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905" tIns="45953" rIns="91905" bIns="45953">
              <a:spAutoFit/>
            </a:bodyPr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597"/>
                <a:t>Memory</a:t>
              </a:r>
            </a:p>
          </p:txBody>
        </p:sp>
        <p:grpSp>
          <p:nvGrpSpPr>
            <p:cNvPr id="90124" name="Group 25"/>
            <p:cNvGrpSpPr>
              <a:grpSpLocks/>
            </p:cNvGrpSpPr>
            <p:nvPr/>
          </p:nvGrpSpPr>
          <p:grpSpPr bwMode="auto">
            <a:xfrm>
              <a:off x="3180" y="1174"/>
              <a:ext cx="563" cy="1664"/>
              <a:chOff x="3180" y="1174"/>
              <a:chExt cx="563" cy="1664"/>
            </a:xfrm>
          </p:grpSpPr>
          <p:sp>
            <p:nvSpPr>
              <p:cNvPr id="90145" name="Rectangle 15"/>
              <p:cNvSpPr>
                <a:spLocks noChangeArrowheads="1"/>
              </p:cNvSpPr>
              <p:nvPr/>
            </p:nvSpPr>
            <p:spPr bwMode="auto">
              <a:xfrm>
                <a:off x="3182" y="1174"/>
                <a:ext cx="561" cy="4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90146" name="Line 16"/>
              <p:cNvSpPr>
                <a:spLocks noChangeShapeType="1"/>
              </p:cNvSpPr>
              <p:nvPr/>
            </p:nvSpPr>
            <p:spPr bwMode="auto">
              <a:xfrm>
                <a:off x="3463" y="1208"/>
                <a:ext cx="0" cy="3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grpSp>
            <p:nvGrpSpPr>
              <p:cNvPr id="90147" name="Group 21"/>
              <p:cNvGrpSpPr>
                <a:grpSpLocks/>
              </p:cNvGrpSpPr>
              <p:nvPr/>
            </p:nvGrpSpPr>
            <p:grpSpPr bwMode="auto">
              <a:xfrm>
                <a:off x="3182" y="1625"/>
                <a:ext cx="561" cy="737"/>
                <a:chOff x="3182" y="1625"/>
                <a:chExt cx="561" cy="737"/>
              </a:xfrm>
            </p:grpSpPr>
            <p:sp>
              <p:nvSpPr>
                <p:cNvPr id="90151" name="Rectangle 17"/>
                <p:cNvSpPr>
                  <a:spLocks noChangeArrowheads="1"/>
                </p:cNvSpPr>
                <p:nvPr/>
              </p:nvSpPr>
              <p:spPr bwMode="auto">
                <a:xfrm>
                  <a:off x="3182" y="1812"/>
                  <a:ext cx="561" cy="17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597"/>
                </a:p>
              </p:txBody>
            </p:sp>
            <p:sp>
              <p:nvSpPr>
                <p:cNvPr id="90152" name="Rectangle 18"/>
                <p:cNvSpPr>
                  <a:spLocks noChangeArrowheads="1"/>
                </p:cNvSpPr>
                <p:nvPr/>
              </p:nvSpPr>
              <p:spPr bwMode="auto">
                <a:xfrm>
                  <a:off x="3182" y="1625"/>
                  <a:ext cx="561" cy="17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597"/>
                </a:p>
              </p:txBody>
            </p:sp>
            <p:sp>
              <p:nvSpPr>
                <p:cNvPr id="90153" name="Rectangle 19"/>
                <p:cNvSpPr>
                  <a:spLocks noChangeArrowheads="1"/>
                </p:cNvSpPr>
                <p:nvPr/>
              </p:nvSpPr>
              <p:spPr bwMode="auto">
                <a:xfrm>
                  <a:off x="3182" y="2184"/>
                  <a:ext cx="561" cy="17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597"/>
                </a:p>
              </p:txBody>
            </p:sp>
            <p:sp>
              <p:nvSpPr>
                <p:cNvPr id="9015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82" y="1997"/>
                  <a:ext cx="561" cy="17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597"/>
                </a:p>
              </p:txBody>
            </p:sp>
          </p:grpSp>
          <p:sp>
            <p:nvSpPr>
              <p:cNvPr id="90148" name="Rectangle 22"/>
              <p:cNvSpPr>
                <a:spLocks noChangeArrowheads="1"/>
              </p:cNvSpPr>
              <p:nvPr/>
            </p:nvSpPr>
            <p:spPr bwMode="auto">
              <a:xfrm>
                <a:off x="3182" y="2370"/>
                <a:ext cx="561" cy="46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90149" name="Line 23"/>
              <p:cNvSpPr>
                <a:spLocks noChangeShapeType="1"/>
              </p:cNvSpPr>
              <p:nvPr/>
            </p:nvSpPr>
            <p:spPr bwMode="auto">
              <a:xfrm>
                <a:off x="3463" y="2454"/>
                <a:ext cx="0" cy="3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797"/>
              </a:p>
            </p:txBody>
          </p:sp>
          <p:sp>
            <p:nvSpPr>
              <p:cNvPr id="90150" name="Rectangle 24"/>
              <p:cNvSpPr>
                <a:spLocks noChangeArrowheads="1"/>
              </p:cNvSpPr>
              <p:nvPr/>
            </p:nvSpPr>
            <p:spPr bwMode="auto">
              <a:xfrm>
                <a:off x="3180" y="2179"/>
                <a:ext cx="55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0x5</a:t>
                </a:r>
              </a:p>
            </p:txBody>
          </p:sp>
        </p:grpSp>
        <p:sp>
          <p:nvSpPr>
            <p:cNvPr id="90125" name="Rectangle 26"/>
            <p:cNvSpPr>
              <a:spLocks noChangeArrowheads="1"/>
            </p:cNvSpPr>
            <p:nvPr/>
          </p:nvSpPr>
          <p:spPr bwMode="auto">
            <a:xfrm>
              <a:off x="2614" y="2204"/>
              <a:ext cx="5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905" tIns="45953" rIns="91905" bIns="45953">
              <a:spAutoFit/>
            </a:bodyPr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397" b="0"/>
                <a:t>0x200</a:t>
              </a:r>
            </a:p>
          </p:txBody>
        </p:sp>
        <p:grpSp>
          <p:nvGrpSpPr>
            <p:cNvPr id="90126" name="Group 32"/>
            <p:cNvGrpSpPr>
              <a:grpSpLocks/>
            </p:cNvGrpSpPr>
            <p:nvPr/>
          </p:nvGrpSpPr>
          <p:grpSpPr bwMode="auto">
            <a:xfrm>
              <a:off x="4234" y="1385"/>
              <a:ext cx="1307" cy="550"/>
              <a:chOff x="4234" y="1385"/>
              <a:chExt cx="1307" cy="550"/>
            </a:xfrm>
          </p:grpSpPr>
          <p:grpSp>
            <p:nvGrpSpPr>
              <p:cNvPr id="90140" name="Group 30"/>
              <p:cNvGrpSpPr>
                <a:grpSpLocks/>
              </p:cNvGrpSpPr>
              <p:nvPr/>
            </p:nvGrpSpPr>
            <p:grpSpPr bwMode="auto">
              <a:xfrm>
                <a:off x="4234" y="1385"/>
                <a:ext cx="672" cy="416"/>
                <a:chOff x="4234" y="1385"/>
                <a:chExt cx="672" cy="416"/>
              </a:xfrm>
            </p:grpSpPr>
            <p:sp>
              <p:nvSpPr>
                <p:cNvPr id="90142" name="Rectangle 27"/>
                <p:cNvSpPr>
                  <a:spLocks noChangeArrowheads="1"/>
                </p:cNvSpPr>
                <p:nvPr/>
              </p:nvSpPr>
              <p:spPr bwMode="auto">
                <a:xfrm>
                  <a:off x="4281" y="1599"/>
                  <a:ext cx="554" cy="19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CECECE"/>
                    </a:gs>
                  </a:gsLst>
                  <a:path path="shape">
                    <a:fillToRect l="50000" t="50000" r="50000" b="50000"/>
                  </a:path>
                </a:gra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597"/>
                </a:p>
              </p:txBody>
            </p:sp>
            <p:sp>
              <p:nvSpPr>
                <p:cNvPr id="90143" name="Rectangle 28"/>
                <p:cNvSpPr>
                  <a:spLocks noChangeArrowheads="1"/>
                </p:cNvSpPr>
                <p:nvPr/>
              </p:nvSpPr>
              <p:spPr bwMode="auto">
                <a:xfrm>
                  <a:off x="4234" y="1385"/>
                  <a:ext cx="672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1905" tIns="45953" rIns="91905" bIns="45953">
                  <a:spAutoFit/>
                </a:bodyPr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597"/>
                    <a:t>r0</a:t>
                  </a:r>
                </a:p>
              </p:txBody>
            </p:sp>
            <p:sp>
              <p:nvSpPr>
                <p:cNvPr id="90144" name="Rectangle 29"/>
                <p:cNvSpPr>
                  <a:spLocks noChangeArrowheads="1"/>
                </p:cNvSpPr>
                <p:nvPr/>
              </p:nvSpPr>
              <p:spPr bwMode="auto">
                <a:xfrm>
                  <a:off x="4282" y="1604"/>
                  <a:ext cx="558" cy="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1905" tIns="45953" rIns="91905" bIns="45953">
                  <a:spAutoFit/>
                </a:bodyPr>
                <a:lstStyle>
                  <a:lvl1pPr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ct val="90000"/>
                    </a:lnSpc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6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597"/>
                    <a:t>0x5</a:t>
                  </a:r>
                </a:p>
              </p:txBody>
            </p:sp>
          </p:grpSp>
          <p:sp>
            <p:nvSpPr>
              <p:cNvPr id="90141" name="Rectangle 31"/>
              <p:cNvSpPr>
                <a:spLocks noChangeArrowheads="1"/>
              </p:cNvSpPr>
              <p:nvPr/>
            </p:nvSpPr>
            <p:spPr bwMode="auto">
              <a:xfrm>
                <a:off x="4869" y="1460"/>
                <a:ext cx="672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Source</a:t>
                </a:r>
                <a:br>
                  <a:rPr lang="en-US" altLang="en-US" sz="1597"/>
                </a:br>
                <a:r>
                  <a:rPr lang="en-US" altLang="en-US" sz="1597"/>
                  <a:t>Register</a:t>
                </a:r>
                <a:br>
                  <a:rPr lang="en-US" altLang="en-US" sz="1597"/>
                </a:br>
                <a:r>
                  <a:rPr lang="en-US" altLang="en-US" sz="1597"/>
                  <a:t>for STR</a:t>
                </a:r>
              </a:p>
            </p:txBody>
          </p:sp>
        </p:grpSp>
        <p:sp>
          <p:nvSpPr>
            <p:cNvPr id="90127" name="Line 33"/>
            <p:cNvSpPr>
              <a:spLocks noChangeShapeType="1"/>
            </p:cNvSpPr>
            <p:nvPr/>
          </p:nvSpPr>
          <p:spPr bwMode="auto">
            <a:xfrm flipV="1">
              <a:off x="3802" y="1833"/>
              <a:ext cx="460" cy="4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grpSp>
          <p:nvGrpSpPr>
            <p:cNvPr id="90128" name="Group 37"/>
            <p:cNvGrpSpPr>
              <a:grpSpLocks/>
            </p:cNvGrpSpPr>
            <p:nvPr/>
          </p:nvGrpSpPr>
          <p:grpSpPr bwMode="auto">
            <a:xfrm>
              <a:off x="1819" y="1433"/>
              <a:ext cx="672" cy="417"/>
              <a:chOff x="1819" y="1433"/>
              <a:chExt cx="672" cy="417"/>
            </a:xfrm>
          </p:grpSpPr>
          <p:sp>
            <p:nvSpPr>
              <p:cNvPr id="90137" name="Rectangle 34"/>
              <p:cNvSpPr>
                <a:spLocks noChangeArrowheads="1"/>
              </p:cNvSpPr>
              <p:nvPr/>
            </p:nvSpPr>
            <p:spPr bwMode="auto">
              <a:xfrm>
                <a:off x="1878" y="1647"/>
                <a:ext cx="554" cy="19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90138" name="Rectangle 35"/>
              <p:cNvSpPr>
                <a:spLocks noChangeArrowheads="1"/>
              </p:cNvSpPr>
              <p:nvPr/>
            </p:nvSpPr>
            <p:spPr bwMode="auto">
              <a:xfrm>
                <a:off x="1819" y="1433"/>
                <a:ext cx="672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Offset</a:t>
                </a:r>
              </a:p>
            </p:txBody>
          </p:sp>
          <p:sp>
            <p:nvSpPr>
              <p:cNvPr id="90139" name="Rectangle 36"/>
              <p:cNvSpPr>
                <a:spLocks noChangeArrowheads="1"/>
              </p:cNvSpPr>
              <p:nvPr/>
            </p:nvSpPr>
            <p:spPr bwMode="auto">
              <a:xfrm>
                <a:off x="1891" y="1653"/>
                <a:ext cx="55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905" tIns="45953" rIns="91905" bIns="45953">
                <a:spAutoFit/>
              </a:bodyPr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597"/>
                  <a:t>12</a:t>
                </a:r>
              </a:p>
            </p:txBody>
          </p:sp>
        </p:grpSp>
        <p:sp>
          <p:nvSpPr>
            <p:cNvPr id="90129" name="Rectangle 38"/>
            <p:cNvSpPr>
              <a:spLocks noChangeArrowheads="1"/>
            </p:cNvSpPr>
            <p:nvPr/>
          </p:nvSpPr>
          <p:spPr bwMode="auto">
            <a:xfrm>
              <a:off x="2608" y="1676"/>
              <a:ext cx="56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905" tIns="45953" rIns="91905" bIns="45953">
              <a:spAutoFit/>
            </a:bodyPr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397" b="0"/>
                <a:t>0x20c</a:t>
              </a:r>
            </a:p>
          </p:txBody>
        </p:sp>
        <p:sp>
          <p:nvSpPr>
            <p:cNvPr id="90130" name="Line 39"/>
            <p:cNvSpPr>
              <a:spLocks noChangeShapeType="1"/>
            </p:cNvSpPr>
            <p:nvPr/>
          </p:nvSpPr>
          <p:spPr bwMode="auto">
            <a:xfrm flipV="1">
              <a:off x="2170" y="1894"/>
              <a:ext cx="0" cy="7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90131" name="Rectangle 40"/>
            <p:cNvSpPr>
              <a:spLocks noChangeArrowheads="1"/>
            </p:cNvSpPr>
            <p:nvPr/>
          </p:nvSpPr>
          <p:spPr bwMode="auto">
            <a:xfrm>
              <a:off x="926" y="1613"/>
              <a:ext cx="561" cy="199"/>
            </a:xfrm>
            <a:prstGeom prst="rect">
              <a:avLst/>
            </a:prstGeom>
            <a:gradFill rotWithShape="0">
              <a:gsLst>
                <a:gs pos="0">
                  <a:srgbClr val="CECECE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CECECE">
                  <a:alpha val="74998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90132" name="Rectangle 41"/>
            <p:cNvSpPr>
              <a:spLocks noChangeArrowheads="1"/>
            </p:cNvSpPr>
            <p:nvPr/>
          </p:nvSpPr>
          <p:spPr bwMode="auto">
            <a:xfrm>
              <a:off x="880" y="1411"/>
              <a:ext cx="67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905" tIns="45953" rIns="91905" bIns="45953">
              <a:spAutoFit/>
            </a:bodyPr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597" b="0" i="1"/>
                <a:t>r1</a:t>
              </a:r>
            </a:p>
          </p:txBody>
        </p:sp>
        <p:sp>
          <p:nvSpPr>
            <p:cNvPr id="90133" name="Rectangle 42"/>
            <p:cNvSpPr>
              <a:spLocks noChangeArrowheads="1"/>
            </p:cNvSpPr>
            <p:nvPr/>
          </p:nvSpPr>
          <p:spPr bwMode="auto">
            <a:xfrm>
              <a:off x="928" y="1621"/>
              <a:ext cx="56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905" tIns="45953" rIns="91905" bIns="45953">
              <a:spAutoFit/>
            </a:bodyPr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597" b="0" i="1"/>
                <a:t>0x20c</a:t>
              </a:r>
            </a:p>
          </p:txBody>
        </p:sp>
        <p:sp>
          <p:nvSpPr>
            <p:cNvPr id="90134" name="Rectangle 43"/>
            <p:cNvSpPr>
              <a:spLocks noChangeArrowheads="1"/>
            </p:cNvSpPr>
            <p:nvPr/>
          </p:nvSpPr>
          <p:spPr bwMode="auto">
            <a:xfrm>
              <a:off x="226" y="1465"/>
              <a:ext cx="822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905" tIns="45953" rIns="91905" bIns="45953">
              <a:spAutoFit/>
            </a:bodyPr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597" b="0" i="1"/>
                <a:t>Updated</a:t>
              </a:r>
              <a:br>
                <a:rPr lang="en-US" altLang="en-US" sz="1597" b="0" i="1"/>
              </a:br>
              <a:r>
                <a:rPr lang="en-US" altLang="en-US" sz="1597" b="0" i="1"/>
                <a:t>Base</a:t>
              </a:r>
              <a:br>
                <a:rPr lang="en-US" altLang="en-US" sz="1597" b="0" i="1"/>
              </a:br>
              <a:r>
                <a:rPr lang="en-US" altLang="en-US" sz="1597" b="0" i="1"/>
                <a:t>Register</a:t>
              </a:r>
            </a:p>
          </p:txBody>
        </p:sp>
        <p:sp>
          <p:nvSpPr>
            <p:cNvPr id="90135" name="Line 44"/>
            <p:cNvSpPr>
              <a:spLocks noChangeShapeType="1"/>
            </p:cNvSpPr>
            <p:nvPr/>
          </p:nvSpPr>
          <p:spPr bwMode="auto">
            <a:xfrm flipH="1">
              <a:off x="1558" y="2608"/>
              <a:ext cx="6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  <p:sp>
          <p:nvSpPr>
            <p:cNvPr id="90136" name="Line 45"/>
            <p:cNvSpPr>
              <a:spLocks noChangeShapeType="1"/>
            </p:cNvSpPr>
            <p:nvPr/>
          </p:nvSpPr>
          <p:spPr bwMode="auto">
            <a:xfrm flipH="1">
              <a:off x="1540" y="1732"/>
              <a:ext cx="2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7"/>
            </a:p>
          </p:txBody>
        </p:sp>
      </p:grpSp>
    </p:spTree>
    <p:extLst>
      <p:ext uri="{BB962C8B-B14F-4D97-AF65-F5344CB8AC3E}">
        <p14:creationId xmlns:p14="http://schemas.microsoft.com/office/powerpoint/2010/main" val="201166288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-251029"/>
            <a:ext cx="8541169" cy="71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8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37367" y="1771545"/>
            <a:ext cx="7705292" cy="43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905" tIns="45953" rIns="91905" bIns="45953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97" u="sng">
                <a:latin typeface="Times New Roman" charset="0"/>
              </a:rPr>
              <a:t>	</a:t>
            </a:r>
            <a:r>
              <a:rPr lang="en-US" altLang="en-US" sz="1697" b="0">
                <a:latin typeface="Times New Roman" charset="0"/>
              </a:rPr>
              <a:t>	</a:t>
            </a:r>
            <a:r>
              <a:rPr lang="en-US" altLang="en-US" sz="1697">
                <a:latin typeface="Times New Roman" charset="0"/>
              </a:rPr>
              <a:t>Logical Instruction		Arithmetic Instruction</a:t>
            </a:r>
          </a:p>
          <a:p>
            <a:endParaRPr lang="en-US" altLang="en-US" sz="1697">
              <a:latin typeface="Times New Roman" charset="0"/>
            </a:endParaRPr>
          </a:p>
          <a:p>
            <a:r>
              <a:rPr lang="en-US" altLang="en-US" sz="1697" u="sng">
                <a:latin typeface="Times New Roman" charset="0"/>
              </a:rPr>
              <a:t>Flag</a:t>
            </a:r>
            <a:endParaRPr lang="en-US" altLang="en-US" sz="1697" b="0">
              <a:latin typeface="Times New Roman" charset="0"/>
            </a:endParaRPr>
          </a:p>
          <a:p>
            <a:endParaRPr lang="en-US" altLang="en-US" sz="1697" b="0">
              <a:latin typeface="Times New Roman" charset="0"/>
            </a:endParaRPr>
          </a:p>
          <a:p>
            <a:r>
              <a:rPr lang="en-US" altLang="en-US" sz="1697" b="0">
                <a:latin typeface="Times New Roman" charset="0"/>
              </a:rPr>
              <a:t>Negative		No meaning		Bit 31 of the result has been set</a:t>
            </a:r>
          </a:p>
          <a:p>
            <a:r>
              <a:rPr lang="en-US" altLang="en-US" sz="1697" b="0">
                <a:latin typeface="Times New Roman" charset="0"/>
              </a:rPr>
              <a:t>(N=‘1’)					Indicates a negative number in</a:t>
            </a:r>
          </a:p>
          <a:p>
            <a:r>
              <a:rPr lang="en-US" altLang="en-US" sz="1697" b="0">
                <a:latin typeface="Times New Roman" charset="0"/>
              </a:rPr>
              <a:t>					signed operations</a:t>
            </a:r>
          </a:p>
          <a:p>
            <a:endParaRPr lang="en-US" altLang="en-US" sz="1697" b="0">
              <a:latin typeface="Times New Roman" charset="0"/>
            </a:endParaRPr>
          </a:p>
          <a:p>
            <a:r>
              <a:rPr lang="en-US" altLang="en-US" sz="1697" b="0">
                <a:latin typeface="Times New Roman" charset="0"/>
              </a:rPr>
              <a:t>Zero		Result is all zeroes		Result of operation was zero</a:t>
            </a:r>
          </a:p>
          <a:p>
            <a:r>
              <a:rPr lang="en-US" altLang="en-US" sz="1697" b="0">
                <a:latin typeface="Times New Roman" charset="0"/>
              </a:rPr>
              <a:t>(Z=‘1’)</a:t>
            </a:r>
          </a:p>
          <a:p>
            <a:endParaRPr lang="en-US" altLang="en-US" sz="1697" b="0">
              <a:latin typeface="Times New Roman" charset="0"/>
            </a:endParaRPr>
          </a:p>
          <a:p>
            <a:r>
              <a:rPr lang="en-US" altLang="en-US" sz="1697" b="0">
                <a:latin typeface="Times New Roman" charset="0"/>
              </a:rPr>
              <a:t>Carry		After Shift operation		Result was greater than 32 bits</a:t>
            </a:r>
          </a:p>
          <a:p>
            <a:r>
              <a:rPr lang="en-US" altLang="en-US" sz="1697" b="0">
                <a:latin typeface="Times New Roman" charset="0"/>
              </a:rPr>
              <a:t>(C=‘1’)		‘1’ was left in carry flag	 </a:t>
            </a:r>
          </a:p>
          <a:p>
            <a:endParaRPr lang="en-US" altLang="en-US" sz="1697" b="0">
              <a:latin typeface="Times New Roman" charset="0"/>
            </a:endParaRPr>
          </a:p>
          <a:p>
            <a:r>
              <a:rPr lang="en-US" altLang="en-US" sz="1697" b="0">
                <a:latin typeface="Times New Roman" charset="0"/>
              </a:rPr>
              <a:t>oVerflow		No meaning		Result was greater than 31 bits</a:t>
            </a:r>
          </a:p>
          <a:p>
            <a:r>
              <a:rPr lang="en-US" altLang="en-US" sz="1697" b="0">
                <a:latin typeface="Times New Roman" charset="0"/>
              </a:rPr>
              <a:t>(V=‘1’)					Indicates a possible corruption of</a:t>
            </a:r>
          </a:p>
          <a:p>
            <a:r>
              <a:rPr lang="en-US" altLang="en-US" sz="1697" b="0">
                <a:latin typeface="Times New Roman" charset="0"/>
              </a:rPr>
              <a:t>					the sign bit in signed </a:t>
            </a:r>
            <a:br>
              <a:rPr lang="en-US" altLang="en-US" sz="1697" b="0">
                <a:latin typeface="Times New Roman" charset="0"/>
              </a:rPr>
            </a:br>
            <a:r>
              <a:rPr lang="en-US" altLang="en-US" sz="1697" b="0">
                <a:latin typeface="Times New Roman" charset="0"/>
              </a:rPr>
              <a:t>					numbers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159550" y="2210470"/>
            <a:ext cx="769940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905741" y="1749360"/>
            <a:ext cx="0" cy="378394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656547" y="1774713"/>
            <a:ext cx="0" cy="378394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42863"/>
            <a:r>
              <a:rPr lang="en-US" altLang="en-US"/>
              <a:t>Condition Flags</a:t>
            </a:r>
          </a:p>
        </p:txBody>
      </p:sp>
    </p:spTree>
    <p:extLst>
      <p:ext uri="{BB962C8B-B14F-4D97-AF65-F5344CB8AC3E}">
        <p14:creationId xmlns:p14="http://schemas.microsoft.com/office/powerpoint/2010/main" val="202692941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1100922" y="358112"/>
            <a:ext cx="7731095" cy="708301"/>
          </a:xfrm>
          <a:noFill/>
        </p:spPr>
        <p:txBody>
          <a:bodyPr/>
          <a:lstStyle/>
          <a:p>
            <a:r>
              <a:rPr lang="en-US" altLang="en-US"/>
              <a:t>ARM Instruction Set Format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idx="1"/>
          </p:nvPr>
        </p:nvSpPr>
        <p:spPr>
          <a:xfrm>
            <a:off x="6854479" y="1338959"/>
            <a:ext cx="2605026" cy="4657783"/>
          </a:xfrm>
          <a:noFill/>
        </p:spPr>
        <p:txBody>
          <a:bodyPr vert="horz" lIns="64968" tIns="25353" rIns="64968" bIns="25353" rtlCol="0">
            <a:spAutoFit/>
          </a:bodyPr>
          <a:lstStyle/>
          <a:p>
            <a:pPr marL="351791" indent="-351791">
              <a:lnSpc>
                <a:spcPct val="85000"/>
              </a:lnSpc>
              <a:spcBef>
                <a:spcPct val="62000"/>
              </a:spcBef>
              <a:buNone/>
            </a:pPr>
            <a:r>
              <a:rPr lang="en-US" altLang="en-US" sz="1597" u="sng"/>
              <a:t>Instruction type</a:t>
            </a:r>
            <a:endParaRPr lang="en-US" altLang="en-US" sz="1198"/>
          </a:p>
          <a:p>
            <a:pPr marL="351791" indent="-351791">
              <a:lnSpc>
                <a:spcPct val="85000"/>
              </a:lnSpc>
              <a:spcBef>
                <a:spcPct val="62000"/>
              </a:spcBef>
              <a:buNone/>
            </a:pPr>
            <a:r>
              <a:rPr lang="en-US" altLang="en-US" sz="1397"/>
              <a:t>Data processing / PSR Transfer</a:t>
            </a:r>
          </a:p>
          <a:p>
            <a:pPr marL="351791" indent="-351791">
              <a:lnSpc>
                <a:spcPct val="85000"/>
              </a:lnSpc>
              <a:spcBef>
                <a:spcPct val="62000"/>
              </a:spcBef>
              <a:buNone/>
            </a:pPr>
            <a:r>
              <a:rPr lang="en-US" altLang="en-US" sz="1397"/>
              <a:t>Multiply</a:t>
            </a:r>
          </a:p>
          <a:p>
            <a:pPr marL="351791" indent="-351791">
              <a:lnSpc>
                <a:spcPct val="85000"/>
              </a:lnSpc>
              <a:spcBef>
                <a:spcPct val="62000"/>
              </a:spcBef>
              <a:buNone/>
            </a:pPr>
            <a:r>
              <a:rPr lang="en-US" altLang="en-US" sz="1397"/>
              <a:t>Long Multiply      (v3M / v4 only)</a:t>
            </a:r>
          </a:p>
          <a:p>
            <a:pPr marL="351791" indent="-351791">
              <a:lnSpc>
                <a:spcPct val="85000"/>
              </a:lnSpc>
              <a:spcBef>
                <a:spcPct val="62000"/>
              </a:spcBef>
              <a:buNone/>
            </a:pPr>
            <a:r>
              <a:rPr lang="en-US" altLang="en-US" sz="1397"/>
              <a:t>Swap</a:t>
            </a:r>
            <a:endParaRPr lang="en-US" altLang="en-US" sz="998"/>
          </a:p>
          <a:p>
            <a:pPr marL="351791" indent="-351791">
              <a:lnSpc>
                <a:spcPct val="85000"/>
              </a:lnSpc>
              <a:spcBef>
                <a:spcPct val="62000"/>
              </a:spcBef>
              <a:buNone/>
            </a:pPr>
            <a:r>
              <a:rPr lang="en-US" altLang="en-US" sz="1397"/>
              <a:t>Load/Store Byte/Word</a:t>
            </a:r>
          </a:p>
          <a:p>
            <a:pPr marL="351791" indent="-351791">
              <a:lnSpc>
                <a:spcPct val="85000"/>
              </a:lnSpc>
              <a:spcBef>
                <a:spcPct val="62000"/>
              </a:spcBef>
              <a:buNone/>
            </a:pPr>
            <a:r>
              <a:rPr lang="en-US" altLang="en-US" sz="1397"/>
              <a:t>Load/Store Multiple</a:t>
            </a:r>
          </a:p>
          <a:p>
            <a:pPr marL="351791" indent="-351791">
              <a:lnSpc>
                <a:spcPct val="125000"/>
              </a:lnSpc>
              <a:spcBef>
                <a:spcPct val="62000"/>
              </a:spcBef>
              <a:buNone/>
            </a:pPr>
            <a:r>
              <a:rPr lang="en-US" altLang="en-US" sz="998"/>
              <a:t>Halfword transfer : Immediate offset (v4 only)</a:t>
            </a:r>
            <a:endParaRPr lang="en-US" altLang="en-US" sz="1397"/>
          </a:p>
          <a:p>
            <a:pPr marL="351791" indent="-351791">
              <a:lnSpc>
                <a:spcPct val="145000"/>
              </a:lnSpc>
              <a:spcBef>
                <a:spcPct val="62000"/>
              </a:spcBef>
              <a:buNone/>
            </a:pPr>
            <a:r>
              <a:rPr lang="en-US" altLang="en-US" sz="998"/>
              <a:t>Halfword  transfer: Register offset (v4 only)</a:t>
            </a:r>
          </a:p>
          <a:p>
            <a:pPr marL="351791" indent="-351791">
              <a:lnSpc>
                <a:spcPct val="85000"/>
              </a:lnSpc>
              <a:spcBef>
                <a:spcPct val="62000"/>
              </a:spcBef>
              <a:buNone/>
            </a:pPr>
            <a:r>
              <a:rPr lang="en-US" altLang="en-US" sz="1397"/>
              <a:t>Branch</a:t>
            </a:r>
          </a:p>
          <a:p>
            <a:pPr marL="351791" indent="-351791">
              <a:lnSpc>
                <a:spcPct val="85000"/>
              </a:lnSpc>
              <a:spcBef>
                <a:spcPct val="62000"/>
              </a:spcBef>
              <a:buNone/>
            </a:pPr>
            <a:r>
              <a:rPr lang="en-US" altLang="en-US" sz="1397"/>
              <a:t>Branch Exchange         (v4T only)</a:t>
            </a:r>
          </a:p>
          <a:p>
            <a:pPr marL="351791" indent="-351791">
              <a:lnSpc>
                <a:spcPct val="85000"/>
              </a:lnSpc>
              <a:spcBef>
                <a:spcPct val="62000"/>
              </a:spcBef>
              <a:buNone/>
            </a:pPr>
            <a:r>
              <a:rPr lang="en-US" altLang="en-US" sz="1397"/>
              <a:t>Coprocessor data transfer</a:t>
            </a:r>
          </a:p>
          <a:p>
            <a:pPr marL="351791" indent="-351791">
              <a:lnSpc>
                <a:spcPct val="85000"/>
              </a:lnSpc>
              <a:spcBef>
                <a:spcPct val="62000"/>
              </a:spcBef>
              <a:buNone/>
            </a:pPr>
            <a:r>
              <a:rPr lang="en-US" altLang="en-US" sz="1397"/>
              <a:t>Coprocessor data operation</a:t>
            </a:r>
          </a:p>
          <a:p>
            <a:pPr marL="351791" indent="-351791">
              <a:lnSpc>
                <a:spcPct val="85000"/>
              </a:lnSpc>
              <a:spcBef>
                <a:spcPct val="62000"/>
              </a:spcBef>
              <a:buNone/>
            </a:pPr>
            <a:r>
              <a:rPr lang="en-US" altLang="en-US" sz="1397"/>
              <a:t>Coprocessor register transfer</a:t>
            </a:r>
          </a:p>
          <a:p>
            <a:pPr marL="351791" indent="-351791">
              <a:lnSpc>
                <a:spcPct val="85000"/>
              </a:lnSpc>
              <a:spcBef>
                <a:spcPct val="62000"/>
              </a:spcBef>
              <a:buNone/>
            </a:pPr>
            <a:r>
              <a:rPr lang="en-US" altLang="en-US" sz="1397"/>
              <a:t>Software interrupt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411357" y="2218392"/>
            <a:ext cx="177471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91653" y="1901479"/>
            <a:ext cx="177471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601505" y="1901479"/>
            <a:ext cx="177471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460617" y="1901479"/>
            <a:ext cx="1128211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791653" y="1584565"/>
            <a:ext cx="177471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840913" y="1584565"/>
            <a:ext cx="177471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700026" y="1584565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460617" y="1584565"/>
            <a:ext cx="367619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742392" y="1584565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981800" y="1584565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2031061" y="1584565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4502983" y="1584565"/>
            <a:ext cx="2269098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700026" y="1901479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3742392" y="1901479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981800" y="1901479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502983" y="1901479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5263575" y="1901479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6024166" y="1901479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597029" y="1560798"/>
            <a:ext cx="371211" cy="36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797" b="0">
                <a:solidFill>
                  <a:srgbClr val="000000"/>
                </a:solidFill>
                <a:latin typeface="Courier New" charset="0"/>
              </a:rPr>
              <a:t> 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723795" y="1622596"/>
            <a:ext cx="5523339" cy="28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98" b="0">
                <a:solidFill>
                  <a:srgbClr val="000000"/>
                </a:solidFill>
                <a:latin typeface="Courier New" charset="0"/>
              </a:rPr>
              <a:t>Cond    0 0 I Opcode  S    Rn      Rd           Operand2 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597029" y="1877711"/>
            <a:ext cx="371211" cy="36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797" b="0">
                <a:solidFill>
                  <a:srgbClr val="000000"/>
                </a:solidFill>
                <a:latin typeface="Courier New" charset="0"/>
              </a:rPr>
              <a:t> 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723795" y="1939509"/>
            <a:ext cx="6080152" cy="28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98" b="0">
                <a:solidFill>
                  <a:srgbClr val="000000"/>
                </a:solidFill>
                <a:latin typeface="Courier New" charset="0"/>
              </a:rPr>
              <a:t>Cond    0 0 0 0 0 0 A S    Rd      Rn      Rs    1 0 0 1   Rm  </a:t>
            </a:r>
          </a:p>
        </p:txBody>
      </p:sp>
      <p:grpSp>
        <p:nvGrpSpPr>
          <p:cNvPr id="28701" name="Group 64"/>
          <p:cNvGrpSpPr>
            <a:grpSpLocks/>
          </p:cNvGrpSpPr>
          <p:nvPr/>
        </p:nvGrpSpPr>
        <p:grpSpPr bwMode="auto">
          <a:xfrm>
            <a:off x="595445" y="2535307"/>
            <a:ext cx="6176637" cy="949155"/>
            <a:chOff x="134" y="1600"/>
            <a:chExt cx="3898" cy="599"/>
          </a:xfrm>
        </p:grpSpPr>
        <p:sp>
          <p:nvSpPr>
            <p:cNvPr id="28817" name="Rectangle 29"/>
            <p:cNvSpPr>
              <a:spLocks noChangeArrowheads="1"/>
            </p:cNvSpPr>
            <p:nvPr/>
          </p:nvSpPr>
          <p:spPr bwMode="auto">
            <a:xfrm>
              <a:off x="1280" y="16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18" name="Rectangle 30"/>
            <p:cNvSpPr>
              <a:spLocks noChangeArrowheads="1"/>
            </p:cNvSpPr>
            <p:nvPr/>
          </p:nvSpPr>
          <p:spPr bwMode="auto">
            <a:xfrm>
              <a:off x="920" y="18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19" name="Rectangle 31"/>
            <p:cNvSpPr>
              <a:spLocks noChangeArrowheads="1"/>
            </p:cNvSpPr>
            <p:nvPr/>
          </p:nvSpPr>
          <p:spPr bwMode="auto">
            <a:xfrm>
              <a:off x="1040" y="18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20" name="Rectangle 32"/>
            <p:cNvSpPr>
              <a:spLocks noChangeArrowheads="1"/>
            </p:cNvSpPr>
            <p:nvPr/>
          </p:nvSpPr>
          <p:spPr bwMode="auto">
            <a:xfrm>
              <a:off x="200" y="16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21" name="Rectangle 33"/>
            <p:cNvSpPr>
              <a:spLocks noChangeArrowheads="1"/>
            </p:cNvSpPr>
            <p:nvPr/>
          </p:nvSpPr>
          <p:spPr bwMode="auto">
            <a:xfrm>
              <a:off x="200" y="18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22" name="Rectangle 34"/>
            <p:cNvSpPr>
              <a:spLocks noChangeArrowheads="1"/>
            </p:cNvSpPr>
            <p:nvPr/>
          </p:nvSpPr>
          <p:spPr bwMode="auto">
            <a:xfrm>
              <a:off x="200" y="20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23" name="Rectangle 35"/>
            <p:cNvSpPr>
              <a:spLocks noChangeArrowheads="1"/>
            </p:cNvSpPr>
            <p:nvPr/>
          </p:nvSpPr>
          <p:spPr bwMode="auto">
            <a:xfrm>
              <a:off x="2120" y="16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24" name="Rectangle 36"/>
            <p:cNvSpPr>
              <a:spLocks noChangeArrowheads="1"/>
            </p:cNvSpPr>
            <p:nvPr/>
          </p:nvSpPr>
          <p:spPr bwMode="auto">
            <a:xfrm>
              <a:off x="1640" y="16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25" name="Rectangle 37"/>
            <p:cNvSpPr>
              <a:spLocks noChangeArrowheads="1"/>
            </p:cNvSpPr>
            <p:nvPr/>
          </p:nvSpPr>
          <p:spPr bwMode="auto">
            <a:xfrm>
              <a:off x="2120" y="18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26" name="Rectangle 38"/>
            <p:cNvSpPr>
              <a:spLocks noChangeArrowheads="1"/>
            </p:cNvSpPr>
            <p:nvPr/>
          </p:nvSpPr>
          <p:spPr bwMode="auto">
            <a:xfrm>
              <a:off x="1640" y="18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27" name="Rectangle 39"/>
            <p:cNvSpPr>
              <a:spLocks noChangeArrowheads="1"/>
            </p:cNvSpPr>
            <p:nvPr/>
          </p:nvSpPr>
          <p:spPr bwMode="auto">
            <a:xfrm>
              <a:off x="2120" y="2000"/>
              <a:ext cx="1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28" name="Rectangle 40"/>
            <p:cNvSpPr>
              <a:spLocks noChangeArrowheads="1"/>
            </p:cNvSpPr>
            <p:nvPr/>
          </p:nvSpPr>
          <p:spPr bwMode="auto">
            <a:xfrm>
              <a:off x="1640" y="20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29" name="Rectangle 41"/>
            <p:cNvSpPr>
              <a:spLocks noChangeArrowheads="1"/>
            </p:cNvSpPr>
            <p:nvPr/>
          </p:nvSpPr>
          <p:spPr bwMode="auto">
            <a:xfrm>
              <a:off x="2600" y="16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30" name="Rectangle 42"/>
            <p:cNvSpPr>
              <a:spLocks noChangeArrowheads="1"/>
            </p:cNvSpPr>
            <p:nvPr/>
          </p:nvSpPr>
          <p:spPr bwMode="auto">
            <a:xfrm>
              <a:off x="3080" y="16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31" name="Rectangle 43"/>
            <p:cNvSpPr>
              <a:spLocks noChangeArrowheads="1"/>
            </p:cNvSpPr>
            <p:nvPr/>
          </p:nvSpPr>
          <p:spPr bwMode="auto">
            <a:xfrm>
              <a:off x="3560" y="16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32" name="Rectangle 44"/>
            <p:cNvSpPr>
              <a:spLocks noChangeArrowheads="1"/>
            </p:cNvSpPr>
            <p:nvPr/>
          </p:nvSpPr>
          <p:spPr bwMode="auto">
            <a:xfrm>
              <a:off x="2600" y="1800"/>
              <a:ext cx="143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33" name="Rectangle 45"/>
            <p:cNvSpPr>
              <a:spLocks noChangeArrowheads="1"/>
            </p:cNvSpPr>
            <p:nvPr/>
          </p:nvSpPr>
          <p:spPr bwMode="auto">
            <a:xfrm>
              <a:off x="680" y="1600"/>
              <a:ext cx="59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34" name="Rectangle 46"/>
            <p:cNvSpPr>
              <a:spLocks noChangeArrowheads="1"/>
            </p:cNvSpPr>
            <p:nvPr/>
          </p:nvSpPr>
          <p:spPr bwMode="auto">
            <a:xfrm>
              <a:off x="1400" y="1600"/>
              <a:ext cx="23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35" name="Rectangle 47"/>
            <p:cNvSpPr>
              <a:spLocks noChangeArrowheads="1"/>
            </p:cNvSpPr>
            <p:nvPr/>
          </p:nvSpPr>
          <p:spPr bwMode="auto">
            <a:xfrm>
              <a:off x="1160" y="18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36" name="Rectangle 48"/>
            <p:cNvSpPr>
              <a:spLocks noChangeArrowheads="1"/>
            </p:cNvSpPr>
            <p:nvPr/>
          </p:nvSpPr>
          <p:spPr bwMode="auto">
            <a:xfrm>
              <a:off x="1280" y="18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37" name="Rectangle 49"/>
            <p:cNvSpPr>
              <a:spLocks noChangeArrowheads="1"/>
            </p:cNvSpPr>
            <p:nvPr/>
          </p:nvSpPr>
          <p:spPr bwMode="auto">
            <a:xfrm>
              <a:off x="1400" y="18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38" name="Rectangle 50"/>
            <p:cNvSpPr>
              <a:spLocks noChangeArrowheads="1"/>
            </p:cNvSpPr>
            <p:nvPr/>
          </p:nvSpPr>
          <p:spPr bwMode="auto">
            <a:xfrm>
              <a:off x="1520" y="18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39" name="Rectangle 51"/>
            <p:cNvSpPr>
              <a:spLocks noChangeArrowheads="1"/>
            </p:cNvSpPr>
            <p:nvPr/>
          </p:nvSpPr>
          <p:spPr bwMode="auto">
            <a:xfrm>
              <a:off x="680" y="1800"/>
              <a:ext cx="23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40" name="Rectangle 52"/>
            <p:cNvSpPr>
              <a:spLocks noChangeArrowheads="1"/>
            </p:cNvSpPr>
            <p:nvPr/>
          </p:nvSpPr>
          <p:spPr bwMode="auto">
            <a:xfrm>
              <a:off x="680" y="2000"/>
              <a:ext cx="35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41" name="Rectangle 53"/>
            <p:cNvSpPr>
              <a:spLocks noChangeArrowheads="1"/>
            </p:cNvSpPr>
            <p:nvPr/>
          </p:nvSpPr>
          <p:spPr bwMode="auto">
            <a:xfrm>
              <a:off x="1040" y="20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42" name="Rectangle 54"/>
            <p:cNvSpPr>
              <a:spLocks noChangeArrowheads="1"/>
            </p:cNvSpPr>
            <p:nvPr/>
          </p:nvSpPr>
          <p:spPr bwMode="auto">
            <a:xfrm>
              <a:off x="1160" y="20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43" name="Rectangle 55"/>
            <p:cNvSpPr>
              <a:spLocks noChangeArrowheads="1"/>
            </p:cNvSpPr>
            <p:nvPr/>
          </p:nvSpPr>
          <p:spPr bwMode="auto">
            <a:xfrm>
              <a:off x="1280" y="20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44" name="Rectangle 56"/>
            <p:cNvSpPr>
              <a:spLocks noChangeArrowheads="1"/>
            </p:cNvSpPr>
            <p:nvPr/>
          </p:nvSpPr>
          <p:spPr bwMode="auto">
            <a:xfrm>
              <a:off x="1400" y="20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45" name="Rectangle 57"/>
            <p:cNvSpPr>
              <a:spLocks noChangeArrowheads="1"/>
            </p:cNvSpPr>
            <p:nvPr/>
          </p:nvSpPr>
          <p:spPr bwMode="auto">
            <a:xfrm>
              <a:off x="1520" y="20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46" name="Rectangle 58"/>
            <p:cNvSpPr>
              <a:spLocks noChangeArrowheads="1"/>
            </p:cNvSpPr>
            <p:nvPr/>
          </p:nvSpPr>
          <p:spPr bwMode="auto">
            <a:xfrm>
              <a:off x="134" y="1623"/>
              <a:ext cx="20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15674" tIns="57044" rIns="115674" bIns="57044">
              <a:spAutoFit/>
            </a:bodyPr>
            <a:lstStyle>
              <a:lvl1pPr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98" b="0">
                  <a:solidFill>
                    <a:srgbClr val="000000"/>
                  </a:solidFill>
                  <a:latin typeface="Courier New" charset="0"/>
                </a:rPr>
                <a:t> </a:t>
              </a:r>
            </a:p>
          </p:txBody>
        </p:sp>
        <p:sp>
          <p:nvSpPr>
            <p:cNvPr id="28847" name="Rectangle 59"/>
            <p:cNvSpPr>
              <a:spLocks noChangeArrowheads="1"/>
            </p:cNvSpPr>
            <p:nvPr/>
          </p:nvSpPr>
          <p:spPr bwMode="auto">
            <a:xfrm>
              <a:off x="214" y="1623"/>
              <a:ext cx="377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15674" tIns="57044" rIns="115674" bIns="57044">
              <a:spAutoFit/>
            </a:bodyPr>
            <a:lstStyle>
              <a:lvl1pPr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98" b="0">
                  <a:solidFill>
                    <a:srgbClr val="000000"/>
                  </a:solidFill>
                  <a:latin typeface="Courier New" charset="0"/>
                </a:rPr>
                <a:t>Cond    0 0 0 1 0 B 0 0    Rn      Rd    0 0 0 0 1 0 0 1   Rm </a:t>
              </a:r>
            </a:p>
          </p:txBody>
        </p:sp>
        <p:sp>
          <p:nvSpPr>
            <p:cNvPr id="28848" name="Rectangle 60"/>
            <p:cNvSpPr>
              <a:spLocks noChangeArrowheads="1"/>
            </p:cNvSpPr>
            <p:nvPr/>
          </p:nvSpPr>
          <p:spPr bwMode="auto">
            <a:xfrm>
              <a:off x="134" y="1823"/>
              <a:ext cx="20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15674" tIns="57044" rIns="115674" bIns="57044">
              <a:spAutoFit/>
            </a:bodyPr>
            <a:lstStyle>
              <a:lvl1pPr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98" b="0">
                  <a:solidFill>
                    <a:srgbClr val="000000"/>
                  </a:solidFill>
                  <a:latin typeface="Courier New" charset="0"/>
                </a:rPr>
                <a:t> </a:t>
              </a:r>
            </a:p>
          </p:txBody>
        </p:sp>
        <p:sp>
          <p:nvSpPr>
            <p:cNvPr id="28849" name="Rectangle 61"/>
            <p:cNvSpPr>
              <a:spLocks noChangeArrowheads="1"/>
            </p:cNvSpPr>
            <p:nvPr/>
          </p:nvSpPr>
          <p:spPr bwMode="auto">
            <a:xfrm>
              <a:off x="214" y="1823"/>
              <a:ext cx="342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15674" tIns="57044" rIns="115674" bIns="57044">
              <a:spAutoFit/>
            </a:bodyPr>
            <a:lstStyle>
              <a:lvl1pPr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98" b="0">
                  <a:solidFill>
                    <a:srgbClr val="000000"/>
                  </a:solidFill>
                  <a:latin typeface="Courier New" charset="0"/>
                </a:rPr>
                <a:t>Cond    0 1 I P U B W L    Rn      Rd            Offset </a:t>
              </a:r>
            </a:p>
          </p:txBody>
        </p:sp>
        <p:sp>
          <p:nvSpPr>
            <p:cNvPr id="28850" name="Rectangle 62"/>
            <p:cNvSpPr>
              <a:spLocks noChangeArrowheads="1"/>
            </p:cNvSpPr>
            <p:nvPr/>
          </p:nvSpPr>
          <p:spPr bwMode="auto">
            <a:xfrm>
              <a:off x="134" y="2022"/>
              <a:ext cx="20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15674" tIns="57044" rIns="115674" bIns="57044">
              <a:spAutoFit/>
            </a:bodyPr>
            <a:lstStyle>
              <a:lvl1pPr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98" b="0">
                  <a:solidFill>
                    <a:srgbClr val="000000"/>
                  </a:solidFill>
                  <a:latin typeface="Courier New" charset="0"/>
                </a:rPr>
                <a:t> </a:t>
              </a:r>
            </a:p>
          </p:txBody>
        </p:sp>
        <p:sp>
          <p:nvSpPr>
            <p:cNvPr id="28851" name="Rectangle 63"/>
            <p:cNvSpPr>
              <a:spLocks noChangeArrowheads="1"/>
            </p:cNvSpPr>
            <p:nvPr/>
          </p:nvSpPr>
          <p:spPr bwMode="auto">
            <a:xfrm>
              <a:off x="214" y="2022"/>
              <a:ext cx="342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15674" tIns="57044" rIns="115674" bIns="57044">
              <a:spAutoFit/>
            </a:bodyPr>
            <a:lstStyle>
              <a:lvl1pPr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98" b="0">
                  <a:solidFill>
                    <a:srgbClr val="000000"/>
                  </a:solidFill>
                  <a:latin typeface="Courier New" charset="0"/>
                </a:rPr>
                <a:t>Cond    1 0 0 P U S W L    Rn             Register List </a:t>
              </a:r>
            </a:p>
          </p:txBody>
        </p:sp>
      </p:grpSp>
      <p:sp>
        <p:nvSpPr>
          <p:cNvPr id="28702" name="Rectangle 65"/>
          <p:cNvSpPr>
            <a:spLocks noChangeArrowheads="1"/>
          </p:cNvSpPr>
          <p:nvPr/>
        </p:nvSpPr>
        <p:spPr bwMode="auto">
          <a:xfrm>
            <a:off x="2791653" y="2218392"/>
            <a:ext cx="177471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703" name="Rectangle 66"/>
          <p:cNvSpPr>
            <a:spLocks noChangeArrowheads="1"/>
          </p:cNvSpPr>
          <p:nvPr/>
        </p:nvSpPr>
        <p:spPr bwMode="auto">
          <a:xfrm>
            <a:off x="2601505" y="2218392"/>
            <a:ext cx="177471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704" name="Rectangle 67"/>
          <p:cNvSpPr>
            <a:spLocks noChangeArrowheads="1"/>
          </p:cNvSpPr>
          <p:nvPr/>
        </p:nvSpPr>
        <p:spPr bwMode="auto">
          <a:xfrm>
            <a:off x="1460617" y="2218392"/>
            <a:ext cx="938063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705" name="Rectangle 68"/>
          <p:cNvSpPr>
            <a:spLocks noChangeArrowheads="1"/>
          </p:cNvSpPr>
          <p:nvPr/>
        </p:nvSpPr>
        <p:spPr bwMode="auto">
          <a:xfrm>
            <a:off x="700026" y="2218392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706" name="Rectangle 69"/>
          <p:cNvSpPr>
            <a:spLocks noChangeArrowheads="1"/>
          </p:cNvSpPr>
          <p:nvPr/>
        </p:nvSpPr>
        <p:spPr bwMode="auto">
          <a:xfrm>
            <a:off x="3742392" y="2218392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707" name="Rectangle 70"/>
          <p:cNvSpPr>
            <a:spLocks noChangeArrowheads="1"/>
          </p:cNvSpPr>
          <p:nvPr/>
        </p:nvSpPr>
        <p:spPr bwMode="auto">
          <a:xfrm>
            <a:off x="2981800" y="2218392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708" name="Rectangle 71"/>
          <p:cNvSpPr>
            <a:spLocks noChangeArrowheads="1"/>
          </p:cNvSpPr>
          <p:nvPr/>
        </p:nvSpPr>
        <p:spPr bwMode="auto">
          <a:xfrm>
            <a:off x="4502983" y="2218392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709" name="Rectangle 72"/>
          <p:cNvSpPr>
            <a:spLocks noChangeArrowheads="1"/>
          </p:cNvSpPr>
          <p:nvPr/>
        </p:nvSpPr>
        <p:spPr bwMode="auto">
          <a:xfrm>
            <a:off x="5263575" y="2218392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710" name="Rectangle 73"/>
          <p:cNvSpPr>
            <a:spLocks noChangeArrowheads="1"/>
          </p:cNvSpPr>
          <p:nvPr/>
        </p:nvSpPr>
        <p:spPr bwMode="auto">
          <a:xfrm>
            <a:off x="6024166" y="2218392"/>
            <a:ext cx="747915" cy="3042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28711" name="Rectangle 74"/>
          <p:cNvSpPr>
            <a:spLocks noChangeArrowheads="1"/>
          </p:cNvSpPr>
          <p:nvPr/>
        </p:nvSpPr>
        <p:spPr bwMode="auto">
          <a:xfrm>
            <a:off x="597029" y="2194624"/>
            <a:ext cx="371211" cy="36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797" b="0">
                <a:solidFill>
                  <a:srgbClr val="000000"/>
                </a:solidFill>
                <a:latin typeface="Courier New" charset="0"/>
              </a:rPr>
              <a:t> </a:t>
            </a:r>
          </a:p>
        </p:txBody>
      </p:sp>
      <p:sp>
        <p:nvSpPr>
          <p:cNvPr id="28712" name="Rectangle 75"/>
          <p:cNvSpPr>
            <a:spLocks noChangeArrowheads="1"/>
          </p:cNvSpPr>
          <p:nvPr/>
        </p:nvSpPr>
        <p:spPr bwMode="auto">
          <a:xfrm>
            <a:off x="723795" y="2256422"/>
            <a:ext cx="6080152" cy="28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98" b="0">
                <a:solidFill>
                  <a:srgbClr val="000000"/>
                </a:solidFill>
                <a:latin typeface="Courier New" charset="0"/>
              </a:rPr>
              <a:t>Cond    0 0 0 0 1 U A S   RdHi    RdLo     Rs    1 0 0 1   Rm  </a:t>
            </a:r>
          </a:p>
        </p:txBody>
      </p:sp>
      <p:grpSp>
        <p:nvGrpSpPr>
          <p:cNvPr id="28713" name="Group 93"/>
          <p:cNvGrpSpPr>
            <a:grpSpLocks/>
          </p:cNvGrpSpPr>
          <p:nvPr/>
        </p:nvGrpSpPr>
        <p:grpSpPr bwMode="auto">
          <a:xfrm>
            <a:off x="595445" y="3486050"/>
            <a:ext cx="6304987" cy="316914"/>
            <a:chOff x="134" y="2200"/>
            <a:chExt cx="3979" cy="200"/>
          </a:xfrm>
        </p:grpSpPr>
        <p:sp>
          <p:nvSpPr>
            <p:cNvPr id="28800" name="Rectangle 76"/>
            <p:cNvSpPr>
              <a:spLocks noChangeArrowheads="1"/>
            </p:cNvSpPr>
            <p:nvPr/>
          </p:nvSpPr>
          <p:spPr bwMode="auto">
            <a:xfrm>
              <a:off x="1280" y="22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01" name="Rectangle 77"/>
            <p:cNvSpPr>
              <a:spLocks noChangeArrowheads="1"/>
            </p:cNvSpPr>
            <p:nvPr/>
          </p:nvSpPr>
          <p:spPr bwMode="auto">
            <a:xfrm>
              <a:off x="200" y="22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02" name="Rectangle 78"/>
            <p:cNvSpPr>
              <a:spLocks noChangeArrowheads="1"/>
            </p:cNvSpPr>
            <p:nvPr/>
          </p:nvSpPr>
          <p:spPr bwMode="auto">
            <a:xfrm>
              <a:off x="2120" y="22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03" name="Rectangle 79"/>
            <p:cNvSpPr>
              <a:spLocks noChangeArrowheads="1"/>
            </p:cNvSpPr>
            <p:nvPr/>
          </p:nvSpPr>
          <p:spPr bwMode="auto">
            <a:xfrm>
              <a:off x="1640" y="22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04" name="Rectangle 80"/>
            <p:cNvSpPr>
              <a:spLocks noChangeArrowheads="1"/>
            </p:cNvSpPr>
            <p:nvPr/>
          </p:nvSpPr>
          <p:spPr bwMode="auto">
            <a:xfrm>
              <a:off x="2600" y="22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05" name="Rectangle 81"/>
            <p:cNvSpPr>
              <a:spLocks noChangeArrowheads="1"/>
            </p:cNvSpPr>
            <p:nvPr/>
          </p:nvSpPr>
          <p:spPr bwMode="auto">
            <a:xfrm>
              <a:off x="3080" y="22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06" name="Rectangle 82"/>
            <p:cNvSpPr>
              <a:spLocks noChangeArrowheads="1"/>
            </p:cNvSpPr>
            <p:nvPr/>
          </p:nvSpPr>
          <p:spPr bwMode="auto">
            <a:xfrm>
              <a:off x="3560" y="2200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07" name="Rectangle 83"/>
            <p:cNvSpPr>
              <a:spLocks noChangeArrowheads="1"/>
            </p:cNvSpPr>
            <p:nvPr/>
          </p:nvSpPr>
          <p:spPr bwMode="auto">
            <a:xfrm>
              <a:off x="680" y="2200"/>
              <a:ext cx="35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08" name="Rectangle 84"/>
            <p:cNvSpPr>
              <a:spLocks noChangeArrowheads="1"/>
            </p:cNvSpPr>
            <p:nvPr/>
          </p:nvSpPr>
          <p:spPr bwMode="auto">
            <a:xfrm>
              <a:off x="1400" y="22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09" name="Rectangle 85"/>
            <p:cNvSpPr>
              <a:spLocks noChangeArrowheads="1"/>
            </p:cNvSpPr>
            <p:nvPr/>
          </p:nvSpPr>
          <p:spPr bwMode="auto">
            <a:xfrm>
              <a:off x="3200" y="22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10" name="Rectangle 86"/>
            <p:cNvSpPr>
              <a:spLocks noChangeArrowheads="1"/>
            </p:cNvSpPr>
            <p:nvPr/>
          </p:nvSpPr>
          <p:spPr bwMode="auto">
            <a:xfrm>
              <a:off x="3320" y="22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11" name="Rectangle 87"/>
            <p:cNvSpPr>
              <a:spLocks noChangeArrowheads="1"/>
            </p:cNvSpPr>
            <p:nvPr/>
          </p:nvSpPr>
          <p:spPr bwMode="auto">
            <a:xfrm>
              <a:off x="3440" y="22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12" name="Rectangle 88"/>
            <p:cNvSpPr>
              <a:spLocks noChangeArrowheads="1"/>
            </p:cNvSpPr>
            <p:nvPr/>
          </p:nvSpPr>
          <p:spPr bwMode="auto">
            <a:xfrm>
              <a:off x="1160" y="22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13" name="Rectangle 89"/>
            <p:cNvSpPr>
              <a:spLocks noChangeArrowheads="1"/>
            </p:cNvSpPr>
            <p:nvPr/>
          </p:nvSpPr>
          <p:spPr bwMode="auto">
            <a:xfrm>
              <a:off x="1040" y="22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14" name="Rectangle 90"/>
            <p:cNvSpPr>
              <a:spLocks noChangeArrowheads="1"/>
            </p:cNvSpPr>
            <p:nvPr/>
          </p:nvSpPr>
          <p:spPr bwMode="auto">
            <a:xfrm>
              <a:off x="1520" y="2200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815" name="Rectangle 91"/>
            <p:cNvSpPr>
              <a:spLocks noChangeArrowheads="1"/>
            </p:cNvSpPr>
            <p:nvPr/>
          </p:nvSpPr>
          <p:spPr bwMode="auto">
            <a:xfrm>
              <a:off x="134" y="2223"/>
              <a:ext cx="20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15674" tIns="57044" rIns="115674" bIns="57044">
              <a:spAutoFit/>
            </a:bodyPr>
            <a:lstStyle>
              <a:lvl1pPr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98" b="0">
                  <a:solidFill>
                    <a:srgbClr val="000000"/>
                  </a:solidFill>
                  <a:latin typeface="Courier New" charset="0"/>
                </a:rPr>
                <a:t> </a:t>
              </a:r>
            </a:p>
          </p:txBody>
        </p:sp>
        <p:sp>
          <p:nvSpPr>
            <p:cNvPr id="28816" name="Rectangle 92"/>
            <p:cNvSpPr>
              <a:spLocks noChangeArrowheads="1"/>
            </p:cNvSpPr>
            <p:nvPr/>
          </p:nvSpPr>
          <p:spPr bwMode="auto">
            <a:xfrm>
              <a:off x="217" y="2223"/>
              <a:ext cx="389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15674" tIns="57044" rIns="115674" bIns="57044">
              <a:spAutoFit/>
            </a:bodyPr>
            <a:lstStyle>
              <a:lvl1pPr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98" b="0">
                  <a:solidFill>
                    <a:srgbClr val="000000"/>
                  </a:solidFill>
                  <a:latin typeface="Courier New" charset="0"/>
                </a:rPr>
                <a:t>Cond    0 0 0 P U 1 W L    Rn      Rd    Offset1 1 S H 1 Offset2</a:t>
              </a:r>
            </a:p>
          </p:txBody>
        </p:sp>
      </p:grpSp>
      <p:grpSp>
        <p:nvGrpSpPr>
          <p:cNvPr id="28714" name="Group 152"/>
          <p:cNvGrpSpPr>
            <a:grpSpLocks/>
          </p:cNvGrpSpPr>
          <p:nvPr/>
        </p:nvGrpSpPr>
        <p:grpSpPr bwMode="auto">
          <a:xfrm>
            <a:off x="603368" y="4116703"/>
            <a:ext cx="6206743" cy="1901480"/>
            <a:chOff x="139" y="2598"/>
            <a:chExt cx="3917" cy="1200"/>
          </a:xfrm>
        </p:grpSpPr>
        <p:sp>
          <p:nvSpPr>
            <p:cNvPr id="28742" name="Rectangle 94"/>
            <p:cNvSpPr>
              <a:spLocks noChangeArrowheads="1"/>
            </p:cNvSpPr>
            <p:nvPr/>
          </p:nvSpPr>
          <p:spPr bwMode="auto">
            <a:xfrm>
              <a:off x="205" y="2598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43" name="Rectangle 95"/>
            <p:cNvSpPr>
              <a:spLocks noChangeArrowheads="1"/>
            </p:cNvSpPr>
            <p:nvPr/>
          </p:nvSpPr>
          <p:spPr bwMode="auto">
            <a:xfrm>
              <a:off x="1165" y="2598"/>
              <a:ext cx="28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44" name="Rectangle 96"/>
            <p:cNvSpPr>
              <a:spLocks noChangeArrowheads="1"/>
            </p:cNvSpPr>
            <p:nvPr/>
          </p:nvSpPr>
          <p:spPr bwMode="auto">
            <a:xfrm>
              <a:off x="685" y="2598"/>
              <a:ext cx="35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45" name="Rectangle 97"/>
            <p:cNvSpPr>
              <a:spLocks noChangeArrowheads="1"/>
            </p:cNvSpPr>
            <p:nvPr/>
          </p:nvSpPr>
          <p:spPr bwMode="auto">
            <a:xfrm>
              <a:off x="1045" y="2598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46" name="Rectangle 98"/>
            <p:cNvSpPr>
              <a:spLocks noChangeArrowheads="1"/>
            </p:cNvSpPr>
            <p:nvPr/>
          </p:nvSpPr>
          <p:spPr bwMode="auto">
            <a:xfrm>
              <a:off x="139" y="2620"/>
              <a:ext cx="20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15674" tIns="57044" rIns="115674" bIns="57044">
              <a:spAutoFit/>
            </a:bodyPr>
            <a:lstStyle>
              <a:lvl1pPr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98" b="0">
                  <a:solidFill>
                    <a:srgbClr val="000000"/>
                  </a:solidFill>
                  <a:latin typeface="Courier New" charset="0"/>
                </a:rPr>
                <a:t> </a:t>
              </a:r>
            </a:p>
          </p:txBody>
        </p:sp>
        <p:sp>
          <p:nvSpPr>
            <p:cNvPr id="28747" name="Rectangle 99"/>
            <p:cNvSpPr>
              <a:spLocks noChangeArrowheads="1"/>
            </p:cNvSpPr>
            <p:nvPr/>
          </p:nvSpPr>
          <p:spPr bwMode="auto">
            <a:xfrm>
              <a:off x="219" y="2620"/>
              <a:ext cx="266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15674" tIns="57044" rIns="115674" bIns="57044">
              <a:spAutoFit/>
            </a:bodyPr>
            <a:lstStyle>
              <a:lvl1pPr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98" b="0">
                  <a:solidFill>
                    <a:srgbClr val="000000"/>
                  </a:solidFill>
                  <a:latin typeface="Courier New" charset="0"/>
                </a:rPr>
                <a:t>Cond    1 0 1 L                     Offset </a:t>
              </a:r>
            </a:p>
          </p:txBody>
        </p:sp>
        <p:grpSp>
          <p:nvGrpSpPr>
            <p:cNvPr id="28748" name="Group 141"/>
            <p:cNvGrpSpPr>
              <a:grpSpLocks/>
            </p:cNvGrpSpPr>
            <p:nvPr/>
          </p:nvGrpSpPr>
          <p:grpSpPr bwMode="auto">
            <a:xfrm>
              <a:off x="139" y="2999"/>
              <a:ext cx="3917" cy="799"/>
              <a:chOff x="139" y="2999"/>
              <a:chExt cx="3917" cy="799"/>
            </a:xfrm>
          </p:grpSpPr>
          <p:sp>
            <p:nvSpPr>
              <p:cNvPr id="28759" name="Rectangle 100"/>
              <p:cNvSpPr>
                <a:spLocks noChangeArrowheads="1"/>
              </p:cNvSpPr>
              <p:nvPr/>
            </p:nvSpPr>
            <p:spPr bwMode="auto">
              <a:xfrm>
                <a:off x="205" y="29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60" name="Rectangle 101"/>
              <p:cNvSpPr>
                <a:spLocks noChangeArrowheads="1"/>
              </p:cNvSpPr>
              <p:nvPr/>
            </p:nvSpPr>
            <p:spPr bwMode="auto">
              <a:xfrm>
                <a:off x="205" y="31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61" name="Rectangle 102"/>
              <p:cNvSpPr>
                <a:spLocks noChangeArrowheads="1"/>
              </p:cNvSpPr>
              <p:nvPr/>
            </p:nvSpPr>
            <p:spPr bwMode="auto">
              <a:xfrm>
                <a:off x="205" y="33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62" name="Rectangle 103"/>
              <p:cNvSpPr>
                <a:spLocks noChangeArrowheads="1"/>
              </p:cNvSpPr>
              <p:nvPr/>
            </p:nvSpPr>
            <p:spPr bwMode="auto">
              <a:xfrm>
                <a:off x="205" y="35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63" name="Rectangle 104"/>
              <p:cNvSpPr>
                <a:spLocks noChangeArrowheads="1"/>
              </p:cNvSpPr>
              <p:nvPr/>
            </p:nvSpPr>
            <p:spPr bwMode="auto">
              <a:xfrm>
                <a:off x="685" y="31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64" name="Rectangle 105"/>
              <p:cNvSpPr>
                <a:spLocks noChangeArrowheads="1"/>
              </p:cNvSpPr>
              <p:nvPr/>
            </p:nvSpPr>
            <p:spPr bwMode="auto">
              <a:xfrm>
                <a:off x="2605" y="29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65" name="Rectangle 106"/>
              <p:cNvSpPr>
                <a:spLocks noChangeArrowheads="1"/>
              </p:cNvSpPr>
              <p:nvPr/>
            </p:nvSpPr>
            <p:spPr bwMode="auto">
              <a:xfrm>
                <a:off x="2125" y="29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66" name="Rectangle 107"/>
              <p:cNvSpPr>
                <a:spLocks noChangeArrowheads="1"/>
              </p:cNvSpPr>
              <p:nvPr/>
            </p:nvSpPr>
            <p:spPr bwMode="auto">
              <a:xfrm>
                <a:off x="1645" y="29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67" name="Rectangle 108"/>
              <p:cNvSpPr>
                <a:spLocks noChangeArrowheads="1"/>
              </p:cNvSpPr>
              <p:nvPr/>
            </p:nvSpPr>
            <p:spPr bwMode="auto">
              <a:xfrm>
                <a:off x="2125" y="31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68" name="Rectangle 109"/>
              <p:cNvSpPr>
                <a:spLocks noChangeArrowheads="1"/>
              </p:cNvSpPr>
              <p:nvPr/>
            </p:nvSpPr>
            <p:spPr bwMode="auto">
              <a:xfrm>
                <a:off x="1645" y="31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69" name="Rectangle 110"/>
              <p:cNvSpPr>
                <a:spLocks noChangeArrowheads="1"/>
              </p:cNvSpPr>
              <p:nvPr/>
            </p:nvSpPr>
            <p:spPr bwMode="auto">
              <a:xfrm>
                <a:off x="2125" y="33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70" name="Rectangle 111"/>
              <p:cNvSpPr>
                <a:spLocks noChangeArrowheads="1"/>
              </p:cNvSpPr>
              <p:nvPr/>
            </p:nvSpPr>
            <p:spPr bwMode="auto">
              <a:xfrm>
                <a:off x="1645" y="33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71" name="Rectangle 112"/>
              <p:cNvSpPr>
                <a:spLocks noChangeArrowheads="1"/>
              </p:cNvSpPr>
              <p:nvPr/>
            </p:nvSpPr>
            <p:spPr bwMode="auto">
              <a:xfrm>
                <a:off x="1165" y="3599"/>
                <a:ext cx="28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72" name="Rectangle 113"/>
              <p:cNvSpPr>
                <a:spLocks noChangeArrowheads="1"/>
              </p:cNvSpPr>
              <p:nvPr/>
            </p:nvSpPr>
            <p:spPr bwMode="auto">
              <a:xfrm>
                <a:off x="685" y="35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73" name="Rectangle 114"/>
              <p:cNvSpPr>
                <a:spLocks noChangeArrowheads="1"/>
              </p:cNvSpPr>
              <p:nvPr/>
            </p:nvSpPr>
            <p:spPr bwMode="auto">
              <a:xfrm>
                <a:off x="2605" y="31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74" name="Rectangle 115"/>
              <p:cNvSpPr>
                <a:spLocks noChangeArrowheads="1"/>
              </p:cNvSpPr>
              <p:nvPr/>
            </p:nvSpPr>
            <p:spPr bwMode="auto">
              <a:xfrm>
                <a:off x="2605" y="33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75" name="Rectangle 116"/>
              <p:cNvSpPr>
                <a:spLocks noChangeArrowheads="1"/>
              </p:cNvSpPr>
              <p:nvPr/>
            </p:nvSpPr>
            <p:spPr bwMode="auto">
              <a:xfrm>
                <a:off x="3565" y="33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76" name="Rectangle 117"/>
              <p:cNvSpPr>
                <a:spLocks noChangeArrowheads="1"/>
              </p:cNvSpPr>
              <p:nvPr/>
            </p:nvSpPr>
            <p:spPr bwMode="auto">
              <a:xfrm>
                <a:off x="3565" y="31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77" name="Rectangle 118"/>
              <p:cNvSpPr>
                <a:spLocks noChangeArrowheads="1"/>
              </p:cNvSpPr>
              <p:nvPr/>
            </p:nvSpPr>
            <p:spPr bwMode="auto">
              <a:xfrm>
                <a:off x="3085" y="3199"/>
                <a:ext cx="35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78" name="Rectangle 119"/>
              <p:cNvSpPr>
                <a:spLocks noChangeArrowheads="1"/>
              </p:cNvSpPr>
              <p:nvPr/>
            </p:nvSpPr>
            <p:spPr bwMode="auto">
              <a:xfrm>
                <a:off x="3085" y="3399"/>
                <a:ext cx="35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79" name="Rectangle 120"/>
              <p:cNvSpPr>
                <a:spLocks noChangeArrowheads="1"/>
              </p:cNvSpPr>
              <p:nvPr/>
            </p:nvSpPr>
            <p:spPr bwMode="auto">
              <a:xfrm>
                <a:off x="3445" y="3399"/>
                <a:ext cx="11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80" name="Rectangle 121"/>
              <p:cNvSpPr>
                <a:spLocks noChangeArrowheads="1"/>
              </p:cNvSpPr>
              <p:nvPr/>
            </p:nvSpPr>
            <p:spPr bwMode="auto">
              <a:xfrm>
                <a:off x="3445" y="3199"/>
                <a:ext cx="11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81" name="Rectangle 122"/>
              <p:cNvSpPr>
                <a:spLocks noChangeArrowheads="1"/>
              </p:cNvSpPr>
              <p:nvPr/>
            </p:nvSpPr>
            <p:spPr bwMode="auto">
              <a:xfrm>
                <a:off x="3085" y="2999"/>
                <a:ext cx="95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82" name="Rectangle 123"/>
              <p:cNvSpPr>
                <a:spLocks noChangeArrowheads="1"/>
              </p:cNvSpPr>
              <p:nvPr/>
            </p:nvSpPr>
            <p:spPr bwMode="auto">
              <a:xfrm>
                <a:off x="685" y="33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83" name="Rectangle 124"/>
              <p:cNvSpPr>
                <a:spLocks noChangeArrowheads="1"/>
              </p:cNvSpPr>
              <p:nvPr/>
            </p:nvSpPr>
            <p:spPr bwMode="auto">
              <a:xfrm>
                <a:off x="1165" y="3199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84" name="Rectangle 125"/>
              <p:cNvSpPr>
                <a:spLocks noChangeArrowheads="1"/>
              </p:cNvSpPr>
              <p:nvPr/>
            </p:nvSpPr>
            <p:spPr bwMode="auto">
              <a:xfrm>
                <a:off x="1165" y="3399"/>
                <a:ext cx="35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85" name="Rectangle 126"/>
              <p:cNvSpPr>
                <a:spLocks noChangeArrowheads="1"/>
              </p:cNvSpPr>
              <p:nvPr/>
            </p:nvSpPr>
            <p:spPr bwMode="auto">
              <a:xfrm>
                <a:off x="1525" y="3399"/>
                <a:ext cx="11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86" name="Rectangle 127"/>
              <p:cNvSpPr>
                <a:spLocks noChangeArrowheads="1"/>
              </p:cNvSpPr>
              <p:nvPr/>
            </p:nvSpPr>
            <p:spPr bwMode="auto">
              <a:xfrm>
                <a:off x="1045" y="2999"/>
                <a:ext cx="11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87" name="Rectangle 128"/>
              <p:cNvSpPr>
                <a:spLocks noChangeArrowheads="1"/>
              </p:cNvSpPr>
              <p:nvPr/>
            </p:nvSpPr>
            <p:spPr bwMode="auto">
              <a:xfrm>
                <a:off x="1165" y="2999"/>
                <a:ext cx="11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88" name="Rectangle 129"/>
              <p:cNvSpPr>
                <a:spLocks noChangeArrowheads="1"/>
              </p:cNvSpPr>
              <p:nvPr/>
            </p:nvSpPr>
            <p:spPr bwMode="auto">
              <a:xfrm>
                <a:off x="1285" y="2999"/>
                <a:ext cx="11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89" name="Rectangle 130"/>
              <p:cNvSpPr>
                <a:spLocks noChangeArrowheads="1"/>
              </p:cNvSpPr>
              <p:nvPr/>
            </p:nvSpPr>
            <p:spPr bwMode="auto">
              <a:xfrm>
                <a:off x="1405" y="2999"/>
                <a:ext cx="11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90" name="Rectangle 131"/>
              <p:cNvSpPr>
                <a:spLocks noChangeArrowheads="1"/>
              </p:cNvSpPr>
              <p:nvPr/>
            </p:nvSpPr>
            <p:spPr bwMode="auto">
              <a:xfrm>
                <a:off x="1525" y="2999"/>
                <a:ext cx="11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91" name="Rectangle 132"/>
              <p:cNvSpPr>
                <a:spLocks noChangeArrowheads="1"/>
              </p:cNvSpPr>
              <p:nvPr/>
            </p:nvSpPr>
            <p:spPr bwMode="auto">
              <a:xfrm>
                <a:off x="685" y="2999"/>
                <a:ext cx="35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92" name="Rectangle 133"/>
              <p:cNvSpPr>
                <a:spLocks noChangeArrowheads="1"/>
              </p:cNvSpPr>
              <p:nvPr/>
            </p:nvSpPr>
            <p:spPr bwMode="auto">
              <a:xfrm>
                <a:off x="139" y="3021"/>
                <a:ext cx="20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15674" tIns="57044" rIns="115674" bIns="57044">
                <a:spAutoFit/>
              </a:bodyPr>
              <a:lstStyle>
                <a:lvl1pPr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198" b="0">
                    <a:solidFill>
                      <a:srgbClr val="000000"/>
                    </a:solidFill>
                    <a:latin typeface="Courier New" charset="0"/>
                  </a:rPr>
                  <a:t> </a:t>
                </a:r>
              </a:p>
            </p:txBody>
          </p:sp>
          <p:sp>
            <p:nvSpPr>
              <p:cNvPr id="28793" name="Rectangle 134"/>
              <p:cNvSpPr>
                <a:spLocks noChangeArrowheads="1"/>
              </p:cNvSpPr>
              <p:nvPr/>
            </p:nvSpPr>
            <p:spPr bwMode="auto">
              <a:xfrm>
                <a:off x="219" y="3021"/>
                <a:ext cx="3603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15674" tIns="57044" rIns="115674" bIns="57044">
                <a:spAutoFit/>
              </a:bodyPr>
              <a:lstStyle>
                <a:lvl1pPr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198" b="0">
                    <a:solidFill>
                      <a:srgbClr val="000000"/>
                    </a:solidFill>
                    <a:latin typeface="Courier New" charset="0"/>
                  </a:rPr>
                  <a:t>Cond    1 1 0 P U N W L    Rn     CRd     CPNum      Offset</a:t>
                </a:r>
              </a:p>
            </p:txBody>
          </p:sp>
          <p:sp>
            <p:nvSpPr>
              <p:cNvPr id="28794" name="Rectangle 135"/>
              <p:cNvSpPr>
                <a:spLocks noChangeArrowheads="1"/>
              </p:cNvSpPr>
              <p:nvPr/>
            </p:nvSpPr>
            <p:spPr bwMode="auto">
              <a:xfrm>
                <a:off x="139" y="3221"/>
                <a:ext cx="20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15674" tIns="57044" rIns="115674" bIns="57044">
                <a:spAutoFit/>
              </a:bodyPr>
              <a:lstStyle>
                <a:lvl1pPr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198" b="0">
                    <a:solidFill>
                      <a:srgbClr val="000000"/>
                    </a:solidFill>
                    <a:latin typeface="Courier New" charset="0"/>
                  </a:rPr>
                  <a:t> </a:t>
                </a:r>
              </a:p>
            </p:txBody>
          </p:sp>
          <p:sp>
            <p:nvSpPr>
              <p:cNvPr id="28795" name="Rectangle 136"/>
              <p:cNvSpPr>
                <a:spLocks noChangeArrowheads="1"/>
              </p:cNvSpPr>
              <p:nvPr/>
            </p:nvSpPr>
            <p:spPr bwMode="auto">
              <a:xfrm>
                <a:off x="219" y="3221"/>
                <a:ext cx="3837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15674" tIns="57044" rIns="115674" bIns="57044">
                <a:spAutoFit/>
              </a:bodyPr>
              <a:lstStyle>
                <a:lvl1pPr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198" b="0">
                    <a:solidFill>
                      <a:srgbClr val="000000"/>
                    </a:solidFill>
                    <a:latin typeface="Courier New" charset="0"/>
                  </a:rPr>
                  <a:t>Cond    1 1 1 0   Op1     CRn     CRd     CPNum   Op2  0   CRm </a:t>
                </a:r>
              </a:p>
            </p:txBody>
          </p:sp>
          <p:sp>
            <p:nvSpPr>
              <p:cNvPr id="28796" name="Rectangle 137"/>
              <p:cNvSpPr>
                <a:spLocks noChangeArrowheads="1"/>
              </p:cNvSpPr>
              <p:nvPr/>
            </p:nvSpPr>
            <p:spPr bwMode="auto">
              <a:xfrm>
                <a:off x="139" y="3421"/>
                <a:ext cx="20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15674" tIns="57044" rIns="115674" bIns="57044">
                <a:spAutoFit/>
              </a:bodyPr>
              <a:lstStyle>
                <a:lvl1pPr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198" b="0">
                    <a:solidFill>
                      <a:srgbClr val="000000"/>
                    </a:solidFill>
                    <a:latin typeface="Courier New" charset="0"/>
                  </a:rPr>
                  <a:t> </a:t>
                </a:r>
              </a:p>
            </p:txBody>
          </p:sp>
          <p:sp>
            <p:nvSpPr>
              <p:cNvPr id="28797" name="Rectangle 138"/>
              <p:cNvSpPr>
                <a:spLocks noChangeArrowheads="1"/>
              </p:cNvSpPr>
              <p:nvPr/>
            </p:nvSpPr>
            <p:spPr bwMode="auto">
              <a:xfrm>
                <a:off x="219" y="3421"/>
                <a:ext cx="3837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15674" tIns="57044" rIns="115674" bIns="57044">
                <a:spAutoFit/>
              </a:bodyPr>
              <a:lstStyle>
                <a:lvl1pPr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198" b="0">
                    <a:solidFill>
                      <a:srgbClr val="000000"/>
                    </a:solidFill>
                    <a:latin typeface="Courier New" charset="0"/>
                  </a:rPr>
                  <a:t>Cond    1 1 1 0  Op1  L   CRn      Rd     CPNum   Op2  1   CRm </a:t>
                </a:r>
              </a:p>
            </p:txBody>
          </p:sp>
          <p:sp>
            <p:nvSpPr>
              <p:cNvPr id="28798" name="Rectangle 139"/>
              <p:cNvSpPr>
                <a:spLocks noChangeArrowheads="1"/>
              </p:cNvSpPr>
              <p:nvPr/>
            </p:nvSpPr>
            <p:spPr bwMode="auto">
              <a:xfrm>
                <a:off x="139" y="3621"/>
                <a:ext cx="206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15674" tIns="57044" rIns="115674" bIns="57044">
                <a:spAutoFit/>
              </a:bodyPr>
              <a:lstStyle>
                <a:lvl1pPr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198" b="0">
                    <a:solidFill>
                      <a:srgbClr val="000000"/>
                    </a:solidFill>
                    <a:latin typeface="Courier New" charset="0"/>
                  </a:rPr>
                  <a:t> </a:t>
                </a:r>
              </a:p>
            </p:txBody>
          </p:sp>
          <p:sp>
            <p:nvSpPr>
              <p:cNvPr id="28799" name="Rectangle 140"/>
              <p:cNvSpPr>
                <a:spLocks noChangeArrowheads="1"/>
              </p:cNvSpPr>
              <p:nvPr/>
            </p:nvSpPr>
            <p:spPr bwMode="auto">
              <a:xfrm>
                <a:off x="219" y="3621"/>
                <a:ext cx="2724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15674" tIns="57044" rIns="115674" bIns="57044">
                <a:spAutoFit/>
              </a:bodyPr>
              <a:lstStyle>
                <a:lvl1pPr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198" b="0">
                    <a:solidFill>
                      <a:srgbClr val="000000"/>
                    </a:solidFill>
                    <a:latin typeface="Courier New" charset="0"/>
                  </a:rPr>
                  <a:t>Cond    1 1 1 1                   SWI Number</a:t>
                </a:r>
              </a:p>
            </p:txBody>
          </p:sp>
        </p:grpSp>
        <p:grpSp>
          <p:nvGrpSpPr>
            <p:cNvPr id="28749" name="Group 151"/>
            <p:cNvGrpSpPr>
              <a:grpSpLocks/>
            </p:cNvGrpSpPr>
            <p:nvPr/>
          </p:nvGrpSpPr>
          <p:grpSpPr bwMode="auto">
            <a:xfrm>
              <a:off x="172" y="2796"/>
              <a:ext cx="3866" cy="199"/>
              <a:chOff x="172" y="2796"/>
              <a:chExt cx="3866" cy="199"/>
            </a:xfrm>
          </p:grpSpPr>
          <p:sp>
            <p:nvSpPr>
              <p:cNvPr id="28750" name="Rectangle 142"/>
              <p:cNvSpPr>
                <a:spLocks noChangeArrowheads="1"/>
              </p:cNvSpPr>
              <p:nvPr/>
            </p:nvSpPr>
            <p:spPr bwMode="auto">
              <a:xfrm>
                <a:off x="206" y="2796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51" name="Rectangle 143"/>
              <p:cNvSpPr>
                <a:spLocks noChangeArrowheads="1"/>
              </p:cNvSpPr>
              <p:nvPr/>
            </p:nvSpPr>
            <p:spPr bwMode="auto">
              <a:xfrm>
                <a:off x="1646" y="2796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52" name="Rectangle 144"/>
              <p:cNvSpPr>
                <a:spLocks noChangeArrowheads="1"/>
              </p:cNvSpPr>
              <p:nvPr/>
            </p:nvSpPr>
            <p:spPr bwMode="auto">
              <a:xfrm>
                <a:off x="686" y="2796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53" name="Rectangle 145"/>
              <p:cNvSpPr>
                <a:spLocks noChangeArrowheads="1"/>
              </p:cNvSpPr>
              <p:nvPr/>
            </p:nvSpPr>
            <p:spPr bwMode="auto">
              <a:xfrm>
                <a:off x="1166" y="2796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54" name="Rectangle 146"/>
              <p:cNvSpPr>
                <a:spLocks noChangeArrowheads="1"/>
              </p:cNvSpPr>
              <p:nvPr/>
            </p:nvSpPr>
            <p:spPr bwMode="auto">
              <a:xfrm>
                <a:off x="2126" y="2796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55" name="Rectangle 147"/>
              <p:cNvSpPr>
                <a:spLocks noChangeArrowheads="1"/>
              </p:cNvSpPr>
              <p:nvPr/>
            </p:nvSpPr>
            <p:spPr bwMode="auto">
              <a:xfrm>
                <a:off x="2606" y="2796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56" name="Rectangle 148"/>
              <p:cNvSpPr>
                <a:spLocks noChangeArrowheads="1"/>
              </p:cNvSpPr>
              <p:nvPr/>
            </p:nvSpPr>
            <p:spPr bwMode="auto">
              <a:xfrm>
                <a:off x="3086" y="2796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57" name="Rectangle 149"/>
              <p:cNvSpPr>
                <a:spLocks noChangeArrowheads="1"/>
              </p:cNvSpPr>
              <p:nvPr/>
            </p:nvSpPr>
            <p:spPr bwMode="auto">
              <a:xfrm>
                <a:off x="3566" y="2796"/>
                <a:ext cx="472" cy="19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1597"/>
              </a:p>
            </p:txBody>
          </p:sp>
          <p:sp>
            <p:nvSpPr>
              <p:cNvPr id="28758" name="Rectangle 150"/>
              <p:cNvSpPr>
                <a:spLocks noChangeArrowheads="1"/>
              </p:cNvSpPr>
              <p:nvPr/>
            </p:nvSpPr>
            <p:spPr bwMode="auto">
              <a:xfrm>
                <a:off x="172" y="2818"/>
                <a:ext cx="3837" cy="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15674" tIns="57044" rIns="115674" bIns="57044">
                <a:spAutoFit/>
              </a:bodyPr>
              <a:lstStyle>
                <a:lvl1pPr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428750">
                  <a:lnSpc>
                    <a:spcPct val="90000"/>
                  </a:lnSpc>
                  <a:defRPr sz="1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42875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198" b="0">
                    <a:solidFill>
                      <a:srgbClr val="000000"/>
                    </a:solidFill>
                    <a:latin typeface="Courier New" charset="0"/>
                  </a:rPr>
                  <a:t> Cond   0 0 0 1  0 0 1 0 1 1 1 1 1 1 1 1  1 1 1 1 0 0 0 1    Rn</a:t>
                </a:r>
              </a:p>
            </p:txBody>
          </p:sp>
        </p:grpSp>
      </p:grpSp>
      <p:grpSp>
        <p:nvGrpSpPr>
          <p:cNvPr id="28715" name="Group 170"/>
          <p:cNvGrpSpPr>
            <a:grpSpLocks/>
          </p:cNvGrpSpPr>
          <p:nvPr/>
        </p:nvGrpSpPr>
        <p:grpSpPr bwMode="auto">
          <a:xfrm>
            <a:off x="589107" y="3796626"/>
            <a:ext cx="6176637" cy="316914"/>
            <a:chOff x="130" y="2396"/>
            <a:chExt cx="3898" cy="200"/>
          </a:xfrm>
        </p:grpSpPr>
        <p:sp>
          <p:nvSpPr>
            <p:cNvPr id="28725" name="Rectangle 153"/>
            <p:cNvSpPr>
              <a:spLocks noChangeArrowheads="1"/>
            </p:cNvSpPr>
            <p:nvPr/>
          </p:nvSpPr>
          <p:spPr bwMode="auto">
            <a:xfrm>
              <a:off x="1276" y="2396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26" name="Rectangle 154"/>
            <p:cNvSpPr>
              <a:spLocks noChangeArrowheads="1"/>
            </p:cNvSpPr>
            <p:nvPr/>
          </p:nvSpPr>
          <p:spPr bwMode="auto">
            <a:xfrm>
              <a:off x="196" y="2396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27" name="Rectangle 155"/>
            <p:cNvSpPr>
              <a:spLocks noChangeArrowheads="1"/>
            </p:cNvSpPr>
            <p:nvPr/>
          </p:nvSpPr>
          <p:spPr bwMode="auto">
            <a:xfrm>
              <a:off x="2116" y="2396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28" name="Rectangle 156"/>
            <p:cNvSpPr>
              <a:spLocks noChangeArrowheads="1"/>
            </p:cNvSpPr>
            <p:nvPr/>
          </p:nvSpPr>
          <p:spPr bwMode="auto">
            <a:xfrm>
              <a:off x="1636" y="2396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29" name="Rectangle 157"/>
            <p:cNvSpPr>
              <a:spLocks noChangeArrowheads="1"/>
            </p:cNvSpPr>
            <p:nvPr/>
          </p:nvSpPr>
          <p:spPr bwMode="auto">
            <a:xfrm>
              <a:off x="2596" y="2396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30" name="Rectangle 158"/>
            <p:cNvSpPr>
              <a:spLocks noChangeArrowheads="1"/>
            </p:cNvSpPr>
            <p:nvPr/>
          </p:nvSpPr>
          <p:spPr bwMode="auto">
            <a:xfrm>
              <a:off x="3076" y="2396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31" name="Rectangle 159"/>
            <p:cNvSpPr>
              <a:spLocks noChangeArrowheads="1"/>
            </p:cNvSpPr>
            <p:nvPr/>
          </p:nvSpPr>
          <p:spPr bwMode="auto">
            <a:xfrm>
              <a:off x="3556" y="2396"/>
              <a:ext cx="47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32" name="Rectangle 160"/>
            <p:cNvSpPr>
              <a:spLocks noChangeArrowheads="1"/>
            </p:cNvSpPr>
            <p:nvPr/>
          </p:nvSpPr>
          <p:spPr bwMode="auto">
            <a:xfrm>
              <a:off x="676" y="2396"/>
              <a:ext cx="35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33" name="Rectangle 161"/>
            <p:cNvSpPr>
              <a:spLocks noChangeArrowheads="1"/>
            </p:cNvSpPr>
            <p:nvPr/>
          </p:nvSpPr>
          <p:spPr bwMode="auto">
            <a:xfrm>
              <a:off x="1396" y="2396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34" name="Rectangle 162"/>
            <p:cNvSpPr>
              <a:spLocks noChangeArrowheads="1"/>
            </p:cNvSpPr>
            <p:nvPr/>
          </p:nvSpPr>
          <p:spPr bwMode="auto">
            <a:xfrm>
              <a:off x="3196" y="2396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35" name="Rectangle 163"/>
            <p:cNvSpPr>
              <a:spLocks noChangeArrowheads="1"/>
            </p:cNvSpPr>
            <p:nvPr/>
          </p:nvSpPr>
          <p:spPr bwMode="auto">
            <a:xfrm>
              <a:off x="3316" y="2396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36" name="Rectangle 164"/>
            <p:cNvSpPr>
              <a:spLocks noChangeArrowheads="1"/>
            </p:cNvSpPr>
            <p:nvPr/>
          </p:nvSpPr>
          <p:spPr bwMode="auto">
            <a:xfrm>
              <a:off x="3436" y="2396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37" name="Rectangle 165"/>
            <p:cNvSpPr>
              <a:spLocks noChangeArrowheads="1"/>
            </p:cNvSpPr>
            <p:nvPr/>
          </p:nvSpPr>
          <p:spPr bwMode="auto">
            <a:xfrm>
              <a:off x="1156" y="2396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38" name="Rectangle 166"/>
            <p:cNvSpPr>
              <a:spLocks noChangeArrowheads="1"/>
            </p:cNvSpPr>
            <p:nvPr/>
          </p:nvSpPr>
          <p:spPr bwMode="auto">
            <a:xfrm>
              <a:off x="1036" y="2396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39" name="Rectangle 167"/>
            <p:cNvSpPr>
              <a:spLocks noChangeArrowheads="1"/>
            </p:cNvSpPr>
            <p:nvPr/>
          </p:nvSpPr>
          <p:spPr bwMode="auto">
            <a:xfrm>
              <a:off x="1516" y="2396"/>
              <a:ext cx="1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597"/>
            </a:p>
          </p:txBody>
        </p:sp>
        <p:sp>
          <p:nvSpPr>
            <p:cNvPr id="28740" name="Rectangle 168"/>
            <p:cNvSpPr>
              <a:spLocks noChangeArrowheads="1"/>
            </p:cNvSpPr>
            <p:nvPr/>
          </p:nvSpPr>
          <p:spPr bwMode="auto">
            <a:xfrm>
              <a:off x="130" y="2419"/>
              <a:ext cx="20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15674" tIns="57044" rIns="115674" bIns="57044">
              <a:spAutoFit/>
            </a:bodyPr>
            <a:lstStyle>
              <a:lvl1pPr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98" b="0">
                  <a:solidFill>
                    <a:srgbClr val="000000"/>
                  </a:solidFill>
                  <a:latin typeface="Courier New" charset="0"/>
                </a:rPr>
                <a:t> </a:t>
              </a:r>
            </a:p>
          </p:txBody>
        </p:sp>
        <p:sp>
          <p:nvSpPr>
            <p:cNvPr id="28741" name="Rectangle 169"/>
            <p:cNvSpPr>
              <a:spLocks noChangeArrowheads="1"/>
            </p:cNvSpPr>
            <p:nvPr/>
          </p:nvSpPr>
          <p:spPr bwMode="auto">
            <a:xfrm>
              <a:off x="209" y="2419"/>
              <a:ext cx="370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15674" tIns="57044" rIns="115674" bIns="57044">
              <a:spAutoFit/>
            </a:bodyPr>
            <a:lstStyle>
              <a:lvl1pPr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428750">
                <a:lnSpc>
                  <a:spcPct val="90000"/>
                </a:lnSpc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4287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198" b="0">
                  <a:solidFill>
                    <a:srgbClr val="000000"/>
                  </a:solidFill>
                  <a:latin typeface="Courier New" charset="0"/>
                </a:rPr>
                <a:t>Cond   0 0 0  P U 0 W L    Rn      Rd    0 0 0 0 1 S H 1   Rm</a:t>
              </a:r>
            </a:p>
          </p:txBody>
        </p:sp>
      </p:grpSp>
      <p:sp>
        <p:nvSpPr>
          <p:cNvPr id="28716" name="Rectangle 171"/>
          <p:cNvSpPr>
            <a:spLocks noChangeArrowheads="1"/>
          </p:cNvSpPr>
          <p:nvPr/>
        </p:nvSpPr>
        <p:spPr bwMode="auto">
          <a:xfrm>
            <a:off x="581184" y="1316775"/>
            <a:ext cx="422412" cy="26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98" b="0">
                <a:latin typeface="Geneva" charset="0"/>
              </a:rPr>
              <a:t>31</a:t>
            </a:r>
          </a:p>
        </p:txBody>
      </p:sp>
      <p:sp>
        <p:nvSpPr>
          <p:cNvPr id="28717" name="Rectangle 172"/>
          <p:cNvSpPr>
            <a:spLocks noChangeArrowheads="1"/>
          </p:cNvSpPr>
          <p:nvPr/>
        </p:nvSpPr>
        <p:spPr bwMode="auto">
          <a:xfrm>
            <a:off x="1189657" y="1316775"/>
            <a:ext cx="422412" cy="26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98" b="0">
                <a:latin typeface="Geneva" charset="0"/>
              </a:rPr>
              <a:t>28</a:t>
            </a:r>
          </a:p>
        </p:txBody>
      </p:sp>
      <p:sp>
        <p:nvSpPr>
          <p:cNvPr id="28718" name="Rectangle 173"/>
          <p:cNvSpPr>
            <a:spLocks noChangeArrowheads="1"/>
          </p:cNvSpPr>
          <p:nvPr/>
        </p:nvSpPr>
        <p:spPr bwMode="auto">
          <a:xfrm>
            <a:off x="1341775" y="1316775"/>
            <a:ext cx="422412" cy="26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98" b="0">
                <a:latin typeface="Geneva" charset="0"/>
              </a:rPr>
              <a:t>27</a:t>
            </a:r>
          </a:p>
        </p:txBody>
      </p:sp>
      <p:sp>
        <p:nvSpPr>
          <p:cNvPr id="28719" name="Rectangle 174"/>
          <p:cNvSpPr>
            <a:spLocks noChangeArrowheads="1"/>
          </p:cNvSpPr>
          <p:nvPr/>
        </p:nvSpPr>
        <p:spPr bwMode="auto">
          <a:xfrm>
            <a:off x="3471432" y="1316775"/>
            <a:ext cx="422412" cy="26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98" b="0">
                <a:latin typeface="Geneva" charset="0"/>
              </a:rPr>
              <a:t>16</a:t>
            </a:r>
          </a:p>
        </p:txBody>
      </p:sp>
      <p:sp>
        <p:nvSpPr>
          <p:cNvPr id="28720" name="Rectangle 175"/>
          <p:cNvSpPr>
            <a:spLocks noChangeArrowheads="1"/>
          </p:cNvSpPr>
          <p:nvPr/>
        </p:nvSpPr>
        <p:spPr bwMode="auto">
          <a:xfrm>
            <a:off x="3623550" y="1316775"/>
            <a:ext cx="422412" cy="26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98" b="0">
                <a:latin typeface="Geneva" charset="0"/>
              </a:rPr>
              <a:t>15</a:t>
            </a:r>
          </a:p>
        </p:txBody>
      </p:sp>
      <p:sp>
        <p:nvSpPr>
          <p:cNvPr id="28721" name="Rectangle 176"/>
          <p:cNvSpPr>
            <a:spLocks noChangeArrowheads="1"/>
          </p:cNvSpPr>
          <p:nvPr/>
        </p:nvSpPr>
        <p:spPr bwMode="auto">
          <a:xfrm>
            <a:off x="5068674" y="1316775"/>
            <a:ext cx="328010" cy="26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98" b="0">
                <a:latin typeface="Geneva" charset="0"/>
              </a:rPr>
              <a:t>8</a:t>
            </a:r>
          </a:p>
        </p:txBody>
      </p:sp>
      <p:sp>
        <p:nvSpPr>
          <p:cNvPr id="28722" name="Rectangle 177"/>
          <p:cNvSpPr>
            <a:spLocks noChangeArrowheads="1"/>
          </p:cNvSpPr>
          <p:nvPr/>
        </p:nvSpPr>
        <p:spPr bwMode="auto">
          <a:xfrm>
            <a:off x="5144733" y="1316775"/>
            <a:ext cx="328010" cy="26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98" b="0">
                <a:latin typeface="Geneva" charset="0"/>
              </a:rPr>
              <a:t>7</a:t>
            </a:r>
          </a:p>
        </p:txBody>
      </p:sp>
      <p:sp>
        <p:nvSpPr>
          <p:cNvPr id="28723" name="Rectangle 178"/>
          <p:cNvSpPr>
            <a:spLocks noChangeArrowheads="1"/>
          </p:cNvSpPr>
          <p:nvPr/>
        </p:nvSpPr>
        <p:spPr bwMode="auto">
          <a:xfrm>
            <a:off x="6513798" y="1316775"/>
            <a:ext cx="328010" cy="26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15674" tIns="57044" rIns="115674" bIns="57044">
            <a:spAutoFit/>
          </a:bodyPr>
          <a:lstStyle>
            <a:lvl1pPr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28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287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98" b="0">
                <a:latin typeface="Geneva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Conditional Execution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altLang="en-US"/>
              <a:t>Most instruction sets only allow branches to be executed conditionally.</a:t>
            </a:r>
          </a:p>
          <a:p>
            <a:r>
              <a:rPr lang="en-US" altLang="en-US"/>
              <a:t>However by reusing the condition evaluation hardware,  ARM effectively increases number of instructions.</a:t>
            </a:r>
          </a:p>
          <a:p>
            <a:pPr lvl="1"/>
            <a:r>
              <a:rPr lang="en-US" altLang="en-US"/>
              <a:t>All instructions contain a condition field which determines whether the CPU will execute them. </a:t>
            </a:r>
          </a:p>
          <a:p>
            <a:pPr lvl="1"/>
            <a:r>
              <a:rPr lang="en-US" altLang="en-US"/>
              <a:t>Non-executed instructions soak up 1 cycle.</a:t>
            </a:r>
          </a:p>
          <a:p>
            <a:pPr lvl="2"/>
            <a:r>
              <a:rPr lang="en-US" altLang="en-US"/>
              <a:t>Still have to complete cycle so as to allow fetching and decoding of  following instructions.</a:t>
            </a:r>
          </a:p>
          <a:p>
            <a:r>
              <a:rPr lang="en-US" altLang="en-US"/>
              <a:t>This removes the need for many branches, which stall the pipeline (3 cycles to refill).</a:t>
            </a:r>
          </a:p>
          <a:p>
            <a:pPr lvl="1"/>
            <a:r>
              <a:rPr lang="en-US" altLang="en-US"/>
              <a:t>Allows very dense in-line code, without branches.</a:t>
            </a:r>
          </a:p>
          <a:p>
            <a:pPr lvl="1"/>
            <a:r>
              <a:rPr lang="en-US" altLang="en-US"/>
              <a:t>The Time penalty of not executing several conditional instructions is frequently less than overhead of the branch </a:t>
            </a:r>
            <a:br>
              <a:rPr lang="en-US" altLang="en-US"/>
            </a:br>
            <a:r>
              <a:rPr lang="en-US" altLang="en-US"/>
              <a:t>or subroutine call that would otherwise be needed.</a:t>
            </a:r>
          </a:p>
        </p:txBody>
      </p:sp>
    </p:spTree>
    <p:extLst>
      <p:ext uri="{BB962C8B-B14F-4D97-AF65-F5344CB8AC3E}">
        <p14:creationId xmlns:p14="http://schemas.microsoft.com/office/powerpoint/2010/main" val="8032949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191103" y="1928417"/>
            <a:ext cx="816051" cy="3533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>
          <a:xfrm>
            <a:off x="1329099" y="163211"/>
            <a:ext cx="7247803" cy="1182086"/>
          </a:xfrm>
          <a:noFill/>
        </p:spPr>
        <p:txBody>
          <a:bodyPr/>
          <a:lstStyle/>
          <a:p>
            <a:r>
              <a:rPr lang="en-US" altLang="en-US"/>
              <a:t>The Condition Field</a:t>
            </a:r>
          </a:p>
        </p:txBody>
      </p:sp>
      <p:sp>
        <p:nvSpPr>
          <p:cNvPr id="32820" name="Rectangle 52"/>
          <p:cNvSpPr>
            <a:spLocks noGrp="1" noChangeArrowheads="1"/>
          </p:cNvSpPr>
          <p:nvPr>
            <p:ph idx="1"/>
          </p:nvPr>
        </p:nvSpPr>
        <p:spPr>
          <a:xfrm>
            <a:off x="5532952" y="2839542"/>
            <a:ext cx="3311742" cy="3143778"/>
          </a:xfrm>
          <a:noFill/>
        </p:spPr>
        <p:txBody>
          <a:bodyPr vert="horz" lIns="66552" tIns="26938" rIns="66552" bIns="26938" rtlCol="0">
            <a:spAutoFit/>
          </a:bodyPr>
          <a:lstStyle/>
          <a:p>
            <a:pPr marL="592656" indent="-592656" defTabSz="949201">
              <a:spcBef>
                <a:spcPct val="45000"/>
              </a:spcBef>
              <a:buNone/>
            </a:pPr>
            <a:r>
              <a:rPr lang="en-US" altLang="en-US" sz="1497"/>
              <a:t>1001 = LS - C clear or Z (set unsigned lower or same) </a:t>
            </a:r>
          </a:p>
          <a:p>
            <a:pPr marL="592656" indent="-592656" defTabSz="949201">
              <a:spcBef>
                <a:spcPct val="45000"/>
              </a:spcBef>
              <a:buNone/>
            </a:pPr>
            <a:r>
              <a:rPr lang="en-US" altLang="en-US" sz="1497"/>
              <a:t>1010 = GE - N set and V set, or N clear and V clear (&gt;or =)</a:t>
            </a:r>
          </a:p>
          <a:p>
            <a:pPr marL="592656" indent="-592656" defTabSz="949201">
              <a:spcBef>
                <a:spcPct val="45000"/>
              </a:spcBef>
              <a:buNone/>
            </a:pPr>
            <a:r>
              <a:rPr lang="en-US" altLang="en-US" sz="1497"/>
              <a:t>1011 = LT - N set and V clear, or N clear and V set (&gt;)</a:t>
            </a:r>
          </a:p>
          <a:p>
            <a:pPr marL="592656" indent="-592656" defTabSz="949201">
              <a:spcBef>
                <a:spcPct val="45000"/>
              </a:spcBef>
              <a:buNone/>
            </a:pPr>
            <a:r>
              <a:rPr lang="en-US" altLang="en-US" sz="1497"/>
              <a:t>1100 = GT - Z clear, and either N set and V set, or N clear and V set (&gt;)</a:t>
            </a:r>
          </a:p>
          <a:p>
            <a:pPr marL="592656" indent="-592656" defTabSz="949201">
              <a:spcBef>
                <a:spcPct val="45000"/>
              </a:spcBef>
              <a:buNone/>
            </a:pPr>
            <a:r>
              <a:rPr lang="en-US" altLang="en-US" sz="1497"/>
              <a:t>1101 = LE - Z set, or N set and V clear,or N clear and V set (&lt;, or =)</a:t>
            </a:r>
          </a:p>
          <a:p>
            <a:pPr marL="592656" indent="-592656" defTabSz="949201">
              <a:spcBef>
                <a:spcPct val="45000"/>
              </a:spcBef>
              <a:buNone/>
            </a:pPr>
            <a:r>
              <a:rPr lang="en-US" altLang="en-US" sz="1497"/>
              <a:t>1110 = AL - always</a:t>
            </a:r>
          </a:p>
          <a:p>
            <a:pPr marL="592656" indent="-592656" defTabSz="949201">
              <a:spcBef>
                <a:spcPct val="45000"/>
              </a:spcBef>
              <a:buNone/>
            </a:pPr>
            <a:r>
              <a:rPr lang="en-US" altLang="en-US" sz="1497"/>
              <a:t>1111 = NV - reserved.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191103" y="1928417"/>
            <a:ext cx="6625068" cy="3533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3431817" y="1922079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3640980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3851727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4060890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4271637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480799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4689962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4900710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5124133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5320619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5555135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5765883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5975045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6185792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6396540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6605702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6814865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7024028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8073010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8256820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8454890" y="1947432"/>
            <a:ext cx="0" cy="919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8638700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2831267" y="1692316"/>
            <a:ext cx="262644" cy="20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6552" tIns="26938" rIns="66552" bIns="26938">
            <a:spAutoFit/>
          </a:bodyPr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998" b="0">
                <a:latin typeface="Times New Roman" charset="0"/>
              </a:rPr>
              <a:t>28</a:t>
            </a: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2160995" y="1704993"/>
            <a:ext cx="262644" cy="20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6552" tIns="26938" rIns="66552" bIns="26938">
            <a:spAutoFit/>
          </a:bodyPr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998" b="0">
                <a:latin typeface="Times New Roman" charset="0"/>
              </a:rPr>
              <a:t>31</a:t>
            </a: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3644149" y="1692316"/>
            <a:ext cx="262644" cy="20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6552" tIns="26938" rIns="66552" bIns="26938">
            <a:spAutoFit/>
          </a:bodyPr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998" b="0">
                <a:latin typeface="Times New Roman" charset="0"/>
              </a:rPr>
              <a:t>24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482384" y="1692316"/>
            <a:ext cx="262644" cy="20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6552" tIns="26938" rIns="66552" bIns="26938">
            <a:spAutoFit/>
          </a:bodyPr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998" b="0">
                <a:latin typeface="Times New Roman" charset="0"/>
              </a:rPr>
              <a:t>20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5293682" y="1692316"/>
            <a:ext cx="262644" cy="20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6552" tIns="26938" rIns="66552" bIns="26938">
            <a:spAutoFit/>
          </a:bodyPr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998" b="0">
                <a:latin typeface="Times New Roman" charset="0"/>
              </a:rPr>
              <a:t>16</a:t>
            </a: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6184208" y="1704993"/>
            <a:ext cx="262644" cy="20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6552" tIns="26938" rIns="66552" bIns="26938">
            <a:spAutoFit/>
          </a:bodyPr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998" b="0">
                <a:latin typeface="Times New Roman" charset="0"/>
              </a:rPr>
              <a:t>12</a:t>
            </a: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7049381" y="1704993"/>
            <a:ext cx="198524" cy="20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6552" tIns="26938" rIns="66552" bIns="26938">
            <a:spAutoFit/>
          </a:bodyPr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998" b="0">
                <a:latin typeface="Times New Roman" charset="0"/>
              </a:rPr>
              <a:t>8</a:t>
            </a: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7849586" y="1692316"/>
            <a:ext cx="198524" cy="20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6552" tIns="26938" rIns="66552" bIns="26938">
            <a:spAutoFit/>
          </a:bodyPr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998" b="0">
                <a:latin typeface="Times New Roman" charset="0"/>
              </a:rPr>
              <a:t>4</a:t>
            </a: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8637116" y="1692316"/>
            <a:ext cx="198524" cy="20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6552" tIns="26938" rIns="66552" bIns="26938">
            <a:spAutoFit/>
          </a:bodyPr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998" b="0">
                <a:latin typeface="Times New Roman" charset="0"/>
              </a:rPr>
              <a:t>0</a:t>
            </a:r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>
            <a:off x="3222654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2184764" y="1922079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>
            <a:off x="2395511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>
            <a:off x="2606259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2815421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>
            <a:off x="3026168" y="1934755"/>
            <a:ext cx="0" cy="35335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7234774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7445522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7654685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>
            <a:off x="7863848" y="1934756"/>
            <a:ext cx="0" cy="1045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2240224" y="1998138"/>
            <a:ext cx="700817" cy="3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6552" tIns="26938" rIns="66552" bIns="26938">
            <a:spAutoFit/>
          </a:bodyPr>
          <a:lstStyle>
            <a:lvl1pPr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8000"/>
              </a:lnSpc>
            </a:pPr>
            <a:r>
              <a:rPr lang="en-US" altLang="en-US" sz="1897">
                <a:latin typeface="Times New Roman" charset="0"/>
              </a:rPr>
              <a:t>Cond</a:t>
            </a: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1072400" y="2864895"/>
            <a:ext cx="2980567" cy="354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6552" tIns="26938" rIns="66552" bIns="26938">
            <a:spAutoFit/>
          </a:bodyPr>
          <a:lstStyle>
            <a:lvl1pPr marL="593725" indent="-593725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977900" indent="-269875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347788" indent="-2555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782763" indent="-320675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259013" indent="-357188" defTabSz="950913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7162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1734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6306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4087813" indent="-357188" defTabSz="9509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9000"/>
              </a:lnSpc>
              <a:spcBef>
                <a:spcPct val="45000"/>
              </a:spcBef>
            </a:pPr>
            <a:r>
              <a:rPr lang="en-US" altLang="en-US" sz="1497" b="0">
                <a:latin typeface="Times New Roman" charset="0"/>
              </a:rPr>
              <a:t>0000 = EQ - Z set (equal)</a:t>
            </a:r>
          </a:p>
          <a:p>
            <a:pPr>
              <a:lnSpc>
                <a:spcPct val="89000"/>
              </a:lnSpc>
              <a:spcBef>
                <a:spcPct val="45000"/>
              </a:spcBef>
            </a:pPr>
            <a:r>
              <a:rPr lang="en-US" altLang="en-US" sz="1497" b="0">
                <a:latin typeface="Times New Roman" charset="0"/>
              </a:rPr>
              <a:t>0001 = NE - Z clear (not equal)</a:t>
            </a:r>
          </a:p>
          <a:p>
            <a:pPr>
              <a:lnSpc>
                <a:spcPct val="89000"/>
              </a:lnSpc>
              <a:spcBef>
                <a:spcPct val="45000"/>
              </a:spcBef>
            </a:pPr>
            <a:r>
              <a:rPr lang="en-US" altLang="en-US" sz="1497" b="0">
                <a:latin typeface="Times New Roman" charset="0"/>
              </a:rPr>
              <a:t>0010 = HS / CS  - C set (unsigned higher or same)</a:t>
            </a:r>
          </a:p>
          <a:p>
            <a:pPr>
              <a:lnSpc>
                <a:spcPct val="89000"/>
              </a:lnSpc>
              <a:spcBef>
                <a:spcPct val="45000"/>
              </a:spcBef>
            </a:pPr>
            <a:r>
              <a:rPr lang="en-US" altLang="en-US" sz="1497" b="0">
                <a:latin typeface="Times New Roman" charset="0"/>
              </a:rPr>
              <a:t>0011 = LO / CC - C clear (unsigned lower)</a:t>
            </a:r>
          </a:p>
          <a:p>
            <a:pPr>
              <a:lnSpc>
                <a:spcPct val="89000"/>
              </a:lnSpc>
              <a:spcBef>
                <a:spcPct val="45000"/>
              </a:spcBef>
            </a:pPr>
            <a:r>
              <a:rPr lang="en-US" altLang="en-US" sz="1497" b="0">
                <a:latin typeface="Times New Roman" charset="0"/>
              </a:rPr>
              <a:t>0100 = MI -N set (negative)</a:t>
            </a:r>
          </a:p>
          <a:p>
            <a:pPr>
              <a:lnSpc>
                <a:spcPct val="89000"/>
              </a:lnSpc>
              <a:spcBef>
                <a:spcPct val="45000"/>
              </a:spcBef>
            </a:pPr>
            <a:r>
              <a:rPr lang="en-US" altLang="en-US" sz="1497" b="0">
                <a:latin typeface="Times New Roman" charset="0"/>
              </a:rPr>
              <a:t>0101 = PL - N clear (positive or zero)</a:t>
            </a:r>
          </a:p>
          <a:p>
            <a:pPr>
              <a:lnSpc>
                <a:spcPct val="89000"/>
              </a:lnSpc>
              <a:spcBef>
                <a:spcPct val="45000"/>
              </a:spcBef>
            </a:pPr>
            <a:r>
              <a:rPr lang="en-US" altLang="en-US" sz="1497" b="0">
                <a:latin typeface="Times New Roman" charset="0"/>
              </a:rPr>
              <a:t>0110 = VS - V  set (overflow)</a:t>
            </a:r>
          </a:p>
          <a:p>
            <a:pPr>
              <a:lnSpc>
                <a:spcPct val="89000"/>
              </a:lnSpc>
              <a:spcBef>
                <a:spcPct val="45000"/>
              </a:spcBef>
            </a:pPr>
            <a:r>
              <a:rPr lang="en-US" altLang="en-US" sz="1497" b="0">
                <a:latin typeface="Times New Roman" charset="0"/>
              </a:rPr>
              <a:t>0111 = VC - V clear (no overflow)</a:t>
            </a:r>
          </a:p>
          <a:p>
            <a:pPr>
              <a:lnSpc>
                <a:spcPct val="89000"/>
              </a:lnSpc>
              <a:spcBef>
                <a:spcPct val="45000"/>
              </a:spcBef>
            </a:pPr>
            <a:r>
              <a:rPr lang="en-US" altLang="en-US" sz="1497" b="0">
                <a:latin typeface="Times New Roman" charset="0"/>
              </a:rPr>
              <a:t>1000 = HI - C set and Z clear (unsigned higher)</a:t>
            </a:r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>
            <a:off x="2184764" y="2380018"/>
            <a:ext cx="0" cy="1315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>
            <a:off x="2184764" y="2511537"/>
            <a:ext cx="84140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 flipV="1">
            <a:off x="3026168" y="2380018"/>
            <a:ext cx="0" cy="1315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>
            <a:off x="2591997" y="2511537"/>
            <a:ext cx="0" cy="919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25" name="Line 57"/>
          <p:cNvSpPr>
            <a:spLocks noChangeShapeType="1"/>
          </p:cNvSpPr>
          <p:nvPr/>
        </p:nvSpPr>
        <p:spPr bwMode="auto">
          <a:xfrm flipH="1">
            <a:off x="1346529" y="2603442"/>
            <a:ext cx="12454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26" name="Line 58"/>
          <p:cNvSpPr>
            <a:spLocks noChangeShapeType="1"/>
          </p:cNvSpPr>
          <p:nvPr/>
        </p:nvSpPr>
        <p:spPr bwMode="auto">
          <a:xfrm flipV="1">
            <a:off x="1123105" y="2668409"/>
            <a:ext cx="0" cy="11884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27" name="Line 59"/>
          <p:cNvSpPr>
            <a:spLocks noChangeShapeType="1"/>
          </p:cNvSpPr>
          <p:nvPr/>
        </p:nvSpPr>
        <p:spPr bwMode="auto">
          <a:xfrm>
            <a:off x="1123106" y="2668409"/>
            <a:ext cx="41990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28" name="Line 60"/>
          <p:cNvSpPr>
            <a:spLocks noChangeShapeType="1"/>
          </p:cNvSpPr>
          <p:nvPr/>
        </p:nvSpPr>
        <p:spPr bwMode="auto">
          <a:xfrm>
            <a:off x="1543015" y="2668409"/>
            <a:ext cx="0" cy="1315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  <p:sp>
        <p:nvSpPr>
          <p:cNvPr id="32829" name="Line 61"/>
          <p:cNvSpPr>
            <a:spLocks noChangeShapeType="1"/>
          </p:cNvSpPr>
          <p:nvPr/>
        </p:nvSpPr>
        <p:spPr bwMode="auto">
          <a:xfrm>
            <a:off x="1346529" y="2603442"/>
            <a:ext cx="0" cy="6496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97"/>
          </a:p>
        </p:txBody>
      </p:sp>
    </p:spTree>
    <p:extLst>
      <p:ext uri="{BB962C8B-B14F-4D97-AF65-F5344CB8AC3E}">
        <p14:creationId xmlns:p14="http://schemas.microsoft.com/office/powerpoint/2010/main" val="69145154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Using and updating the Condition Field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altLang="en-US"/>
              <a:t>To execute an instruction conditionally, simply postfix it with the appropriate condition:</a:t>
            </a:r>
          </a:p>
          <a:p>
            <a:pPr lvl="1"/>
            <a:r>
              <a:rPr lang="en-US" altLang="en-US"/>
              <a:t>For example an add instruction takes the form:</a:t>
            </a:r>
          </a:p>
          <a:p>
            <a:pPr lvl="2"/>
            <a:r>
              <a:rPr lang="en-US" altLang="en-US">
                <a:latin typeface="Courier New" charset="0"/>
              </a:rPr>
              <a:t>ADD r0,r1,r2	; r0 = r1 + r2 (ADDAL)</a:t>
            </a:r>
          </a:p>
          <a:p>
            <a:pPr lvl="1"/>
            <a:r>
              <a:rPr lang="en-US" altLang="en-US"/>
              <a:t>To execute this only if the zero flag is set:</a:t>
            </a:r>
          </a:p>
          <a:p>
            <a:pPr lvl="2"/>
            <a:r>
              <a:rPr lang="en-US" altLang="en-US">
                <a:latin typeface="Courier New" charset="0"/>
              </a:rPr>
              <a:t>ADDEQ r0,r1,r2	; If zero flag set then…</a:t>
            </a:r>
            <a:br>
              <a:rPr lang="en-US" altLang="en-US">
                <a:latin typeface="Courier New" charset="0"/>
              </a:rPr>
            </a:br>
            <a:r>
              <a:rPr lang="en-US" altLang="en-US">
                <a:latin typeface="Courier New" charset="0"/>
              </a:rPr>
              <a:t>			; ... r0 = r1 + r2</a:t>
            </a:r>
          </a:p>
          <a:p>
            <a:r>
              <a:rPr lang="en-US" altLang="en-US"/>
              <a:t>By default, data processing operations do not affect the condition flags (apart from the comparisons where this is the only effect). To cause the condition flags to be updated, the S bit of the instruction needs to be set by postfixing the instruction (and any condition code) with an “S”.</a:t>
            </a:r>
          </a:p>
          <a:p>
            <a:pPr lvl="1"/>
            <a:r>
              <a:rPr lang="en-US" altLang="en-US"/>
              <a:t>For example to add two numbers and set the condition flags:</a:t>
            </a:r>
          </a:p>
          <a:p>
            <a:pPr lvl="2"/>
            <a:r>
              <a:rPr lang="en-US" altLang="en-US">
                <a:latin typeface="Courier New" charset="0"/>
              </a:rPr>
              <a:t>ADDS r0,r1,r2</a:t>
            </a:r>
            <a:r>
              <a:rPr lang="en-US" altLang="en-US"/>
              <a:t>	</a:t>
            </a:r>
            <a:r>
              <a:rPr lang="en-US" altLang="en-US">
                <a:latin typeface="Courier New" charset="0"/>
              </a:rPr>
              <a:t>; r0 = r1 + r2 					; ... and set flags</a:t>
            </a:r>
          </a:p>
        </p:txBody>
      </p:sp>
    </p:spTree>
    <p:extLst>
      <p:ext uri="{BB962C8B-B14F-4D97-AF65-F5344CB8AC3E}">
        <p14:creationId xmlns:p14="http://schemas.microsoft.com/office/powerpoint/2010/main" val="622998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Arithmetic Operations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altLang="en-US"/>
              <a:t>Operations are:</a:t>
            </a:r>
          </a:p>
          <a:p>
            <a:pPr lvl="1"/>
            <a:r>
              <a:rPr lang="en-US" altLang="en-US"/>
              <a:t>ADD	operand1 + operand2</a:t>
            </a:r>
          </a:p>
          <a:p>
            <a:pPr lvl="1"/>
            <a:r>
              <a:rPr lang="en-US" altLang="en-US"/>
              <a:t>ADC	operand1 + operand2 + carry</a:t>
            </a:r>
          </a:p>
          <a:p>
            <a:pPr lvl="1"/>
            <a:r>
              <a:rPr lang="en-US" altLang="en-US"/>
              <a:t>SUB	operand1 - operand2</a:t>
            </a:r>
          </a:p>
          <a:p>
            <a:pPr lvl="1"/>
            <a:r>
              <a:rPr lang="en-US" altLang="en-US"/>
              <a:t>SBC	operand1 - operand2 + carry -1 </a:t>
            </a:r>
          </a:p>
          <a:p>
            <a:pPr lvl="1"/>
            <a:r>
              <a:rPr lang="en-US" altLang="en-US"/>
              <a:t>RSB	operand2 - operand1</a:t>
            </a:r>
          </a:p>
          <a:p>
            <a:pPr lvl="1"/>
            <a:r>
              <a:rPr lang="en-US" altLang="en-US"/>
              <a:t>RSC	operand2 - operand1 + carry - 1</a:t>
            </a:r>
          </a:p>
          <a:p>
            <a:r>
              <a:rPr lang="en-US" altLang="en-US"/>
              <a:t>Syntax:</a:t>
            </a:r>
          </a:p>
          <a:p>
            <a:pPr lvl="1"/>
            <a:r>
              <a:rPr lang="en-US" altLang="en-US"/>
              <a:t>&lt;Operation&gt;{&lt;cond&gt;}{S} Rd, Rn, Operand2</a:t>
            </a:r>
          </a:p>
          <a:p>
            <a:r>
              <a:rPr lang="en-US" altLang="en-US"/>
              <a:t>Examples</a:t>
            </a:r>
          </a:p>
          <a:p>
            <a:pPr lvl="1"/>
            <a:r>
              <a:rPr lang="en-US" altLang="en-US"/>
              <a:t>ADD r0, r1, r2</a:t>
            </a:r>
          </a:p>
          <a:p>
            <a:pPr lvl="1"/>
            <a:r>
              <a:rPr lang="en-US" altLang="en-US"/>
              <a:t>SUBGT r3, r3, #1</a:t>
            </a:r>
          </a:p>
          <a:p>
            <a:pPr lvl="1"/>
            <a:r>
              <a:rPr lang="en-US" altLang="en-US"/>
              <a:t>RSBLES r4, r5, #5</a:t>
            </a:r>
          </a:p>
        </p:txBody>
      </p:sp>
    </p:spTree>
    <p:extLst>
      <p:ext uri="{BB962C8B-B14F-4D97-AF65-F5344CB8AC3E}">
        <p14:creationId xmlns:p14="http://schemas.microsoft.com/office/powerpoint/2010/main" val="11438498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073983" y="6243188"/>
            <a:ext cx="1901479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507876" y="6243188"/>
            <a:ext cx="2890248" cy="4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597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Comparisons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Char char="*"/>
              <a:defRPr/>
            </a:pPr>
            <a:r>
              <a:rPr lang="en-US" altLang="en-US"/>
              <a:t>The only effect of the comparisons is to</a:t>
            </a:r>
          </a:p>
          <a:p>
            <a:pPr lvl="1">
              <a:defRPr/>
            </a:pPr>
            <a:r>
              <a:rPr lang="en-US" altLang="en-US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UPDATE THE CONDITION FLAGS</a:t>
            </a:r>
            <a:r>
              <a:rPr lang="en-US" altLang="en-US" b="1" i="1"/>
              <a:t>. </a:t>
            </a:r>
            <a:r>
              <a:rPr lang="en-US" altLang="en-US"/>
              <a:t>Thus no need to set S bit.</a:t>
            </a:r>
          </a:p>
          <a:p>
            <a:pPr>
              <a:buFont typeface="Times New Roman" panose="02020603050405020304" pitchFamily="18" charset="0"/>
              <a:buChar char="*"/>
              <a:defRPr/>
            </a:pPr>
            <a:r>
              <a:rPr lang="en-US" altLang="en-US"/>
              <a:t>Operations are:</a:t>
            </a:r>
          </a:p>
          <a:p>
            <a:pPr lvl="1">
              <a:defRPr/>
            </a:pPr>
            <a:r>
              <a:rPr lang="en-US" altLang="en-US"/>
              <a:t>CMP	operand1 - operand2, but result not written</a:t>
            </a:r>
          </a:p>
          <a:p>
            <a:pPr lvl="1">
              <a:defRPr/>
            </a:pPr>
            <a:r>
              <a:rPr lang="en-US" altLang="en-US"/>
              <a:t>CMN	operand1 + operand2, but result not written</a:t>
            </a:r>
          </a:p>
          <a:p>
            <a:pPr lvl="1">
              <a:defRPr/>
            </a:pPr>
            <a:r>
              <a:rPr lang="en-US" altLang="en-US"/>
              <a:t>TST	operand1 AND operand2, but result not written</a:t>
            </a:r>
          </a:p>
          <a:p>
            <a:pPr lvl="1">
              <a:defRPr/>
            </a:pPr>
            <a:r>
              <a:rPr lang="en-US" altLang="en-US"/>
              <a:t>TEQ	operand1 EOR operand2, but result not written</a:t>
            </a:r>
          </a:p>
          <a:p>
            <a:pPr>
              <a:buFont typeface="Times New Roman" panose="02020603050405020304" pitchFamily="18" charset="0"/>
              <a:buChar char="*"/>
              <a:defRPr/>
            </a:pPr>
            <a:r>
              <a:rPr lang="en-US" altLang="en-US"/>
              <a:t>Syntax:</a:t>
            </a:r>
          </a:p>
          <a:p>
            <a:pPr lvl="1">
              <a:defRPr/>
            </a:pPr>
            <a:r>
              <a:rPr lang="en-US" altLang="en-US"/>
              <a:t>&lt;Operation&gt;{&lt;cond&gt;} Rn, Operand2</a:t>
            </a:r>
          </a:p>
          <a:p>
            <a:pPr>
              <a:buFont typeface="Times New Roman" panose="02020603050405020304" pitchFamily="18" charset="0"/>
              <a:buChar char="*"/>
              <a:defRPr/>
            </a:pPr>
            <a:r>
              <a:rPr lang="en-US" altLang="en-US"/>
              <a:t>Examples:</a:t>
            </a:r>
          </a:p>
          <a:p>
            <a:pPr lvl="1">
              <a:defRPr/>
            </a:pPr>
            <a:r>
              <a:rPr lang="en-US" altLang="en-US"/>
              <a:t>CMP	r0, r1</a:t>
            </a:r>
          </a:p>
          <a:p>
            <a:pPr lvl="1">
              <a:defRPr/>
            </a:pPr>
            <a:r>
              <a:rPr lang="en-US" altLang="en-US"/>
              <a:t>TSTEQ	r2, #5</a:t>
            </a:r>
          </a:p>
        </p:txBody>
      </p:sp>
    </p:spTree>
    <p:extLst>
      <p:ext uri="{BB962C8B-B14F-4D97-AF65-F5344CB8AC3E}">
        <p14:creationId xmlns:p14="http://schemas.microsoft.com/office/powerpoint/2010/main" val="207848086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3476</Words>
  <Application>Microsoft Macintosh PowerPoint</Application>
  <PresentationFormat>A4 Paper (210x297 mm)</PresentationFormat>
  <Paragraphs>463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Geneva</vt:lpstr>
      <vt:lpstr>Monotype Sorts</vt:lpstr>
      <vt:lpstr>Symbol</vt:lpstr>
      <vt:lpstr>Times New Roman</vt:lpstr>
      <vt:lpstr>Zapf Dingbat</vt:lpstr>
      <vt:lpstr>Office Theme</vt:lpstr>
      <vt:lpstr>ARM (and low-power architectures)</vt:lpstr>
      <vt:lpstr>Main features of the ARM Instruction Set</vt:lpstr>
      <vt:lpstr>Condition Flags</vt:lpstr>
      <vt:lpstr>ARM Instruction Set Format</vt:lpstr>
      <vt:lpstr>Conditional Execution</vt:lpstr>
      <vt:lpstr>The Condition Field</vt:lpstr>
      <vt:lpstr>Using and updating the Condition Field</vt:lpstr>
      <vt:lpstr>Arithmetic Operations</vt:lpstr>
      <vt:lpstr>Comparisons</vt:lpstr>
      <vt:lpstr>Logical Operations</vt:lpstr>
      <vt:lpstr>Data Movement</vt:lpstr>
      <vt:lpstr>The Barrel Shifter</vt:lpstr>
      <vt:lpstr>Barrel Shifter - Left Shift</vt:lpstr>
      <vt:lpstr>Barrel Shifter - Right Shifts</vt:lpstr>
      <vt:lpstr>Barrel Shifter - Rotations </vt:lpstr>
      <vt:lpstr>Using the Barrel Shifter: The Second Operand</vt:lpstr>
      <vt:lpstr>Second Operand : Shifted Register</vt:lpstr>
      <vt:lpstr>Second Operand : Using a Shifted Register</vt:lpstr>
      <vt:lpstr>Multiplication Instructions</vt:lpstr>
      <vt:lpstr>Load / Store Instructions</vt:lpstr>
      <vt:lpstr>Single register data transfer</vt:lpstr>
      <vt:lpstr>Load and Store Word or Byte:  Base Register</vt:lpstr>
      <vt:lpstr>Load and Store Word or Byte: Pre-indexed Addressing</vt:lpstr>
      <vt:lpstr>Load and Store Word or Byte: Post-indexed Addressing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Wafaa</dc:creator>
  <cp:lastModifiedBy>William Killian</cp:lastModifiedBy>
  <cp:revision>18</cp:revision>
  <dcterms:created xsi:type="dcterms:W3CDTF">2015-05-04T21:12:45Z</dcterms:created>
  <dcterms:modified xsi:type="dcterms:W3CDTF">2019-12-03T18:06:27Z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2013-09-23T00:00:00Z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2015-05-05T00:00:00Z</vt:filetime>
  </property>
</Properties>
</file>