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144" r:id="rId2"/>
    <p:sldId id="304" r:id="rId3"/>
    <p:sldId id="305" r:id="rId4"/>
    <p:sldId id="311" r:id="rId5"/>
    <p:sldId id="307" r:id="rId6"/>
    <p:sldId id="308" r:id="rId7"/>
    <p:sldId id="309" r:id="rId8"/>
    <p:sldId id="310" r:id="rId9"/>
    <p:sldId id="312" r:id="rId10"/>
    <p:sldId id="1161" r:id="rId11"/>
    <p:sldId id="1163" r:id="rId12"/>
    <p:sldId id="1162" r:id="rId13"/>
    <p:sldId id="313" r:id="rId14"/>
    <p:sldId id="314" r:id="rId15"/>
    <p:sldId id="315" r:id="rId16"/>
    <p:sldId id="316" r:id="rId17"/>
    <p:sldId id="317" r:id="rId18"/>
    <p:sldId id="318" r:id="rId19"/>
    <p:sldId id="1145" r:id="rId20"/>
    <p:sldId id="1088" r:id="rId21"/>
    <p:sldId id="1089" r:id="rId22"/>
    <p:sldId id="1090" r:id="rId23"/>
    <p:sldId id="1091" r:id="rId24"/>
    <p:sldId id="1092" r:id="rId25"/>
    <p:sldId id="1093" r:id="rId26"/>
    <p:sldId id="1094" r:id="rId27"/>
    <p:sldId id="1095" r:id="rId28"/>
    <p:sldId id="1096" r:id="rId29"/>
    <p:sldId id="1097" r:id="rId30"/>
    <p:sldId id="1098" r:id="rId31"/>
    <p:sldId id="1099" r:id="rId32"/>
    <p:sldId id="1100" r:id="rId33"/>
    <p:sldId id="1101" r:id="rId34"/>
    <p:sldId id="1102" r:id="rId35"/>
    <p:sldId id="1103" r:id="rId36"/>
    <p:sldId id="1104" r:id="rId37"/>
    <p:sldId id="1106" r:id="rId38"/>
    <p:sldId id="1146" r:id="rId39"/>
    <p:sldId id="1147" r:id="rId40"/>
    <p:sldId id="1150" r:id="rId41"/>
    <p:sldId id="1053" r:id="rId42"/>
    <p:sldId id="1153" r:id="rId43"/>
    <p:sldId id="1152" r:id="rId44"/>
    <p:sldId id="1154" r:id="rId45"/>
    <p:sldId id="1041" r:id="rId46"/>
    <p:sldId id="1042" r:id="rId47"/>
    <p:sldId id="1160" r:id="rId48"/>
    <p:sldId id="1043" r:id="rId49"/>
    <p:sldId id="1054" r:id="rId50"/>
    <p:sldId id="1055" r:id="rId51"/>
    <p:sldId id="1056" r:id="rId52"/>
    <p:sldId id="1057" r:id="rId53"/>
    <p:sldId id="1058" r:id="rId54"/>
    <p:sldId id="1059" r:id="rId55"/>
    <p:sldId id="1060" r:id="rId56"/>
    <p:sldId id="1061" r:id="rId57"/>
    <p:sldId id="1062" r:id="rId58"/>
    <p:sldId id="1063" r:id="rId59"/>
    <p:sldId id="1064" r:id="rId60"/>
    <p:sldId id="1065" r:id="rId61"/>
    <p:sldId id="1155" r:id="rId62"/>
    <p:sldId id="1158" r:id="rId63"/>
    <p:sldId id="1086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AFF"/>
    <a:srgbClr val="D4EEFF"/>
    <a:srgbClr val="CBDBFF"/>
    <a:srgbClr val="D5F1CF"/>
    <a:srgbClr val="F1C7C7"/>
    <a:srgbClr val="F6F5BD"/>
    <a:srgbClr val="990000"/>
    <a:srgbClr val="EDEA77"/>
    <a:srgbClr val="FF9999"/>
    <a:srgbClr val="CD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 autoAdjust="0"/>
    <p:restoredTop sz="94649" autoAdjust="0"/>
  </p:normalViewPr>
  <p:slideViewPr>
    <p:cSldViewPr snapToObjects="1">
      <p:cViewPr varScale="1">
        <p:scale>
          <a:sx n="124" d="100"/>
          <a:sy n="124" d="100"/>
        </p:scale>
        <p:origin x="5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A99-754A-A59B-F483A7A2F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623880"/>
        <c:axId val="-2074798600"/>
      </c:scatterChart>
      <c:valAx>
        <c:axId val="-2136623880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4798600"/>
        <c:crosses val="autoZero"/>
        <c:crossBetween val="midCat"/>
      </c:valAx>
      <c:valAx>
        <c:axId val="-207479860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662388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0F-914D-948E-19EF688B5204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0F-914D-948E-19EF688B5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119224"/>
        <c:axId val="-2133763288"/>
      </c:scatterChart>
      <c:valAx>
        <c:axId val="-2074119224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763288"/>
        <c:crosses val="autoZero"/>
        <c:crossBetween val="midCat"/>
      </c:valAx>
      <c:valAx>
        <c:axId val="-2133763288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41192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2F-D64D-B17B-78D7D72B32CB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2F-D64D-B17B-78D7D72B32CB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2F-D64D-B17B-78D7D72B32CB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A2F-D64D-B17B-78D7D72B3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2654072"/>
        <c:axId val="-2062655992"/>
      </c:scatterChart>
      <c:valAx>
        <c:axId val="-2062654072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2655992"/>
        <c:crosses val="autoZero"/>
        <c:crossBetween val="midCat"/>
      </c:valAx>
      <c:valAx>
        <c:axId val="-20626559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6265407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75ADB-EFB8-CB48-A16D-C16F75DC9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ISA </a:t>
            </a:r>
            <a:r>
              <a:rPr lang="en-US" dirty="0" err="1"/>
              <a:t>Wrapup</a:t>
            </a:r>
            <a:r>
              <a:rPr lang="en-US" dirty="0"/>
              <a:t> +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CSCI 370: Computer Architecture</a:t>
            </a:r>
            <a:br>
              <a:rPr lang="en-US" sz="8000" b="0" dirty="0">
                <a:solidFill>
                  <a:srgbClr val="000000"/>
                </a:solidFill>
              </a:rPr>
            </a:br>
            <a:r>
              <a:rPr lang="en-US" sz="1400" b="0" dirty="0">
                <a:solidFill>
                  <a:srgbClr val="7F7F7F"/>
                </a:solidFill>
                <a:cs typeface="Calibri" panose="020F0502020204030204" pitchFamily="34" charset="0"/>
              </a:rPr>
              <a:t>Slide Attribution: Adopted from CMU 15-213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FEB6-2B10-5549-B2EA-504DB44D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Sunny Cove (Ice Lake)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009FD7-651B-894D-A477-4F7A3F3B8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974" y="1362075"/>
            <a:ext cx="4640026" cy="4972050"/>
          </a:xfrm>
        </p:spPr>
      </p:pic>
    </p:spTree>
    <p:extLst>
      <p:ext uri="{BB962C8B-B14F-4D97-AF65-F5344CB8AC3E}">
        <p14:creationId xmlns:p14="http://schemas.microsoft.com/office/powerpoint/2010/main" val="423252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FEB6-2B10-5549-B2EA-504DB44D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Sunny Cove (Ice Lake)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009FD7-651B-894D-A477-4F7A3F3B8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116" b="56897"/>
          <a:stretch/>
        </p:blipFill>
        <p:spPr>
          <a:xfrm>
            <a:off x="609600" y="1447800"/>
            <a:ext cx="7468574" cy="4429125"/>
          </a:xfrm>
        </p:spPr>
      </p:pic>
    </p:spTree>
    <p:extLst>
      <p:ext uri="{BB962C8B-B14F-4D97-AF65-F5344CB8AC3E}">
        <p14:creationId xmlns:p14="http://schemas.microsoft.com/office/powerpoint/2010/main" val="429383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FEB6-2B10-5549-B2EA-504DB44D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Sunny Cove (Ice Lake)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009FD7-651B-894D-A477-4F7A3F3B8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104" r="20474"/>
          <a:stretch/>
        </p:blipFill>
        <p:spPr>
          <a:xfrm>
            <a:off x="1219200" y="1371600"/>
            <a:ext cx="6357026" cy="4873556"/>
          </a:xfrm>
        </p:spPr>
      </p:pic>
    </p:spTree>
    <p:extLst>
      <p:ext uri="{BB962C8B-B14F-4D97-AF65-F5344CB8AC3E}">
        <p14:creationId xmlns:p14="http://schemas.microsoft.com/office/powerpoint/2010/main" val="79803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779"/>
            <a:ext cx="8229600" cy="1261036"/>
          </a:xfrm>
        </p:spPr>
        <p:txBody>
          <a:bodyPr/>
          <a:lstStyle/>
          <a:p>
            <a:r>
              <a:rPr lang="en-US" dirty="0" err="1"/>
              <a:t>iCore</a:t>
            </a:r>
            <a:r>
              <a:rPr lang="en-US" dirty="0"/>
              <a:t>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6814"/>
            <a:ext cx="8229600" cy="40675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Translates Instructions dynamically into “</a:t>
            </a:r>
            <a:r>
              <a:rPr lang="en-US" dirty="0" err="1"/>
              <a:t>Uops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~118 bits wide</a:t>
            </a:r>
          </a:p>
          <a:p>
            <a:pPr lvl="1"/>
            <a:r>
              <a:rPr lang="en-US" dirty="0"/>
              <a:t>Holds operation, two sources, and destination</a:t>
            </a:r>
          </a:p>
          <a:p>
            <a:pPr lvl="1"/>
            <a:r>
              <a:rPr lang="en-US" dirty="0"/>
              <a:t>Micro op</a:t>
            </a:r>
          </a:p>
          <a:p>
            <a:r>
              <a:rPr lang="en-US" dirty="0"/>
              <a:t>Execute </a:t>
            </a:r>
            <a:r>
              <a:rPr lang="en-US" dirty="0" err="1"/>
              <a:t>Uops</a:t>
            </a:r>
            <a:r>
              <a:rPr lang="en-US" dirty="0"/>
              <a:t> with an “out-of-order” engine</a:t>
            </a:r>
          </a:p>
          <a:p>
            <a:pPr lvl="1"/>
            <a:r>
              <a:rPr lang="en-US" dirty="0"/>
              <a:t>Execute when (1) operands and (2) functional unites available</a:t>
            </a:r>
          </a:p>
          <a:p>
            <a:pPr lvl="1"/>
            <a:r>
              <a:rPr lang="en-US" dirty="0"/>
              <a:t>Controlled by “Reservation Stations”</a:t>
            </a:r>
          </a:p>
          <a:p>
            <a:pPr lvl="2"/>
            <a:r>
              <a:rPr lang="en-US" dirty="0"/>
              <a:t>Keeps track of data dependencies and allocates resources</a:t>
            </a:r>
          </a:p>
          <a:p>
            <a:pPr lvl="1"/>
            <a:r>
              <a:rPr lang="en-US" dirty="0"/>
              <a:t>Write backs to memory are way more complicated</a:t>
            </a:r>
          </a:p>
          <a:p>
            <a:pPr lvl="2"/>
            <a:r>
              <a:rPr lang="en-US" dirty="0"/>
              <a:t>Cache levels, coherent cache, etc.</a:t>
            </a:r>
          </a:p>
          <a:p>
            <a:pPr lvl="2"/>
            <a:r>
              <a:rPr lang="en-US" dirty="0"/>
              <a:t>Appearance is same as sequential program</a:t>
            </a:r>
          </a:p>
        </p:txBody>
      </p:sp>
    </p:spTree>
    <p:extLst>
      <p:ext uri="{BB962C8B-B14F-4D97-AF65-F5344CB8AC3E}">
        <p14:creationId xmlns:p14="http://schemas.microsoft.com/office/powerpoint/2010/main" val="271644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really think a multiply takes the same time as an addition?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6775" y="4386281"/>
          <a:ext cx="4870450" cy="1462360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Operation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Integer data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Addition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Multiplication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Division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44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284"/>
            <a:ext cx="8040414" cy="1484165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Assume that all other instructions have a latency of 1 and that you have unlimited functional units but can only issue one instruction per cycle. Using the above latency table, find the total latency for this block of code: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15835"/>
              </p:ext>
            </p:extLst>
          </p:nvPr>
        </p:nvGraphicFramePr>
        <p:xfrm>
          <a:off x="3627164" y="3416157"/>
          <a:ext cx="4870450" cy="1462360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Operation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Integer data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Addition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Multiplication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Division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charset="2"/>
                        <a:defRPr sz="2000" b="1">
                          <a:solidFill>
                            <a:schemeClr val="tx2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37931725" indent="-37474525" algn="l" defTabSz="457200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b="1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>
                        <a:lnSpc>
                          <a:spcPct val="107000"/>
                        </a:lnSpc>
                        <a:spcBef>
                          <a:spcPct val="10000"/>
                        </a:spcBef>
                        <a:defRPr sz="1600" b="1">
                          <a:solidFill>
                            <a:schemeClr val="folHlink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11</a:t>
                      </a:r>
                    </a:p>
                  </a:txBody>
                  <a:tcPr marL="91313" marR="91313" marT="45635" marB="456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6386" y="34161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Arial" charset="0"/>
              <a:buNone/>
            </a:pPr>
            <a:r>
              <a:rPr lang="en-US" altLang="en-US" dirty="0">
                <a:solidFill>
                  <a:srgbClr val="C0504D"/>
                </a:solidFill>
                <a:latin typeface="Consolas" charset="0"/>
                <a:ea typeface="ＭＳ Ｐゴシック" charset="-128"/>
              </a:rPr>
              <a:t>x = x * y;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solidFill>
                  <a:srgbClr val="C0504D"/>
                </a:solidFill>
                <a:latin typeface="Consolas" charset="0"/>
                <a:ea typeface="ＭＳ Ｐゴシック" charset="-128"/>
              </a:rPr>
              <a:t>t = t / x;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solidFill>
                  <a:srgbClr val="C0504D"/>
                </a:solidFill>
                <a:latin typeface="Consolas" charset="0"/>
                <a:ea typeface="ＭＳ Ｐゴシック" charset="-128"/>
              </a:rPr>
              <a:t>s = t + s;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solidFill>
                  <a:srgbClr val="C0504D"/>
                </a:solidFill>
                <a:latin typeface="Consolas" charset="0"/>
                <a:ea typeface="ＭＳ Ｐゴシック" charset="-128"/>
              </a:rPr>
              <a:t>z = z * x;</a:t>
            </a:r>
          </a:p>
        </p:txBody>
      </p:sp>
    </p:spTree>
    <p:extLst>
      <p:ext uri="{BB962C8B-B14F-4D97-AF65-F5344CB8AC3E}">
        <p14:creationId xmlns:p14="http://schemas.microsoft.com/office/powerpoint/2010/main" val="177580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High-Performance Branch Prediction</a:t>
            </a:r>
          </a:p>
        </p:txBody>
      </p:sp>
      <p:sp>
        <p:nvSpPr>
          <p:cNvPr id="5017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Critical to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Typically 11–15 cycle penalty for </a:t>
            </a:r>
            <a:r>
              <a:rPr lang="en-US" altLang="en-US" dirty="0" err="1">
                <a:ea typeface="ＭＳ Ｐゴシック" charset="-128"/>
              </a:rPr>
              <a:t>misprediction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Branch Target Buffer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512 entries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4 bits of history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Adaptive algorithm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Can recognize repeated patterns, e.g., alternating taken–not taken</a:t>
            </a: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Handling BTB misses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Detect in ~cycle 6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Predict taken for negative offset, not taken for positive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Loops vs. conditionals</a:t>
            </a:r>
          </a:p>
        </p:txBody>
      </p:sp>
    </p:spTree>
    <p:extLst>
      <p:ext uri="{BB962C8B-B14F-4D97-AF65-F5344CB8AC3E}">
        <p14:creationId xmlns:p14="http://schemas.microsoft.com/office/powerpoint/2010/main" val="20885643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5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Branch Prediction</a:t>
            </a:r>
          </a:p>
        </p:txBody>
      </p:sp>
      <p:sp>
        <p:nvSpPr>
          <p:cNvPr id="504859" name="Rectangle 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Branch History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Encode information about prior history of branch instructions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Predict whether or not branch will be taken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State Machine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Each time branch taken, transition to right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When not taken, transition to left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Predict branch taken when in state Yes! or Yes?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807703" y="2724692"/>
            <a:ext cx="7272907" cy="1433907"/>
            <a:chOff x="519" y="2194"/>
            <a:chExt cx="4581" cy="904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1719" y="2866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T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631" y="2866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T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591" y="2866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T</a:t>
              </a: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4280" y="2456"/>
              <a:ext cx="416" cy="368"/>
            </a:xfrm>
            <a:prstGeom prst="ellips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3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776" y="2456"/>
              <a:ext cx="416" cy="368"/>
            </a:xfrm>
            <a:prstGeom prst="ellips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3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106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Yes!</a:t>
              </a:r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202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Yes?</a:t>
              </a:r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298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803" dirty="0">
                  <a:latin typeface="Arial" charset="0"/>
                </a:rPr>
                <a:t>No?</a:t>
              </a:r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394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No!</a:t>
              </a: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1488" y="2496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1488" y="2784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>
              <a:off x="2448" y="2496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2448" y="2784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3408" y="2496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3408" y="2784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1623" y="2194"/>
              <a:ext cx="30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NT</a:t>
              </a: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519" y="2482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T</a:t>
              </a: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2535" y="2194"/>
              <a:ext cx="30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NT</a:t>
              </a:r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3495" y="2194"/>
              <a:ext cx="30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NT</a:t>
              </a: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791" y="2530"/>
              <a:ext cx="30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2813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803">
                  <a:latin typeface="Arial" charset="0"/>
                </a:rPr>
                <a:t>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7362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Branch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36" y="1418020"/>
            <a:ext cx="8228328" cy="47071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Given the following branch prediction state machine: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If the history of predictions for a branch was T,T,NT,NT, what would the next prediction for that branch be?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51527" y="2165712"/>
            <a:ext cx="7263409" cy="1430629"/>
            <a:chOff x="514" y="2194"/>
            <a:chExt cx="4581" cy="904"/>
          </a:xfrm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1714" y="2866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T</a:t>
              </a: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2626" y="2866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T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586" y="2866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T</a:t>
              </a:r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4280" y="2456"/>
              <a:ext cx="416" cy="368"/>
            </a:xfrm>
            <a:prstGeom prst="ellips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3">
                <a:latin typeface="Calibri" charset="0"/>
              </a:endParaRPr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776" y="2456"/>
              <a:ext cx="416" cy="368"/>
            </a:xfrm>
            <a:prstGeom prst="ellips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3">
                <a:latin typeface="Calibri" charset="0"/>
              </a:endParaRPr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106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Yes!</a:t>
              </a: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202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 dirty="0"/>
                <a:t>Yes?</a:t>
              </a:r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298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No?</a:t>
              </a:r>
            </a:p>
          </p:txBody>
        </p: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3940" y="2404"/>
              <a:ext cx="472" cy="4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69" tIns="44441" rIns="90469" bIns="44441" anchor="ctr"/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No!</a:t>
              </a: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1488" y="2496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1488" y="2784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>
              <a:off x="2448" y="2496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>
              <a:off x="2448" y="2784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408" y="2496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3408" y="2784"/>
              <a:ext cx="576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3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1618" y="2194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NT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14" y="2482"/>
              <a:ext cx="20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T</a:t>
              </a: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2529" y="2194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NT</a:t>
              </a: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489" y="2194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NT</a:t>
              </a: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4785" y="2530"/>
              <a:ext cx="31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69" tIns="44441" rIns="90469" bIns="44441">
              <a:spAutoFit/>
            </a:bodyPr>
            <a:lstStyle>
              <a:lvl1pPr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 defTabSz="9112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3"/>
                <a:t>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21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>
                <a:solidFill>
                  <a:srgbClr val="7F7F7F"/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Removing unnecessary procedure calls</a:t>
            </a: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rgbClr val="7F7F7F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Logic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4995"/>
            <a:ext cx="3264568" cy="400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During Fetch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Select PC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Read Bytes from Instruction Mem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Determine length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Increment PC</a:t>
            </a:r>
          </a:p>
          <a:p>
            <a:pPr marL="0" indent="0">
              <a:buNone/>
            </a:pPr>
            <a:r>
              <a:rPr lang="en-US" dirty="0"/>
              <a:t>Timing</a:t>
            </a:r>
          </a:p>
          <a:p>
            <a:r>
              <a:rPr lang="en-US" b="0" dirty="0"/>
              <a:t>2 &amp; 4 require a lot more time.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08" y="2124994"/>
            <a:ext cx="5011738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2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 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/>
              <a:t>register allocation</a:t>
            </a:r>
          </a:p>
          <a:p>
            <a:pPr lvl="1" eaLnBrk="1" hangingPunct="1">
              <a:defRPr/>
            </a:pPr>
            <a:r>
              <a:rPr lang="en-US"/>
              <a:t>code selection and ordering (scheduling)</a:t>
            </a:r>
          </a:p>
          <a:p>
            <a:pPr lvl="1" eaLnBrk="1" hangingPunct="1">
              <a:defRPr/>
            </a:pPr>
            <a:r>
              <a:rPr lang="en-US"/>
              <a:t>dead code elimination</a:t>
            </a:r>
          </a:p>
          <a:p>
            <a:pPr lvl="1" eaLnBrk="1" hangingPunct="1">
              <a:defRPr/>
            </a:pPr>
            <a:r>
              <a:rPr lang="en-US"/>
              <a:t>eliminating minor inefficiencies</a:t>
            </a:r>
          </a:p>
          <a:p>
            <a:pPr eaLnBrk="1" hangingPunct="1">
              <a:defRPr/>
            </a:pPr>
            <a:r>
              <a:rPr lang="en-US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/>
              <a:t>but constant factors also matter</a:t>
            </a:r>
          </a:p>
          <a:p>
            <a:pPr eaLnBrk="1" hangingPunct="1">
              <a:defRPr/>
            </a:pPr>
            <a:r>
              <a:rPr lang="en-US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/>
              <a:t>potential memory aliasing</a:t>
            </a:r>
          </a:p>
          <a:p>
            <a:pPr lvl="1" eaLnBrk="1" hangingPunct="1">
              <a:defRPr/>
            </a:pPr>
            <a:r>
              <a:rPr lang="en-US"/>
              <a:t>potential procedure side-effects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2">
              <a:defRPr/>
            </a:pPr>
            <a:r>
              <a:rPr lang="en-US" sz="1800" dirty="0"/>
              <a:t>Except, possibly when program making use of nonstandard language features</a:t>
            </a:r>
          </a:p>
          <a:p>
            <a:pPr lvl="1" eaLnBrk="1" hangingPunct="1">
              <a:defRPr/>
            </a:pPr>
            <a:r>
              <a:rPr lang="en-US" sz="1800" dirty="0"/>
              <a:t>Often prevents it from making optimizations that would only affect behavior under pathological conditions.</a:t>
            </a:r>
          </a:p>
          <a:p>
            <a:pPr eaLnBrk="1" hangingPunct="1">
              <a:defRPr/>
            </a:pPr>
            <a:r>
              <a:rPr lang="en-US" sz="2000" dirty="0"/>
              <a:t>Behavior that may be obvious to the programmer can  be obfuscated by languages and coding styles</a:t>
            </a:r>
          </a:p>
          <a:p>
            <a:pPr lvl="1" eaLnBrk="1" hangingPunct="1">
              <a:defRPr/>
            </a:pPr>
            <a:r>
              <a:rPr lang="en-US" sz="1800" dirty="0"/>
              <a:t>e.g., Data ranges may be more limited than variable types suggest</a:t>
            </a:r>
          </a:p>
          <a:p>
            <a:pPr eaLnBrk="1" hangingPunct="1">
              <a:defRPr/>
            </a:pPr>
            <a:r>
              <a:rPr lang="en-US" sz="2000" dirty="0"/>
              <a:t>Most analysis is performed only within procedures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too expensive in most cases</a:t>
            </a:r>
          </a:p>
          <a:p>
            <a:pPr lvl="1" eaLnBrk="1" hangingPunct="1">
              <a:defRPr/>
            </a:pPr>
            <a:r>
              <a:rPr lang="en-US" sz="1800" dirty="0"/>
              <a:t>Newer versions of GCC do </a:t>
            </a:r>
            <a:r>
              <a:rPr lang="en-US" sz="1800" dirty="0" err="1"/>
              <a:t>interprocedural</a:t>
            </a:r>
            <a:r>
              <a:rPr lang="en-US" sz="1800" dirty="0"/>
              <a:t> analysis within individual files</a:t>
            </a:r>
          </a:p>
          <a:p>
            <a:pPr lvl="2">
              <a:defRPr/>
            </a:pPr>
            <a:r>
              <a:rPr lang="en-US" sz="1800" dirty="0"/>
              <a:t>But, not between code in different files</a:t>
            </a:r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long ni = n*i;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double *rowp = a+ni;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	*rowp++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Reduction in Strength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Utility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On Intel Nehalem, integer multiply requires 3 CPU cycles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= n*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>
                <a:latin typeface="Courier New" pitchFamily="49" charset="0"/>
              </a:rPr>
              <a:t>int ni = 0;</a:t>
            </a:r>
            <a:endParaRPr lang="en-US" sz="140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a[ni + j] = b[j];</a:t>
            </a:r>
          </a:p>
          <a:p>
            <a:pPr algn="l">
              <a:lnSpc>
                <a:spcPct val="100000"/>
              </a:lnSpc>
            </a:pPr>
            <a:r>
              <a:rPr lang="en-US" sz="1400" i="1">
                <a:latin typeface="Courier New" pitchFamily="49" charset="0"/>
              </a:rPr>
              <a:t>  ni += n;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[(i-1)*n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[(i+1)*n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35879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alibri"/>
                <a:cs typeface="Calibri"/>
              </a:rPr>
              <a:t>i</a:t>
            </a:r>
            <a:r>
              <a:rPr lang="en-US" sz="1600" dirty="0">
                <a:latin typeface="Calibri"/>
                <a:cs typeface="Calibri"/>
              </a:rPr>
              <a:t>*n, (</a:t>
            </a:r>
            <a:r>
              <a:rPr lang="en-US" sz="1600" dirty="0" err="1">
                <a:latin typeface="Calibri"/>
                <a:cs typeface="Calibri"/>
              </a:rPr>
              <a:t>i</a:t>
            </a:r>
            <a:r>
              <a:rPr lang="en-US" sz="1600" dirty="0">
                <a:latin typeface="Calibri"/>
                <a:cs typeface="Calibri"/>
              </a:rPr>
              <a:t>–1)*n, 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88493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/>
                <a:cs typeface="Calibri"/>
              </a:rPr>
              <a:t>1 multiplication: 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leaq   1(%rsi), %rax  # i+1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leaq   -1(%rsi), %r8  # i-1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  %rcx, %rsi     # i*n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  %rcx, %rax     # (i+1)*n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  %rcx,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   %rdx, %rsi     # i*n+j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   %rdx, %rax     # (i+1)*n+j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   %rdx, %r8      # (i-1)*n+j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1906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	%rcx, %rsi  # i*n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	%rdx, %rsi  # i*n+j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movq	%rsi, %rax  # i*n+j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subq	%rcx, %rax  # i*n+j-n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leaq	(%rsi,%rcx), %rcx # i*n+j+n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submissions, Fall, 1998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55097"/>
              </p:ext>
            </p:extLst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Convert Loop To Goto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3982"/>
          </a:xfrm>
        </p:spPr>
        <p:txBody>
          <a:bodyPr>
            <a:normAutofit/>
          </a:bodyPr>
          <a:lstStyle/>
          <a:p>
            <a:r>
              <a:rPr lang="en-US" dirty="0"/>
              <a:t>More Realistic Fetch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4983"/>
            <a:ext cx="8466083" cy="2254468"/>
          </a:xfrm>
        </p:spPr>
        <p:txBody>
          <a:bodyPr>
            <a:normAutofit/>
          </a:bodyPr>
          <a:lstStyle/>
          <a:p>
            <a:r>
              <a:rPr lang="en-US" b="0" dirty="0"/>
              <a:t>Called a fetch box</a:t>
            </a:r>
          </a:p>
          <a:p>
            <a:r>
              <a:rPr lang="en-US" b="0" dirty="0"/>
              <a:t>Integrated into Instruction Cache</a:t>
            </a:r>
          </a:p>
          <a:p>
            <a:r>
              <a:rPr lang="en-US" b="0" dirty="0"/>
              <a:t>Fetches entire cache block (16 or 32 bytes)</a:t>
            </a:r>
          </a:p>
          <a:p>
            <a:r>
              <a:rPr lang="en-US" b="0" dirty="0"/>
              <a:t>Selects current instruction from current block</a:t>
            </a:r>
          </a:p>
          <a:p>
            <a:r>
              <a:rPr lang="en-US" b="0" dirty="0"/>
              <a:t>Works ahead at (1) end of current block and (2) branch target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66" y="3565635"/>
            <a:ext cx="66516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85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Calling Strlen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dirty="0" err="1">
                <a:latin typeface="Courier New" pitchFamily="49" charset="0"/>
              </a:rPr>
              <a:t>strlen</a:t>
            </a:r>
            <a:endParaRPr lang="en-US" sz="16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treats procedure call 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4,   8,  16},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25730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/>
              <a:t>Value of </a:t>
            </a:r>
            <a:r>
              <a:rPr lang="en-US">
                <a:latin typeface="Courier New" pitchFamily="49" charset="0"/>
              </a:rPr>
              <a:t>B</a:t>
            </a:r>
            <a:r>
              <a:rPr lang="en-US"/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r>
              <a:rPr lang="en-US" dirty="0"/>
              <a:t>Performance limited by data dependencies</a:t>
            </a:r>
          </a:p>
          <a:p>
            <a:r>
              <a:rPr lang="en-US" dirty="0"/>
              <a:t>Simple transformations can yield dramatic performance improvement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47362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0" indent="0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2000" dirty="0" err="1">
                <a:latin typeface="Courier New" pitchFamily="49" charset="0"/>
              </a:rPr>
              <a:t>data_t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2000" dirty="0" err="1">
                <a:latin typeface="Courier New" pitchFamily="49" charset="0"/>
              </a:rPr>
              <a:t>int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2000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2000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2000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848" y="902181"/>
            <a:ext cx="6038193" cy="57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7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0" indent="0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2000" dirty="0" err="1">
                <a:latin typeface="Courier New" pitchFamily="49" charset="0"/>
              </a:rPr>
              <a:t>data_t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2000" dirty="0" err="1">
                <a:latin typeface="Courier New" pitchFamily="49" charset="0"/>
              </a:rPr>
              <a:t>int</a:t>
            </a:r>
            <a:endParaRPr lang="en-US" sz="2000" dirty="0">
              <a:latin typeface="Courier New" pitchFamily="49" charset="0"/>
            </a:endParaRPr>
          </a:p>
          <a:p>
            <a:pPr lvl="1"/>
            <a:r>
              <a:rPr lang="en-US" sz="2000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2000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2000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0" indent="0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2000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2000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+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0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*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T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81905"/>
              </p:ext>
            </p:extLst>
          </p:nvPr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93646" y="4169220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0" y="5225123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94008"/>
              </p:ext>
            </p:extLst>
          </p:nvPr>
        </p:nvGraphicFramePr>
        <p:xfrm>
          <a:off x="396875" y="4267200"/>
          <a:ext cx="8229600" cy="1777873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8385"/>
              </p:ext>
            </p:extLst>
          </p:nvPr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</a:t>
            </a:r>
          </a:p>
          <a:p>
            <a:endParaRPr lang="en-US" dirty="0"/>
          </a:p>
          <a:p>
            <a:r>
              <a:rPr lang="en-US" dirty="0"/>
              <a:t>Most modern CPUs are superscalar.</a:t>
            </a:r>
          </a:p>
          <a:p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a*b;
    long p2 = a*c;
    long p3 = p1 * p2;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233139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8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01171"/>
              </p:ext>
            </p:extLst>
          </p:nvPr>
        </p:nvGraphicFramePr>
        <p:xfrm>
          <a:off x="1570037" y="4013327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102"/>
            <a:ext cx="8229600" cy="660559"/>
          </a:xfrm>
        </p:spPr>
        <p:txBody>
          <a:bodyPr>
            <a:normAutofit/>
          </a:bodyPr>
          <a:lstStyle/>
          <a:p>
            <a:r>
              <a:rPr lang="en-US" dirty="0"/>
              <a:t>Instruction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1" y="3666685"/>
            <a:ext cx="8891750" cy="3017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Grabs Instruction Bytes from Memory</a:t>
            </a:r>
          </a:p>
          <a:p>
            <a:pPr lvl="1"/>
            <a:r>
              <a:rPr lang="en-US" dirty="0"/>
              <a:t>Based on PC and Predicted Targets</a:t>
            </a:r>
          </a:p>
          <a:p>
            <a:pPr lvl="1"/>
            <a:r>
              <a:rPr lang="en-US" dirty="0"/>
              <a:t>Hardware dynamically guesses (!!!) whether branch taken</a:t>
            </a:r>
          </a:p>
          <a:p>
            <a:r>
              <a:rPr lang="en-US" dirty="0"/>
              <a:t>Translates Instructions into Operations</a:t>
            </a:r>
          </a:p>
          <a:p>
            <a:pPr lvl="1"/>
            <a:r>
              <a:rPr lang="en-US" dirty="0"/>
              <a:t>Primitive steps required to perform instruction</a:t>
            </a:r>
          </a:p>
          <a:p>
            <a:pPr lvl="1"/>
            <a:r>
              <a:rPr lang="en-US" dirty="0"/>
              <a:t>Typical instruction requires 1-3 operations</a:t>
            </a:r>
          </a:p>
          <a:p>
            <a:r>
              <a:rPr lang="en-US" dirty="0"/>
              <a:t>Converts Register References into Tags</a:t>
            </a:r>
          </a:p>
          <a:p>
            <a:pPr lvl="1"/>
            <a:r>
              <a:rPr lang="en-US" dirty="0"/>
              <a:t>Abstract identifier linking destination of op with source of later ops</a:t>
            </a: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434661"/>
            <a:ext cx="50101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10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79756"/>
              </p:ext>
            </p:extLst>
          </p:nvPr>
        </p:nvGraphicFramePr>
        <p:xfrm>
          <a:off x="1570037" y="1346327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sz="2800" dirty="0"/>
              <a:t>Can this change the result of the computation?</a:t>
            </a:r>
          </a:p>
          <a:p>
            <a:r>
              <a:rPr lang="en-US" sz="2800" dirty="0"/>
              <a:t>Yes, for FP. </a:t>
            </a:r>
            <a:r>
              <a:rPr lang="en-US" sz="2800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5014881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4881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93069"/>
              </p:ext>
            </p:extLst>
          </p:nvPr>
        </p:nvGraphicFramePr>
        <p:xfrm>
          <a:off x="1570037" y="1066800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7391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953414" y="4782597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191000" y="4191000"/>
            <a:ext cx="1771814" cy="1581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81814" y="5696634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+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sz="2800" dirty="0"/>
              <a:t>Different form of </a:t>
            </a:r>
            <a:r>
              <a:rPr lang="en-US" sz="2800" dirty="0" err="1"/>
              <a:t>reassociation</a:t>
            </a:r>
            <a:endParaRPr lang="en-US" sz="28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Int</a:t>
            </a:r>
            <a:r>
              <a:rPr lang="en-US" dirty="0"/>
              <a:t> + makes use of two load units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2x speedup (over unroll2)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88528"/>
              </p:ext>
            </p:extLst>
          </p:nvPr>
        </p:nvGraphicFramePr>
        <p:xfrm>
          <a:off x="357016" y="1168527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  <p:bldP spid="276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Can unroll to any degree L</a:t>
            </a:r>
          </a:p>
          <a:p>
            <a:pPr lvl="1" eaLnBrk="1" hangingPunct="1">
              <a:defRPr/>
            </a:pPr>
            <a:r>
              <a:rPr lang="en-US" dirty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/>
              <a:t>L must be multiple of K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Limitations</a:t>
            </a:r>
          </a:p>
          <a:p>
            <a:pPr lvl="1" eaLnBrk="1" hangingPunct="1">
              <a:defRPr/>
            </a:pPr>
            <a:r>
              <a:rPr lang="en-US" dirty="0"/>
              <a:t>Diminishing returns</a:t>
            </a:r>
          </a:p>
          <a:p>
            <a:pPr lvl="2" eaLnBrk="1" hangingPunct="1">
              <a:defRPr/>
            </a:pPr>
            <a:r>
              <a:rPr lang="en-US" dirty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/>
              <a:t>Finish off iterations sequentially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6710"/>
            <a:ext cx="8229600" cy="707856"/>
          </a:xfrm>
        </p:spPr>
        <p:txBody>
          <a:bodyPr>
            <a:normAutofit/>
          </a:bodyPr>
          <a:lstStyle/>
          <a:p>
            <a:r>
              <a:rPr lang="en-US" dirty="0"/>
              <a:t>Execution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567"/>
            <a:ext cx="8229600" cy="4281596"/>
          </a:xfrm>
        </p:spPr>
        <p:txBody>
          <a:bodyPr>
            <a:normAutofit/>
          </a:bodyPr>
          <a:lstStyle/>
          <a:p>
            <a:r>
              <a:rPr lang="en-US" dirty="0"/>
              <a:t>Many functional units</a:t>
            </a:r>
          </a:p>
          <a:p>
            <a:pPr lvl="1"/>
            <a:r>
              <a:rPr lang="en-US" dirty="0"/>
              <a:t>Each can operate independently</a:t>
            </a:r>
          </a:p>
          <a:p>
            <a:pPr lvl="1"/>
            <a:r>
              <a:rPr lang="en-US" dirty="0"/>
              <a:t>Some will work together!</a:t>
            </a:r>
          </a:p>
          <a:p>
            <a:r>
              <a:rPr lang="en-US" dirty="0"/>
              <a:t>Operations performed as soon as operands available</a:t>
            </a:r>
          </a:p>
          <a:p>
            <a:pPr lvl="1"/>
            <a:r>
              <a:rPr lang="en-US" dirty="0"/>
              <a:t>Not necessarily in program order</a:t>
            </a:r>
          </a:p>
          <a:p>
            <a:pPr lvl="1"/>
            <a:r>
              <a:rPr lang="en-US" dirty="0"/>
              <a:t>Within limits of functional units</a:t>
            </a:r>
          </a:p>
          <a:p>
            <a:r>
              <a:rPr lang="en-US" dirty="0"/>
              <a:t>Control Logic</a:t>
            </a:r>
          </a:p>
          <a:p>
            <a:pPr lvl="1"/>
            <a:r>
              <a:rPr lang="en-US" dirty="0"/>
              <a:t>Ensures behavior equivalency. Write back will write to a buffer first, then commit</a:t>
            </a:r>
          </a:p>
        </p:txBody>
      </p:sp>
    </p:spTree>
    <p:extLst>
      <p:ext uri="{BB962C8B-B14F-4D97-AF65-F5344CB8AC3E}">
        <p14:creationId xmlns:p14="http://schemas.microsoft.com/office/powerpoint/2010/main" val="3035306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Double FP Multiplication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99044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1.00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58130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stupid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 (Covered later in course)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523"/>
            <a:ext cx="8229600" cy="1261036"/>
          </a:xfrm>
        </p:spPr>
        <p:txBody>
          <a:bodyPr/>
          <a:lstStyle/>
          <a:p>
            <a:r>
              <a:rPr lang="en-US" dirty="0"/>
              <a:t>Execution Unit</a:t>
            </a:r>
          </a:p>
        </p:txBody>
      </p:sp>
      <p:grpSp>
        <p:nvGrpSpPr>
          <p:cNvPr id="4" name="Group 252"/>
          <p:cNvGrpSpPr>
            <a:grpSpLocks/>
          </p:cNvGrpSpPr>
          <p:nvPr/>
        </p:nvGrpSpPr>
        <p:grpSpPr bwMode="auto">
          <a:xfrm>
            <a:off x="457200" y="1871681"/>
            <a:ext cx="7844000" cy="4713889"/>
            <a:chOff x="1056" y="1824"/>
            <a:chExt cx="3561" cy="21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43" y="3761"/>
              <a:ext cx="63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0" b="0">
                  <a:solidFill>
                    <a:srgbClr val="919191"/>
                  </a:solidFill>
                  <a:latin typeface="Arial" charset="0"/>
                </a:rPr>
                <a:t>Execution</a:t>
              </a:r>
              <a:endParaRPr lang="en-US" alt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37" y="2128"/>
              <a:ext cx="3180" cy="1836"/>
            </a:xfrm>
            <a:prstGeom prst="rect">
              <a:avLst/>
            </a:pr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7" y="2118"/>
              <a:ext cx="3169" cy="18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28" y="3744"/>
              <a:ext cx="63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800" b="0">
                  <a:solidFill>
                    <a:srgbClr val="000000"/>
                  </a:solidFill>
                  <a:latin typeface="Arial" charset="0"/>
                </a:rPr>
                <a:t>Execution</a:t>
              </a:r>
              <a:endParaRPr lang="en-US" altLang="en-US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15" y="2358"/>
              <a:ext cx="2833" cy="529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066" y="2515"/>
              <a:ext cx="44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200" b="0">
                  <a:solidFill>
                    <a:srgbClr val="000000"/>
                  </a:solidFill>
                  <a:latin typeface="Arial" charset="0"/>
                </a:rPr>
                <a:t>Functional</a:t>
              </a:r>
              <a:endParaRPr lang="en-US" altLang="en-US" sz="18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289" y="2630"/>
              <a:ext cx="21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200" b="0">
                  <a:solidFill>
                    <a:srgbClr val="000000"/>
                  </a:solidFill>
                  <a:latin typeface="Arial" charset="0"/>
                </a:rPr>
                <a:t>Units</a:t>
              </a:r>
              <a:endParaRPr lang="en-US" altLang="en-US" sz="180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763" y="2454"/>
              <a:ext cx="337" cy="289"/>
            </a:xfrm>
            <a:prstGeom prst="rect">
              <a:avLst/>
            </a:prstGeom>
            <a:solidFill>
              <a:srgbClr val="9191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814" y="2508"/>
              <a:ext cx="26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Integer/</a:t>
              </a:r>
              <a:endParaRPr lang="en-US" altLang="en-US" sz="180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822" y="2604"/>
              <a:ext cx="2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Branch</a:t>
              </a:r>
              <a:endParaRPr lang="en-US" altLang="en-US" sz="180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2531" y="2454"/>
              <a:ext cx="337" cy="289"/>
            </a:xfrm>
            <a:prstGeom prst="rect">
              <a:avLst/>
            </a:prstGeom>
            <a:solidFill>
              <a:srgbClr val="9191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665" y="2508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FP</a:t>
              </a:r>
              <a:endParaRPr lang="en-US" altLang="en-US" sz="180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645" y="2604"/>
              <a:ext cx="14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Add</a:t>
              </a:r>
              <a:endParaRPr lang="en-US" altLang="en-US" sz="180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915" y="2454"/>
              <a:ext cx="337" cy="289"/>
            </a:xfrm>
            <a:prstGeom prst="rect">
              <a:avLst/>
            </a:prstGeom>
            <a:solidFill>
              <a:srgbClr val="9191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3049" y="2508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 dirty="0">
                  <a:solidFill>
                    <a:srgbClr val="000000"/>
                  </a:solidFill>
                  <a:latin typeface="Arial" charset="0"/>
                </a:rPr>
                <a:t>FP</a:t>
              </a:r>
              <a:endParaRPr lang="en-US" altLang="en-US" sz="1800" dirty="0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956" y="2604"/>
              <a:ext cx="1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Mult</a:t>
              </a:r>
              <a:endParaRPr lang="en-US" altLang="en-US" sz="1800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108" y="2604"/>
              <a:ext cx="13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/Div</a:t>
              </a:r>
              <a:endParaRPr lang="en-US" altLang="en-US" sz="1800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299" y="2454"/>
              <a:ext cx="337" cy="289"/>
            </a:xfrm>
            <a:prstGeom prst="rect">
              <a:avLst/>
            </a:prstGeom>
            <a:solidFill>
              <a:srgbClr val="9191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3396" y="2556"/>
              <a:ext cx="17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Load</a:t>
              </a:r>
              <a:endParaRPr lang="en-US" altLang="en-US" sz="1800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683" y="2454"/>
              <a:ext cx="337" cy="289"/>
            </a:xfrm>
            <a:prstGeom prst="rect">
              <a:avLst/>
            </a:prstGeom>
            <a:solidFill>
              <a:srgbClr val="9191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3773" y="2556"/>
              <a:ext cx="19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Store</a:t>
              </a:r>
              <a:endParaRPr lang="en-US" altLang="en-US" sz="1800"/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3299" y="3414"/>
              <a:ext cx="721" cy="385"/>
            </a:xfrm>
            <a:prstGeom prst="rect">
              <a:avLst/>
            </a:prstGeom>
            <a:solidFill>
              <a:srgbClr val="9191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579" y="3499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200" b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en-US" altLang="en-US" sz="1800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3542" y="3614"/>
              <a:ext cx="27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200" b="0">
                  <a:solidFill>
                    <a:srgbClr val="000000"/>
                  </a:solidFill>
                  <a:latin typeface="Arial" charset="0"/>
                </a:rPr>
                <a:t>Cache</a:t>
              </a:r>
              <a:endParaRPr lang="en-US" altLang="en-US" sz="1800"/>
            </a:p>
          </p:txBody>
        </p:sp>
        <p:grpSp>
          <p:nvGrpSpPr>
            <p:cNvPr id="29" name="Group 119"/>
            <p:cNvGrpSpPr>
              <a:grpSpLocks/>
            </p:cNvGrpSpPr>
            <p:nvPr/>
          </p:nvGrpSpPr>
          <p:grpSpPr bwMode="auto">
            <a:xfrm>
              <a:off x="3349" y="2742"/>
              <a:ext cx="93" cy="672"/>
              <a:chOff x="3349" y="2742"/>
              <a:chExt cx="93" cy="672"/>
            </a:xfrm>
          </p:grpSpPr>
          <p:sp>
            <p:nvSpPr>
              <p:cNvPr id="133" name="Rectangle 117"/>
              <p:cNvSpPr>
                <a:spLocks noChangeArrowheads="1"/>
              </p:cNvSpPr>
              <p:nvPr/>
            </p:nvSpPr>
            <p:spPr bwMode="auto">
              <a:xfrm>
                <a:off x="3386" y="2742"/>
                <a:ext cx="18" cy="5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4" name="Freeform 118"/>
              <p:cNvSpPr>
                <a:spLocks/>
              </p:cNvSpPr>
              <p:nvPr/>
            </p:nvSpPr>
            <p:spPr bwMode="auto">
              <a:xfrm>
                <a:off x="3349" y="3322"/>
                <a:ext cx="93" cy="92"/>
              </a:xfrm>
              <a:custGeom>
                <a:avLst/>
                <a:gdLst>
                  <a:gd name="T0" fmla="*/ 0 w 93"/>
                  <a:gd name="T1" fmla="*/ 0 h 92"/>
                  <a:gd name="T2" fmla="*/ 46 w 93"/>
                  <a:gd name="T3" fmla="*/ 92 h 92"/>
                  <a:gd name="T4" fmla="*/ 93 w 93"/>
                  <a:gd name="T5" fmla="*/ 0 h 92"/>
                  <a:gd name="T6" fmla="*/ 0 w 93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2"/>
                  <a:gd name="T14" fmla="*/ 93 w 93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2">
                    <a:moveTo>
                      <a:pt x="0" y="0"/>
                    </a:moveTo>
                    <a:lnTo>
                      <a:pt x="46" y="92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30" name="Group 122"/>
            <p:cNvGrpSpPr>
              <a:grpSpLocks/>
            </p:cNvGrpSpPr>
            <p:nvPr/>
          </p:nvGrpSpPr>
          <p:grpSpPr bwMode="auto">
            <a:xfrm>
              <a:off x="3486" y="2742"/>
              <a:ext cx="107" cy="672"/>
              <a:chOff x="3486" y="2742"/>
              <a:chExt cx="107" cy="672"/>
            </a:xfrm>
          </p:grpSpPr>
          <p:sp>
            <p:nvSpPr>
              <p:cNvPr id="131" name="Rectangle 120"/>
              <p:cNvSpPr>
                <a:spLocks noChangeArrowheads="1"/>
              </p:cNvSpPr>
              <p:nvPr/>
            </p:nvSpPr>
            <p:spPr bwMode="auto">
              <a:xfrm>
                <a:off x="3527" y="2847"/>
                <a:ext cx="24" cy="5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2" name="Freeform 121"/>
              <p:cNvSpPr>
                <a:spLocks/>
              </p:cNvSpPr>
              <p:nvPr/>
            </p:nvSpPr>
            <p:spPr bwMode="auto">
              <a:xfrm>
                <a:off x="3486" y="2742"/>
                <a:ext cx="107" cy="108"/>
              </a:xfrm>
              <a:custGeom>
                <a:avLst/>
                <a:gdLst>
                  <a:gd name="T0" fmla="*/ 107 w 107"/>
                  <a:gd name="T1" fmla="*/ 108 h 108"/>
                  <a:gd name="T2" fmla="*/ 53 w 107"/>
                  <a:gd name="T3" fmla="*/ 0 h 108"/>
                  <a:gd name="T4" fmla="*/ 0 w 107"/>
                  <a:gd name="T5" fmla="*/ 108 h 108"/>
                  <a:gd name="T6" fmla="*/ 107 w 107"/>
                  <a:gd name="T7" fmla="*/ 108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08"/>
                  <a:gd name="T14" fmla="*/ 107 w 107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08">
                    <a:moveTo>
                      <a:pt x="107" y="108"/>
                    </a:moveTo>
                    <a:lnTo>
                      <a:pt x="53" y="0"/>
                    </a:lnTo>
                    <a:lnTo>
                      <a:pt x="0" y="108"/>
                    </a:lnTo>
                    <a:lnTo>
                      <a:pt x="107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31" name="Group 125"/>
            <p:cNvGrpSpPr>
              <a:grpSpLocks/>
            </p:cNvGrpSpPr>
            <p:nvPr/>
          </p:nvGrpSpPr>
          <p:grpSpPr bwMode="auto">
            <a:xfrm>
              <a:off x="3733" y="2742"/>
              <a:ext cx="93" cy="672"/>
              <a:chOff x="3733" y="2742"/>
              <a:chExt cx="93" cy="672"/>
            </a:xfrm>
          </p:grpSpPr>
          <p:sp>
            <p:nvSpPr>
              <p:cNvPr id="129" name="Rectangle 123"/>
              <p:cNvSpPr>
                <a:spLocks noChangeArrowheads="1"/>
              </p:cNvSpPr>
              <p:nvPr/>
            </p:nvSpPr>
            <p:spPr bwMode="auto">
              <a:xfrm>
                <a:off x="3770" y="2742"/>
                <a:ext cx="18" cy="5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0" name="Freeform 124"/>
              <p:cNvSpPr>
                <a:spLocks/>
              </p:cNvSpPr>
              <p:nvPr/>
            </p:nvSpPr>
            <p:spPr bwMode="auto">
              <a:xfrm>
                <a:off x="3733" y="3322"/>
                <a:ext cx="93" cy="92"/>
              </a:xfrm>
              <a:custGeom>
                <a:avLst/>
                <a:gdLst>
                  <a:gd name="T0" fmla="*/ 0 w 93"/>
                  <a:gd name="T1" fmla="*/ 0 h 92"/>
                  <a:gd name="T2" fmla="*/ 46 w 93"/>
                  <a:gd name="T3" fmla="*/ 92 h 92"/>
                  <a:gd name="T4" fmla="*/ 93 w 93"/>
                  <a:gd name="T5" fmla="*/ 0 h 92"/>
                  <a:gd name="T6" fmla="*/ 0 w 93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92"/>
                  <a:gd name="T14" fmla="*/ 93 w 93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92">
                    <a:moveTo>
                      <a:pt x="0" y="0"/>
                    </a:moveTo>
                    <a:lnTo>
                      <a:pt x="46" y="92"/>
                    </a:lnTo>
                    <a:lnTo>
                      <a:pt x="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32" name="Group 128"/>
            <p:cNvGrpSpPr>
              <a:grpSpLocks/>
            </p:cNvGrpSpPr>
            <p:nvPr/>
          </p:nvGrpSpPr>
          <p:grpSpPr bwMode="auto">
            <a:xfrm>
              <a:off x="3870" y="2742"/>
              <a:ext cx="107" cy="672"/>
              <a:chOff x="3870" y="2742"/>
              <a:chExt cx="107" cy="672"/>
            </a:xfrm>
          </p:grpSpPr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3911" y="2742"/>
                <a:ext cx="24" cy="5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3870" y="3307"/>
                <a:ext cx="107" cy="107"/>
              </a:xfrm>
              <a:custGeom>
                <a:avLst/>
                <a:gdLst>
                  <a:gd name="T0" fmla="*/ 0 w 107"/>
                  <a:gd name="T1" fmla="*/ 0 h 107"/>
                  <a:gd name="T2" fmla="*/ 53 w 107"/>
                  <a:gd name="T3" fmla="*/ 107 h 107"/>
                  <a:gd name="T4" fmla="*/ 107 w 107"/>
                  <a:gd name="T5" fmla="*/ 0 h 107"/>
                  <a:gd name="T6" fmla="*/ 0 w 107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07"/>
                  <a:gd name="T14" fmla="*/ 107 w 107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07">
                    <a:moveTo>
                      <a:pt x="0" y="0"/>
                    </a:moveTo>
                    <a:lnTo>
                      <a:pt x="53" y="107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3" name="Rectangle 135"/>
            <p:cNvSpPr>
              <a:spLocks noChangeArrowheads="1"/>
            </p:cNvSpPr>
            <p:nvPr/>
          </p:nvSpPr>
          <p:spPr bwMode="auto">
            <a:xfrm>
              <a:off x="1811" y="1848"/>
              <a:ext cx="6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4" name="Rectangle 136"/>
            <p:cNvSpPr>
              <a:spLocks noChangeArrowheads="1"/>
            </p:cNvSpPr>
            <p:nvPr/>
          </p:nvSpPr>
          <p:spPr bwMode="auto">
            <a:xfrm>
              <a:off x="1851" y="1824"/>
              <a:ext cx="54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Prediction</a:t>
              </a:r>
              <a:endParaRPr lang="en-US" altLang="en-US" sz="1800"/>
            </a:p>
          </p:txBody>
        </p:sp>
        <p:sp>
          <p:nvSpPr>
            <p:cNvPr id="35" name="Rectangle 137"/>
            <p:cNvSpPr>
              <a:spLocks noChangeArrowheads="1"/>
            </p:cNvSpPr>
            <p:nvPr/>
          </p:nvSpPr>
          <p:spPr bwMode="auto">
            <a:xfrm>
              <a:off x="1896" y="1968"/>
              <a:ext cx="23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OK?</a:t>
              </a:r>
              <a:endParaRPr lang="en-US" altLang="en-US" sz="1800"/>
            </a:p>
          </p:txBody>
        </p:sp>
        <p:sp>
          <p:nvSpPr>
            <p:cNvPr id="36" name="Rectangle 138"/>
            <p:cNvSpPr>
              <a:spLocks noChangeArrowheads="1"/>
            </p:cNvSpPr>
            <p:nvPr/>
          </p:nvSpPr>
          <p:spPr bwMode="auto">
            <a:xfrm>
              <a:off x="3875" y="3164"/>
              <a:ext cx="2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7" name="Rectangle 139"/>
            <p:cNvSpPr>
              <a:spLocks noChangeArrowheads="1"/>
            </p:cNvSpPr>
            <p:nvPr/>
          </p:nvSpPr>
          <p:spPr bwMode="auto">
            <a:xfrm>
              <a:off x="3950" y="3199"/>
              <a:ext cx="16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en-US" altLang="en-US" sz="1800"/>
            </a:p>
          </p:txBody>
        </p:sp>
        <p:sp>
          <p:nvSpPr>
            <p:cNvPr id="38" name="Rectangle 140"/>
            <p:cNvSpPr>
              <a:spLocks noChangeArrowheads="1"/>
            </p:cNvSpPr>
            <p:nvPr/>
          </p:nvSpPr>
          <p:spPr bwMode="auto">
            <a:xfrm>
              <a:off x="3495" y="3159"/>
              <a:ext cx="2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" name="Rectangle 141"/>
            <p:cNvSpPr>
              <a:spLocks noChangeArrowheads="1"/>
            </p:cNvSpPr>
            <p:nvPr/>
          </p:nvSpPr>
          <p:spPr bwMode="auto">
            <a:xfrm>
              <a:off x="3570" y="3194"/>
              <a:ext cx="16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Data</a:t>
              </a:r>
              <a:endParaRPr lang="en-US" altLang="en-US" sz="1800"/>
            </a:p>
          </p:txBody>
        </p:sp>
        <p:sp>
          <p:nvSpPr>
            <p:cNvPr id="40" name="Rectangle 142"/>
            <p:cNvSpPr>
              <a:spLocks noChangeArrowheads="1"/>
            </p:cNvSpPr>
            <p:nvPr/>
          </p:nvSpPr>
          <p:spPr bwMode="auto">
            <a:xfrm>
              <a:off x="3137" y="3030"/>
              <a:ext cx="3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1" name="Rectangle 143"/>
            <p:cNvSpPr>
              <a:spLocks noChangeArrowheads="1"/>
            </p:cNvSpPr>
            <p:nvPr/>
          </p:nvSpPr>
          <p:spPr bwMode="auto">
            <a:xfrm>
              <a:off x="3212" y="3065"/>
              <a:ext cx="16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Addr</a:t>
              </a:r>
              <a:endParaRPr lang="en-US" altLang="en-US" sz="1800"/>
            </a:p>
          </p:txBody>
        </p:sp>
        <p:sp>
          <p:nvSpPr>
            <p:cNvPr id="42" name="Rectangle 144"/>
            <p:cNvSpPr>
              <a:spLocks noChangeArrowheads="1"/>
            </p:cNvSpPr>
            <p:nvPr/>
          </p:nvSpPr>
          <p:spPr bwMode="auto">
            <a:xfrm>
              <a:off x="3380" y="3065"/>
              <a:ext cx="2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en-US" sz="1800"/>
            </a:p>
          </p:txBody>
        </p:sp>
        <p:sp>
          <p:nvSpPr>
            <p:cNvPr id="43" name="Rectangle 145"/>
            <p:cNvSpPr>
              <a:spLocks noChangeArrowheads="1"/>
            </p:cNvSpPr>
            <p:nvPr/>
          </p:nvSpPr>
          <p:spPr bwMode="auto">
            <a:xfrm>
              <a:off x="3539" y="3020"/>
              <a:ext cx="3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4" name="Rectangle 146"/>
            <p:cNvSpPr>
              <a:spLocks noChangeArrowheads="1"/>
            </p:cNvSpPr>
            <p:nvPr/>
          </p:nvSpPr>
          <p:spPr bwMode="auto">
            <a:xfrm>
              <a:off x="3614" y="3055"/>
              <a:ext cx="16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Addr</a:t>
              </a:r>
              <a:endParaRPr lang="en-US" altLang="en-US" sz="1800"/>
            </a:p>
          </p:txBody>
        </p:sp>
        <p:sp>
          <p:nvSpPr>
            <p:cNvPr id="45" name="Rectangle 147"/>
            <p:cNvSpPr>
              <a:spLocks noChangeArrowheads="1"/>
            </p:cNvSpPr>
            <p:nvPr/>
          </p:nvSpPr>
          <p:spPr bwMode="auto">
            <a:xfrm>
              <a:off x="3782" y="3055"/>
              <a:ext cx="2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en-US" sz="1800"/>
            </a:p>
          </p:txBody>
        </p:sp>
        <p:grpSp>
          <p:nvGrpSpPr>
            <p:cNvPr id="46" name="Group 150"/>
            <p:cNvGrpSpPr>
              <a:grpSpLocks/>
            </p:cNvGrpSpPr>
            <p:nvPr/>
          </p:nvGrpSpPr>
          <p:grpSpPr bwMode="auto">
            <a:xfrm>
              <a:off x="1917" y="2310"/>
              <a:ext cx="77" cy="144"/>
              <a:chOff x="1917" y="2310"/>
              <a:chExt cx="77" cy="144"/>
            </a:xfrm>
          </p:grpSpPr>
          <p:sp>
            <p:nvSpPr>
              <p:cNvPr id="125" name="Rectangle 148"/>
              <p:cNvSpPr>
                <a:spLocks noChangeArrowheads="1"/>
              </p:cNvSpPr>
              <p:nvPr/>
            </p:nvSpPr>
            <p:spPr bwMode="auto">
              <a:xfrm>
                <a:off x="1949" y="2310"/>
                <a:ext cx="12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6" name="Freeform 149"/>
              <p:cNvSpPr>
                <a:spLocks/>
              </p:cNvSpPr>
              <p:nvPr/>
            </p:nvSpPr>
            <p:spPr bwMode="auto">
              <a:xfrm>
                <a:off x="1917" y="2377"/>
                <a:ext cx="77" cy="77"/>
              </a:xfrm>
              <a:custGeom>
                <a:avLst/>
                <a:gdLst>
                  <a:gd name="T0" fmla="*/ 0 w 77"/>
                  <a:gd name="T1" fmla="*/ 0 h 77"/>
                  <a:gd name="T2" fmla="*/ 38 w 77"/>
                  <a:gd name="T3" fmla="*/ 77 h 77"/>
                  <a:gd name="T4" fmla="*/ 77 w 77"/>
                  <a:gd name="T5" fmla="*/ 0 h 77"/>
                  <a:gd name="T6" fmla="*/ 0 w 77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0"/>
                    </a:moveTo>
                    <a:lnTo>
                      <a:pt x="38" y="77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47" name="Group 153"/>
            <p:cNvGrpSpPr>
              <a:grpSpLocks/>
            </p:cNvGrpSpPr>
            <p:nvPr/>
          </p:nvGrpSpPr>
          <p:grpSpPr bwMode="auto">
            <a:xfrm>
              <a:off x="2685" y="2310"/>
              <a:ext cx="77" cy="144"/>
              <a:chOff x="2685" y="2310"/>
              <a:chExt cx="77" cy="144"/>
            </a:xfrm>
          </p:grpSpPr>
          <p:sp>
            <p:nvSpPr>
              <p:cNvPr id="123" name="Rectangle 151"/>
              <p:cNvSpPr>
                <a:spLocks noChangeArrowheads="1"/>
              </p:cNvSpPr>
              <p:nvPr/>
            </p:nvSpPr>
            <p:spPr bwMode="auto">
              <a:xfrm>
                <a:off x="2717" y="2310"/>
                <a:ext cx="12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4" name="Freeform 152"/>
              <p:cNvSpPr>
                <a:spLocks/>
              </p:cNvSpPr>
              <p:nvPr/>
            </p:nvSpPr>
            <p:spPr bwMode="auto">
              <a:xfrm>
                <a:off x="2685" y="2377"/>
                <a:ext cx="77" cy="77"/>
              </a:xfrm>
              <a:custGeom>
                <a:avLst/>
                <a:gdLst>
                  <a:gd name="T0" fmla="*/ 0 w 77"/>
                  <a:gd name="T1" fmla="*/ 0 h 77"/>
                  <a:gd name="T2" fmla="*/ 38 w 77"/>
                  <a:gd name="T3" fmla="*/ 77 h 77"/>
                  <a:gd name="T4" fmla="*/ 77 w 77"/>
                  <a:gd name="T5" fmla="*/ 0 h 77"/>
                  <a:gd name="T6" fmla="*/ 0 w 77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0"/>
                    </a:moveTo>
                    <a:lnTo>
                      <a:pt x="38" y="77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48" name="Group 156"/>
            <p:cNvGrpSpPr>
              <a:grpSpLocks/>
            </p:cNvGrpSpPr>
            <p:nvPr/>
          </p:nvGrpSpPr>
          <p:grpSpPr bwMode="auto">
            <a:xfrm>
              <a:off x="3069" y="2310"/>
              <a:ext cx="77" cy="144"/>
              <a:chOff x="3069" y="2310"/>
              <a:chExt cx="77" cy="144"/>
            </a:xfrm>
          </p:grpSpPr>
          <p:sp>
            <p:nvSpPr>
              <p:cNvPr id="121" name="Rectangle 154"/>
              <p:cNvSpPr>
                <a:spLocks noChangeArrowheads="1"/>
              </p:cNvSpPr>
              <p:nvPr/>
            </p:nvSpPr>
            <p:spPr bwMode="auto">
              <a:xfrm>
                <a:off x="3101" y="2310"/>
                <a:ext cx="12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3069" y="2377"/>
                <a:ext cx="77" cy="77"/>
              </a:xfrm>
              <a:custGeom>
                <a:avLst/>
                <a:gdLst>
                  <a:gd name="T0" fmla="*/ 0 w 77"/>
                  <a:gd name="T1" fmla="*/ 0 h 77"/>
                  <a:gd name="T2" fmla="*/ 38 w 77"/>
                  <a:gd name="T3" fmla="*/ 77 h 77"/>
                  <a:gd name="T4" fmla="*/ 77 w 77"/>
                  <a:gd name="T5" fmla="*/ 0 h 77"/>
                  <a:gd name="T6" fmla="*/ 0 w 77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0"/>
                    </a:moveTo>
                    <a:lnTo>
                      <a:pt x="38" y="77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49" name="Group 159"/>
            <p:cNvGrpSpPr>
              <a:grpSpLocks/>
            </p:cNvGrpSpPr>
            <p:nvPr/>
          </p:nvGrpSpPr>
          <p:grpSpPr bwMode="auto">
            <a:xfrm>
              <a:off x="3453" y="2310"/>
              <a:ext cx="77" cy="144"/>
              <a:chOff x="3453" y="2310"/>
              <a:chExt cx="77" cy="144"/>
            </a:xfrm>
          </p:grpSpPr>
          <p:sp>
            <p:nvSpPr>
              <p:cNvPr id="119" name="Rectangle 157"/>
              <p:cNvSpPr>
                <a:spLocks noChangeArrowheads="1"/>
              </p:cNvSpPr>
              <p:nvPr/>
            </p:nvSpPr>
            <p:spPr bwMode="auto">
              <a:xfrm>
                <a:off x="3485" y="2310"/>
                <a:ext cx="12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0" name="Freeform 158"/>
              <p:cNvSpPr>
                <a:spLocks/>
              </p:cNvSpPr>
              <p:nvPr/>
            </p:nvSpPr>
            <p:spPr bwMode="auto">
              <a:xfrm>
                <a:off x="3453" y="2377"/>
                <a:ext cx="77" cy="77"/>
              </a:xfrm>
              <a:custGeom>
                <a:avLst/>
                <a:gdLst>
                  <a:gd name="T0" fmla="*/ 0 w 77"/>
                  <a:gd name="T1" fmla="*/ 0 h 77"/>
                  <a:gd name="T2" fmla="*/ 38 w 77"/>
                  <a:gd name="T3" fmla="*/ 77 h 77"/>
                  <a:gd name="T4" fmla="*/ 77 w 77"/>
                  <a:gd name="T5" fmla="*/ 0 h 77"/>
                  <a:gd name="T6" fmla="*/ 0 w 77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0"/>
                    </a:moveTo>
                    <a:lnTo>
                      <a:pt x="38" y="77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50" name="Group 162"/>
            <p:cNvGrpSpPr>
              <a:grpSpLocks/>
            </p:cNvGrpSpPr>
            <p:nvPr/>
          </p:nvGrpSpPr>
          <p:grpSpPr bwMode="auto">
            <a:xfrm>
              <a:off x="3837" y="2310"/>
              <a:ext cx="77" cy="144"/>
              <a:chOff x="3837" y="2310"/>
              <a:chExt cx="77" cy="144"/>
            </a:xfrm>
          </p:grpSpPr>
          <p:sp>
            <p:nvSpPr>
              <p:cNvPr id="117" name="Rectangle 160"/>
              <p:cNvSpPr>
                <a:spLocks noChangeArrowheads="1"/>
              </p:cNvSpPr>
              <p:nvPr/>
            </p:nvSpPr>
            <p:spPr bwMode="auto">
              <a:xfrm>
                <a:off x="3869" y="2310"/>
                <a:ext cx="12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8" name="Freeform 161"/>
              <p:cNvSpPr>
                <a:spLocks/>
              </p:cNvSpPr>
              <p:nvPr/>
            </p:nvSpPr>
            <p:spPr bwMode="auto">
              <a:xfrm>
                <a:off x="3837" y="2377"/>
                <a:ext cx="77" cy="77"/>
              </a:xfrm>
              <a:custGeom>
                <a:avLst/>
                <a:gdLst>
                  <a:gd name="T0" fmla="*/ 0 w 77"/>
                  <a:gd name="T1" fmla="*/ 0 h 77"/>
                  <a:gd name="T2" fmla="*/ 38 w 77"/>
                  <a:gd name="T3" fmla="*/ 77 h 77"/>
                  <a:gd name="T4" fmla="*/ 77 w 77"/>
                  <a:gd name="T5" fmla="*/ 0 h 77"/>
                  <a:gd name="T6" fmla="*/ 0 w 77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0"/>
                    </a:moveTo>
                    <a:lnTo>
                      <a:pt x="38" y="77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1955" y="2301"/>
              <a:ext cx="1920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" name="Rectangle 164"/>
            <p:cNvSpPr>
              <a:spLocks noChangeArrowheads="1"/>
            </p:cNvSpPr>
            <p:nvPr/>
          </p:nvSpPr>
          <p:spPr bwMode="auto">
            <a:xfrm>
              <a:off x="2147" y="2454"/>
              <a:ext cx="337" cy="289"/>
            </a:xfrm>
            <a:prstGeom prst="rect">
              <a:avLst/>
            </a:prstGeom>
            <a:solidFill>
              <a:srgbClr val="9191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3" name="Rectangle 165"/>
            <p:cNvSpPr>
              <a:spLocks noChangeArrowheads="1"/>
            </p:cNvSpPr>
            <p:nvPr/>
          </p:nvSpPr>
          <p:spPr bwMode="auto">
            <a:xfrm>
              <a:off x="2191" y="2508"/>
              <a:ext cx="28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General</a:t>
              </a:r>
              <a:endParaRPr lang="en-US" altLang="en-US" sz="1800"/>
            </a:p>
          </p:txBody>
        </p:sp>
        <p:sp>
          <p:nvSpPr>
            <p:cNvPr id="54" name="Rectangle 166"/>
            <p:cNvSpPr>
              <a:spLocks noChangeArrowheads="1"/>
            </p:cNvSpPr>
            <p:nvPr/>
          </p:nvSpPr>
          <p:spPr bwMode="auto">
            <a:xfrm>
              <a:off x="2209" y="2604"/>
              <a:ext cx="24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Integer</a:t>
              </a:r>
              <a:endParaRPr lang="en-US" altLang="en-US" sz="1800"/>
            </a:p>
          </p:txBody>
        </p:sp>
        <p:grpSp>
          <p:nvGrpSpPr>
            <p:cNvPr id="55" name="Group 169"/>
            <p:cNvGrpSpPr>
              <a:grpSpLocks/>
            </p:cNvGrpSpPr>
            <p:nvPr/>
          </p:nvGrpSpPr>
          <p:grpSpPr bwMode="auto">
            <a:xfrm>
              <a:off x="2301" y="2310"/>
              <a:ext cx="77" cy="144"/>
              <a:chOff x="2301" y="2310"/>
              <a:chExt cx="77" cy="144"/>
            </a:xfrm>
          </p:grpSpPr>
          <p:sp>
            <p:nvSpPr>
              <p:cNvPr id="115" name="Rectangle 167"/>
              <p:cNvSpPr>
                <a:spLocks noChangeArrowheads="1"/>
              </p:cNvSpPr>
              <p:nvPr/>
            </p:nvSpPr>
            <p:spPr bwMode="auto">
              <a:xfrm>
                <a:off x="2333" y="2310"/>
                <a:ext cx="12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6" name="Freeform 168"/>
              <p:cNvSpPr>
                <a:spLocks/>
              </p:cNvSpPr>
              <p:nvPr/>
            </p:nvSpPr>
            <p:spPr bwMode="auto">
              <a:xfrm>
                <a:off x="2301" y="2377"/>
                <a:ext cx="77" cy="77"/>
              </a:xfrm>
              <a:custGeom>
                <a:avLst/>
                <a:gdLst>
                  <a:gd name="T0" fmla="*/ 0 w 77"/>
                  <a:gd name="T1" fmla="*/ 0 h 77"/>
                  <a:gd name="T2" fmla="*/ 38 w 77"/>
                  <a:gd name="T3" fmla="*/ 77 h 77"/>
                  <a:gd name="T4" fmla="*/ 77 w 77"/>
                  <a:gd name="T5" fmla="*/ 0 h 77"/>
                  <a:gd name="T6" fmla="*/ 0 w 77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7"/>
                  <a:gd name="T14" fmla="*/ 77 w 77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7">
                    <a:moveTo>
                      <a:pt x="0" y="0"/>
                    </a:moveTo>
                    <a:lnTo>
                      <a:pt x="38" y="77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56" name="Rectangle 170"/>
            <p:cNvSpPr>
              <a:spLocks noChangeArrowheads="1"/>
            </p:cNvSpPr>
            <p:nvPr/>
          </p:nvSpPr>
          <p:spPr bwMode="auto">
            <a:xfrm>
              <a:off x="1523" y="2976"/>
              <a:ext cx="249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57" name="Group 174"/>
            <p:cNvGrpSpPr>
              <a:grpSpLocks/>
            </p:cNvGrpSpPr>
            <p:nvPr/>
          </p:nvGrpSpPr>
          <p:grpSpPr bwMode="auto">
            <a:xfrm>
              <a:off x="1874" y="2742"/>
              <a:ext cx="67" cy="240"/>
              <a:chOff x="1874" y="2742"/>
              <a:chExt cx="67" cy="240"/>
            </a:xfrm>
          </p:grpSpPr>
          <p:sp>
            <p:nvSpPr>
              <p:cNvPr id="112" name="Line 171"/>
              <p:cNvSpPr>
                <a:spLocks noChangeShapeType="1"/>
              </p:cNvSpPr>
              <p:nvPr/>
            </p:nvSpPr>
            <p:spPr bwMode="auto">
              <a:xfrm>
                <a:off x="1907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72"/>
              <p:cNvSpPr>
                <a:spLocks/>
              </p:cNvSpPr>
              <p:nvPr/>
            </p:nvSpPr>
            <p:spPr bwMode="auto">
              <a:xfrm>
                <a:off x="1874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4" name="Freeform 173"/>
              <p:cNvSpPr>
                <a:spLocks/>
              </p:cNvSpPr>
              <p:nvPr/>
            </p:nvSpPr>
            <p:spPr bwMode="auto">
              <a:xfrm>
                <a:off x="1874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58" name="Group 178"/>
            <p:cNvGrpSpPr>
              <a:grpSpLocks/>
            </p:cNvGrpSpPr>
            <p:nvPr/>
          </p:nvGrpSpPr>
          <p:grpSpPr bwMode="auto">
            <a:xfrm>
              <a:off x="2642" y="2742"/>
              <a:ext cx="67" cy="240"/>
              <a:chOff x="2642" y="2742"/>
              <a:chExt cx="67" cy="240"/>
            </a:xfrm>
          </p:grpSpPr>
          <p:sp>
            <p:nvSpPr>
              <p:cNvPr id="109" name="Line 175"/>
              <p:cNvSpPr>
                <a:spLocks noChangeShapeType="1"/>
              </p:cNvSpPr>
              <p:nvPr/>
            </p:nvSpPr>
            <p:spPr bwMode="auto">
              <a:xfrm>
                <a:off x="2675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76"/>
              <p:cNvSpPr>
                <a:spLocks/>
              </p:cNvSpPr>
              <p:nvPr/>
            </p:nvSpPr>
            <p:spPr bwMode="auto">
              <a:xfrm>
                <a:off x="2642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11" name="Freeform 177"/>
              <p:cNvSpPr>
                <a:spLocks/>
              </p:cNvSpPr>
              <p:nvPr/>
            </p:nvSpPr>
            <p:spPr bwMode="auto">
              <a:xfrm>
                <a:off x="2642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59" name="Group 182"/>
            <p:cNvGrpSpPr>
              <a:grpSpLocks/>
            </p:cNvGrpSpPr>
            <p:nvPr/>
          </p:nvGrpSpPr>
          <p:grpSpPr bwMode="auto">
            <a:xfrm>
              <a:off x="3026" y="2742"/>
              <a:ext cx="67" cy="240"/>
              <a:chOff x="3026" y="2742"/>
              <a:chExt cx="67" cy="240"/>
            </a:xfrm>
          </p:grpSpPr>
          <p:sp>
            <p:nvSpPr>
              <p:cNvPr id="106" name="Line 179"/>
              <p:cNvSpPr>
                <a:spLocks noChangeShapeType="1"/>
              </p:cNvSpPr>
              <p:nvPr/>
            </p:nvSpPr>
            <p:spPr bwMode="auto">
              <a:xfrm>
                <a:off x="3059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80"/>
              <p:cNvSpPr>
                <a:spLocks/>
              </p:cNvSpPr>
              <p:nvPr/>
            </p:nvSpPr>
            <p:spPr bwMode="auto">
              <a:xfrm>
                <a:off x="3026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8" name="Freeform 181"/>
              <p:cNvSpPr>
                <a:spLocks/>
              </p:cNvSpPr>
              <p:nvPr/>
            </p:nvSpPr>
            <p:spPr bwMode="auto">
              <a:xfrm>
                <a:off x="3026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0" name="Group 186"/>
            <p:cNvGrpSpPr>
              <a:grpSpLocks/>
            </p:cNvGrpSpPr>
            <p:nvPr/>
          </p:nvGrpSpPr>
          <p:grpSpPr bwMode="auto">
            <a:xfrm>
              <a:off x="3410" y="2742"/>
              <a:ext cx="67" cy="240"/>
              <a:chOff x="3410" y="2742"/>
              <a:chExt cx="67" cy="240"/>
            </a:xfrm>
          </p:grpSpPr>
          <p:sp>
            <p:nvSpPr>
              <p:cNvPr id="103" name="Line 183"/>
              <p:cNvSpPr>
                <a:spLocks noChangeShapeType="1"/>
              </p:cNvSpPr>
              <p:nvPr/>
            </p:nvSpPr>
            <p:spPr bwMode="auto">
              <a:xfrm>
                <a:off x="3443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84"/>
              <p:cNvSpPr>
                <a:spLocks/>
              </p:cNvSpPr>
              <p:nvPr/>
            </p:nvSpPr>
            <p:spPr bwMode="auto">
              <a:xfrm>
                <a:off x="3410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5" name="Freeform 185"/>
              <p:cNvSpPr>
                <a:spLocks/>
              </p:cNvSpPr>
              <p:nvPr/>
            </p:nvSpPr>
            <p:spPr bwMode="auto">
              <a:xfrm>
                <a:off x="3410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1" name="Group 190"/>
            <p:cNvGrpSpPr>
              <a:grpSpLocks/>
            </p:cNvGrpSpPr>
            <p:nvPr/>
          </p:nvGrpSpPr>
          <p:grpSpPr bwMode="auto">
            <a:xfrm>
              <a:off x="3794" y="2742"/>
              <a:ext cx="67" cy="240"/>
              <a:chOff x="3794" y="2742"/>
              <a:chExt cx="67" cy="240"/>
            </a:xfrm>
          </p:grpSpPr>
          <p:sp>
            <p:nvSpPr>
              <p:cNvPr id="100" name="Line 187"/>
              <p:cNvSpPr>
                <a:spLocks noChangeShapeType="1"/>
              </p:cNvSpPr>
              <p:nvPr/>
            </p:nvSpPr>
            <p:spPr bwMode="auto">
              <a:xfrm>
                <a:off x="3827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88"/>
              <p:cNvSpPr>
                <a:spLocks/>
              </p:cNvSpPr>
              <p:nvPr/>
            </p:nvSpPr>
            <p:spPr bwMode="auto">
              <a:xfrm>
                <a:off x="3794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2" name="Freeform 189"/>
              <p:cNvSpPr>
                <a:spLocks/>
              </p:cNvSpPr>
              <p:nvPr/>
            </p:nvSpPr>
            <p:spPr bwMode="auto">
              <a:xfrm>
                <a:off x="3794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2" name="Group 194"/>
            <p:cNvGrpSpPr>
              <a:grpSpLocks/>
            </p:cNvGrpSpPr>
            <p:nvPr/>
          </p:nvGrpSpPr>
          <p:grpSpPr bwMode="auto">
            <a:xfrm>
              <a:off x="2258" y="2742"/>
              <a:ext cx="67" cy="240"/>
              <a:chOff x="2258" y="2742"/>
              <a:chExt cx="67" cy="240"/>
            </a:xfrm>
          </p:grpSpPr>
          <p:sp>
            <p:nvSpPr>
              <p:cNvPr id="97" name="Line 191"/>
              <p:cNvSpPr>
                <a:spLocks noChangeShapeType="1"/>
              </p:cNvSpPr>
              <p:nvPr/>
            </p:nvSpPr>
            <p:spPr bwMode="auto">
              <a:xfrm>
                <a:off x="2291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92"/>
              <p:cNvSpPr>
                <a:spLocks/>
              </p:cNvSpPr>
              <p:nvPr/>
            </p:nvSpPr>
            <p:spPr bwMode="auto">
              <a:xfrm>
                <a:off x="2258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9" name="Freeform 193"/>
              <p:cNvSpPr>
                <a:spLocks/>
              </p:cNvSpPr>
              <p:nvPr/>
            </p:nvSpPr>
            <p:spPr bwMode="auto">
              <a:xfrm>
                <a:off x="2258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3" name="Group 198"/>
            <p:cNvGrpSpPr>
              <a:grpSpLocks/>
            </p:cNvGrpSpPr>
            <p:nvPr/>
          </p:nvGrpSpPr>
          <p:grpSpPr bwMode="auto">
            <a:xfrm>
              <a:off x="1874" y="2742"/>
              <a:ext cx="67" cy="240"/>
              <a:chOff x="1874" y="2742"/>
              <a:chExt cx="67" cy="240"/>
            </a:xfrm>
          </p:grpSpPr>
          <p:sp>
            <p:nvSpPr>
              <p:cNvPr id="94" name="Line 195"/>
              <p:cNvSpPr>
                <a:spLocks noChangeShapeType="1"/>
              </p:cNvSpPr>
              <p:nvPr/>
            </p:nvSpPr>
            <p:spPr bwMode="auto">
              <a:xfrm>
                <a:off x="1907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96"/>
              <p:cNvSpPr>
                <a:spLocks/>
              </p:cNvSpPr>
              <p:nvPr/>
            </p:nvSpPr>
            <p:spPr bwMode="auto">
              <a:xfrm>
                <a:off x="1874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6" name="Freeform 197"/>
              <p:cNvSpPr>
                <a:spLocks/>
              </p:cNvSpPr>
              <p:nvPr/>
            </p:nvSpPr>
            <p:spPr bwMode="auto">
              <a:xfrm>
                <a:off x="1874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4" name="Group 202"/>
            <p:cNvGrpSpPr>
              <a:grpSpLocks/>
            </p:cNvGrpSpPr>
            <p:nvPr/>
          </p:nvGrpSpPr>
          <p:grpSpPr bwMode="auto">
            <a:xfrm>
              <a:off x="2642" y="2742"/>
              <a:ext cx="67" cy="240"/>
              <a:chOff x="2642" y="2742"/>
              <a:chExt cx="67" cy="240"/>
            </a:xfrm>
          </p:grpSpPr>
          <p:sp>
            <p:nvSpPr>
              <p:cNvPr id="91" name="Line 199"/>
              <p:cNvSpPr>
                <a:spLocks noChangeShapeType="1"/>
              </p:cNvSpPr>
              <p:nvPr/>
            </p:nvSpPr>
            <p:spPr bwMode="auto">
              <a:xfrm>
                <a:off x="2675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2642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2642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5" name="Group 206"/>
            <p:cNvGrpSpPr>
              <a:grpSpLocks/>
            </p:cNvGrpSpPr>
            <p:nvPr/>
          </p:nvGrpSpPr>
          <p:grpSpPr bwMode="auto">
            <a:xfrm>
              <a:off x="3026" y="2742"/>
              <a:ext cx="67" cy="240"/>
              <a:chOff x="3026" y="2742"/>
              <a:chExt cx="67" cy="240"/>
            </a:xfrm>
          </p:grpSpPr>
          <p:sp>
            <p:nvSpPr>
              <p:cNvPr id="88" name="Line 203"/>
              <p:cNvSpPr>
                <a:spLocks noChangeShapeType="1"/>
              </p:cNvSpPr>
              <p:nvPr/>
            </p:nvSpPr>
            <p:spPr bwMode="auto">
              <a:xfrm>
                <a:off x="3059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04"/>
              <p:cNvSpPr>
                <a:spLocks/>
              </p:cNvSpPr>
              <p:nvPr/>
            </p:nvSpPr>
            <p:spPr bwMode="auto">
              <a:xfrm>
                <a:off x="3026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90" name="Freeform 205"/>
              <p:cNvSpPr>
                <a:spLocks/>
              </p:cNvSpPr>
              <p:nvPr/>
            </p:nvSpPr>
            <p:spPr bwMode="auto">
              <a:xfrm>
                <a:off x="3026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6" name="Group 210"/>
            <p:cNvGrpSpPr>
              <a:grpSpLocks/>
            </p:cNvGrpSpPr>
            <p:nvPr/>
          </p:nvGrpSpPr>
          <p:grpSpPr bwMode="auto">
            <a:xfrm>
              <a:off x="3410" y="2742"/>
              <a:ext cx="67" cy="240"/>
              <a:chOff x="3410" y="2742"/>
              <a:chExt cx="67" cy="240"/>
            </a:xfrm>
          </p:grpSpPr>
          <p:sp>
            <p:nvSpPr>
              <p:cNvPr id="85" name="Line 207"/>
              <p:cNvSpPr>
                <a:spLocks noChangeShapeType="1"/>
              </p:cNvSpPr>
              <p:nvPr/>
            </p:nvSpPr>
            <p:spPr bwMode="auto">
              <a:xfrm>
                <a:off x="3443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08"/>
              <p:cNvSpPr>
                <a:spLocks/>
              </p:cNvSpPr>
              <p:nvPr/>
            </p:nvSpPr>
            <p:spPr bwMode="auto">
              <a:xfrm>
                <a:off x="3410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7" name="Freeform 209"/>
              <p:cNvSpPr>
                <a:spLocks/>
              </p:cNvSpPr>
              <p:nvPr/>
            </p:nvSpPr>
            <p:spPr bwMode="auto">
              <a:xfrm>
                <a:off x="3410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7" name="Group 214"/>
            <p:cNvGrpSpPr>
              <a:grpSpLocks/>
            </p:cNvGrpSpPr>
            <p:nvPr/>
          </p:nvGrpSpPr>
          <p:grpSpPr bwMode="auto">
            <a:xfrm>
              <a:off x="3794" y="2742"/>
              <a:ext cx="67" cy="240"/>
              <a:chOff x="3794" y="2742"/>
              <a:chExt cx="67" cy="240"/>
            </a:xfrm>
          </p:grpSpPr>
          <p:sp>
            <p:nvSpPr>
              <p:cNvPr id="82" name="Line 211"/>
              <p:cNvSpPr>
                <a:spLocks noChangeShapeType="1"/>
              </p:cNvSpPr>
              <p:nvPr/>
            </p:nvSpPr>
            <p:spPr bwMode="auto">
              <a:xfrm>
                <a:off x="3827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12"/>
              <p:cNvSpPr>
                <a:spLocks/>
              </p:cNvSpPr>
              <p:nvPr/>
            </p:nvSpPr>
            <p:spPr bwMode="auto">
              <a:xfrm>
                <a:off x="3794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4" name="Freeform 213"/>
              <p:cNvSpPr>
                <a:spLocks/>
              </p:cNvSpPr>
              <p:nvPr/>
            </p:nvSpPr>
            <p:spPr bwMode="auto">
              <a:xfrm>
                <a:off x="3794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68" name="Group 218"/>
            <p:cNvGrpSpPr>
              <a:grpSpLocks/>
            </p:cNvGrpSpPr>
            <p:nvPr/>
          </p:nvGrpSpPr>
          <p:grpSpPr bwMode="auto">
            <a:xfrm>
              <a:off x="2258" y="2742"/>
              <a:ext cx="67" cy="240"/>
              <a:chOff x="2258" y="2742"/>
              <a:chExt cx="67" cy="240"/>
            </a:xfrm>
          </p:grpSpPr>
          <p:sp>
            <p:nvSpPr>
              <p:cNvPr id="79" name="Line 215"/>
              <p:cNvSpPr>
                <a:spLocks noChangeShapeType="1"/>
              </p:cNvSpPr>
              <p:nvPr/>
            </p:nvSpPr>
            <p:spPr bwMode="auto">
              <a:xfrm>
                <a:off x="2291" y="2807"/>
                <a:ext cx="1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16"/>
              <p:cNvSpPr>
                <a:spLocks/>
              </p:cNvSpPr>
              <p:nvPr/>
            </p:nvSpPr>
            <p:spPr bwMode="auto">
              <a:xfrm>
                <a:off x="2258" y="2742"/>
                <a:ext cx="67" cy="68"/>
              </a:xfrm>
              <a:custGeom>
                <a:avLst/>
                <a:gdLst>
                  <a:gd name="T0" fmla="*/ 67 w 67"/>
                  <a:gd name="T1" fmla="*/ 68 h 68"/>
                  <a:gd name="T2" fmla="*/ 33 w 67"/>
                  <a:gd name="T3" fmla="*/ 0 h 68"/>
                  <a:gd name="T4" fmla="*/ 0 w 67"/>
                  <a:gd name="T5" fmla="*/ 68 h 68"/>
                  <a:gd name="T6" fmla="*/ 67 w 67"/>
                  <a:gd name="T7" fmla="*/ 68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8"/>
                  <a:gd name="T14" fmla="*/ 67 w 6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8">
                    <a:moveTo>
                      <a:pt x="67" y="68"/>
                    </a:moveTo>
                    <a:lnTo>
                      <a:pt x="33" y="0"/>
                    </a:lnTo>
                    <a:lnTo>
                      <a:pt x="0" y="68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81" name="Freeform 217"/>
              <p:cNvSpPr>
                <a:spLocks/>
              </p:cNvSpPr>
              <p:nvPr/>
            </p:nvSpPr>
            <p:spPr bwMode="auto">
              <a:xfrm>
                <a:off x="2258" y="2915"/>
                <a:ext cx="67" cy="67"/>
              </a:xfrm>
              <a:custGeom>
                <a:avLst/>
                <a:gdLst>
                  <a:gd name="T0" fmla="*/ 0 w 67"/>
                  <a:gd name="T1" fmla="*/ 0 h 67"/>
                  <a:gd name="T2" fmla="*/ 33 w 67"/>
                  <a:gd name="T3" fmla="*/ 67 h 67"/>
                  <a:gd name="T4" fmla="*/ 67 w 67"/>
                  <a:gd name="T5" fmla="*/ 0 h 67"/>
                  <a:gd name="T6" fmla="*/ 0 w 6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"/>
                  <a:gd name="T13" fmla="*/ 0 h 67"/>
                  <a:gd name="T14" fmla="*/ 67 w 6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" h="67">
                    <a:moveTo>
                      <a:pt x="0" y="0"/>
                    </a:moveTo>
                    <a:lnTo>
                      <a:pt x="33" y="67"/>
                    </a:lnTo>
                    <a:lnTo>
                      <a:pt x="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69" name="Rectangle 219"/>
            <p:cNvSpPr>
              <a:spLocks noChangeArrowheads="1"/>
            </p:cNvSpPr>
            <p:nvPr/>
          </p:nvSpPr>
          <p:spPr bwMode="auto">
            <a:xfrm>
              <a:off x="2051" y="2982"/>
              <a:ext cx="7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0" name="Rectangle 220"/>
            <p:cNvSpPr>
              <a:spLocks noChangeArrowheads="1"/>
            </p:cNvSpPr>
            <p:nvPr/>
          </p:nvSpPr>
          <p:spPr bwMode="auto">
            <a:xfrm>
              <a:off x="2126" y="3017"/>
              <a:ext cx="63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  <a:latin typeface="Arial" charset="0"/>
                </a:rPr>
                <a:t>Operation Results</a:t>
              </a:r>
              <a:endParaRPr lang="en-US" altLang="en-US" sz="1800"/>
            </a:p>
          </p:txBody>
        </p:sp>
        <p:sp>
          <p:nvSpPr>
            <p:cNvPr id="71" name="Rectangle 237"/>
            <p:cNvSpPr>
              <a:spLocks noChangeArrowheads="1"/>
            </p:cNvSpPr>
            <p:nvPr/>
          </p:nvSpPr>
          <p:spPr bwMode="auto">
            <a:xfrm>
              <a:off x="1104" y="1838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72" name="Group 247"/>
            <p:cNvGrpSpPr>
              <a:grpSpLocks/>
            </p:cNvGrpSpPr>
            <p:nvPr/>
          </p:nvGrpSpPr>
          <p:grpSpPr bwMode="auto">
            <a:xfrm>
              <a:off x="1056" y="1824"/>
              <a:ext cx="447" cy="255"/>
              <a:chOff x="1189" y="1871"/>
              <a:chExt cx="447" cy="255"/>
            </a:xfrm>
          </p:grpSpPr>
          <p:sp>
            <p:nvSpPr>
              <p:cNvPr id="77" name="Rectangle 238"/>
              <p:cNvSpPr>
                <a:spLocks noChangeArrowheads="1"/>
              </p:cNvSpPr>
              <p:nvPr/>
            </p:nvSpPr>
            <p:spPr bwMode="auto">
              <a:xfrm>
                <a:off x="1189" y="1871"/>
                <a:ext cx="447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charset="0"/>
                  </a:rPr>
                  <a:t>Register</a:t>
                </a:r>
                <a:endParaRPr lang="en-US" altLang="en-US" sz="1800"/>
              </a:p>
            </p:txBody>
          </p:sp>
          <p:sp>
            <p:nvSpPr>
              <p:cNvPr id="78" name="Rectangle 239"/>
              <p:cNvSpPr>
                <a:spLocks noChangeArrowheads="1"/>
              </p:cNvSpPr>
              <p:nvPr/>
            </p:nvSpPr>
            <p:spPr bwMode="auto">
              <a:xfrm>
                <a:off x="1196" y="2005"/>
                <a:ext cx="44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1pPr>
                <a:lvl2pPr marL="37931725" indent="-37474525"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Helvetica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Arial" charset="0"/>
                  </a:rPr>
                  <a:t>Updates</a:t>
                </a:r>
                <a:endParaRPr lang="en-US" altLang="en-US" sz="1800"/>
              </a:p>
            </p:txBody>
          </p:sp>
        </p:grpSp>
        <p:sp>
          <p:nvSpPr>
            <p:cNvPr id="73" name="Line 248"/>
            <p:cNvSpPr>
              <a:spLocks noChangeShapeType="1"/>
            </p:cNvSpPr>
            <p:nvPr/>
          </p:nvSpPr>
          <p:spPr bwMode="auto">
            <a:xfrm flipV="1">
              <a:off x="1584" y="1968"/>
              <a:ext cx="0" cy="100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249"/>
            <p:cNvSpPr>
              <a:spLocks noChangeShapeType="1"/>
            </p:cNvSpPr>
            <p:nvPr/>
          </p:nvSpPr>
          <p:spPr bwMode="auto">
            <a:xfrm flipV="1">
              <a:off x="1824" y="196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Line 250"/>
            <p:cNvSpPr>
              <a:spLocks noChangeShapeType="1"/>
            </p:cNvSpPr>
            <p:nvPr/>
          </p:nvSpPr>
          <p:spPr bwMode="auto">
            <a:xfrm>
              <a:off x="2880" y="1824"/>
              <a:ext cx="0" cy="48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Rectangle 251"/>
            <p:cNvSpPr>
              <a:spLocks noChangeArrowheads="1"/>
            </p:cNvSpPr>
            <p:nvPr/>
          </p:nvSpPr>
          <p:spPr bwMode="auto">
            <a:xfrm>
              <a:off x="2907" y="1872"/>
              <a:ext cx="58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Arial" charset="0"/>
                </a:rPr>
                <a:t>Operations</a:t>
              </a: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2842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127"/>
          <a:stretch/>
        </p:blipFill>
        <p:spPr>
          <a:xfrm>
            <a:off x="888781" y="1357586"/>
            <a:ext cx="7429500" cy="44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802"/>
          <a:stretch/>
        </p:blipFill>
        <p:spPr>
          <a:xfrm>
            <a:off x="1282919" y="1092727"/>
            <a:ext cx="6710198" cy="57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49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8357</TotalTime>
  <Words>5276</Words>
  <Application>Microsoft Macintosh PowerPoint</Application>
  <PresentationFormat>On-screen Show (4:3)</PresentationFormat>
  <Paragraphs>1129</Paragraphs>
  <Slides>63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Consolas</vt:lpstr>
      <vt:lpstr>Courier New</vt:lpstr>
      <vt:lpstr>Helvetica</vt:lpstr>
      <vt:lpstr>Times New Roman</vt:lpstr>
      <vt:lpstr>Wingdings</vt:lpstr>
      <vt:lpstr>Wingdings 2</vt:lpstr>
      <vt:lpstr>template2007</vt:lpstr>
      <vt:lpstr>ISA Wrapup + Optimization  CSCI 370: Computer Architecture Slide Attribution: Adopted from CMU 15-213</vt:lpstr>
      <vt:lpstr>Fetch Logic Revisited</vt:lpstr>
      <vt:lpstr>More Realistic Fetch Logic</vt:lpstr>
      <vt:lpstr>PowerPoint Presentation</vt:lpstr>
      <vt:lpstr>Instruction Control</vt:lpstr>
      <vt:lpstr>Execution Unit</vt:lpstr>
      <vt:lpstr>Execution Unit</vt:lpstr>
      <vt:lpstr>PowerPoint Presentation</vt:lpstr>
      <vt:lpstr>PowerPoint Presentation</vt:lpstr>
      <vt:lpstr>Sunny Cove (Ice Lake)</vt:lpstr>
      <vt:lpstr>Sunny Cove (Ice Lake)</vt:lpstr>
      <vt:lpstr>Sunny Cove (Ice Lake)</vt:lpstr>
      <vt:lpstr>iCore Operation</vt:lpstr>
      <vt:lpstr>Instruction Latency</vt:lpstr>
      <vt:lpstr>Instruction Latency</vt:lpstr>
      <vt:lpstr>High-Performance Branch Prediction</vt:lpstr>
      <vt:lpstr>Example Branch Prediction</vt:lpstr>
      <vt:lpstr>Branch Prediction</vt:lpstr>
      <vt:lpstr>Today</vt:lpstr>
      <vt:lpstr>Performance Realities</vt:lpstr>
      <vt:lpstr>Optimizing Compilers</vt:lpstr>
      <vt:lpstr>Limitations of Optimizing Compilers</vt:lpstr>
      <vt:lpstr>Generally Useful Optimizations</vt:lpstr>
      <vt:lpstr>Compiler-Generated Code Motion (-O1)</vt:lpstr>
      <vt:lpstr>Reduction in Strength</vt:lpstr>
      <vt:lpstr>Share Common Subexpressions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Memory Matters</vt:lpstr>
      <vt:lpstr>Memory Aliasing</vt:lpstr>
      <vt:lpstr>Removing Aliasing</vt:lpstr>
      <vt:lpstr>Optimization Blocker: Memory Aliasing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Getting High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William Killian</cp:lastModifiedBy>
  <cp:revision>376</cp:revision>
  <cp:lastPrinted>1999-09-20T15:19:18Z</cp:lastPrinted>
  <dcterms:created xsi:type="dcterms:W3CDTF">2011-08-30T20:07:27Z</dcterms:created>
  <dcterms:modified xsi:type="dcterms:W3CDTF">2019-10-17T11:51:43Z</dcterms:modified>
</cp:coreProperties>
</file>