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50"/>
  </p:notesMasterIdLst>
  <p:handoutMasterIdLst>
    <p:handoutMasterId r:id="rId51"/>
  </p:handoutMasterIdLst>
  <p:sldIdLst>
    <p:sldId id="542" r:id="rId3"/>
    <p:sldId id="1052" r:id="rId4"/>
    <p:sldId id="945" r:id="rId5"/>
    <p:sldId id="946" r:id="rId6"/>
    <p:sldId id="948" r:id="rId7"/>
    <p:sldId id="1063" r:id="rId8"/>
    <p:sldId id="1069" r:id="rId9"/>
    <p:sldId id="1070" r:id="rId10"/>
    <p:sldId id="977" r:id="rId11"/>
    <p:sldId id="954" r:id="rId12"/>
    <p:sldId id="955" r:id="rId13"/>
    <p:sldId id="957" r:id="rId14"/>
    <p:sldId id="1071" r:id="rId15"/>
    <p:sldId id="958" r:id="rId16"/>
    <p:sldId id="1072" r:id="rId17"/>
    <p:sldId id="1073" r:id="rId18"/>
    <p:sldId id="1074" r:id="rId19"/>
    <p:sldId id="1075" r:id="rId20"/>
    <p:sldId id="1077" r:id="rId21"/>
    <p:sldId id="966" r:id="rId22"/>
    <p:sldId id="1067" r:id="rId23"/>
    <p:sldId id="1057" r:id="rId24"/>
    <p:sldId id="953" r:id="rId25"/>
    <p:sldId id="968" r:id="rId26"/>
    <p:sldId id="980" r:id="rId27"/>
    <p:sldId id="1068" r:id="rId28"/>
    <p:sldId id="972" r:id="rId29"/>
    <p:sldId id="973" r:id="rId30"/>
    <p:sldId id="1076" r:id="rId31"/>
    <p:sldId id="1043" r:id="rId32"/>
    <p:sldId id="1044" r:id="rId33"/>
    <p:sldId id="1045" r:id="rId34"/>
    <p:sldId id="1046" r:id="rId35"/>
    <p:sldId id="1078" r:id="rId36"/>
    <p:sldId id="1079" r:id="rId37"/>
    <p:sldId id="1081" r:id="rId38"/>
    <p:sldId id="1080" r:id="rId39"/>
    <p:sldId id="1050" r:id="rId40"/>
    <p:sldId id="1032" r:id="rId41"/>
    <p:sldId id="1033" r:id="rId42"/>
    <p:sldId id="1034" r:id="rId43"/>
    <p:sldId id="1035" r:id="rId44"/>
    <p:sldId id="1036" r:id="rId45"/>
    <p:sldId id="1037" r:id="rId46"/>
    <p:sldId id="1038" r:id="rId47"/>
    <p:sldId id="1039" r:id="rId48"/>
    <p:sldId id="1040" r:id="rId49"/>
  </p:sldIdLst>
  <p:sldSz cx="9144000" cy="6858000" type="screen4x3"/>
  <p:notesSz cx="7302500" cy="9586913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73" autoAdjust="0"/>
    <p:restoredTop sz="94898" autoAdjust="0"/>
  </p:normalViewPr>
  <p:slideViewPr>
    <p:cSldViewPr snapToObjects="1">
      <p:cViewPr varScale="1">
        <p:scale>
          <a:sx n="121" d="100"/>
          <a:sy n="121" d="100"/>
        </p:scale>
        <p:origin x="2432" y="176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38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33883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0815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87183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73372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467037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309283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40440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30739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70478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225572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9563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b="0">
              <a:latin typeface="Times New Roman" pitchFamily="18" charset="0"/>
              <a:cs typeface="+mn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5551B27-49BC-4291-80C6-707CDCF1D651}" type="slidenum">
              <a:rPr lang="en-US" sz="10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algn="ctr"/>
              <a:t>‹#›</a:t>
            </a:fld>
            <a:endParaRPr lang="en-US" sz="1000" b="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1.png"/><Relationship Id="rId4" Type="http://schemas.openxmlformats.org/officeDocument/2006/relationships/package" Target="../embeddings/Microsoft_Excel_Worksheet.xlsx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/>
              <a:t>Machine-Level Programming V:</a:t>
            </a:r>
            <a:br>
              <a:rPr lang="en-US" dirty="0"/>
            </a:br>
            <a:r>
              <a:rPr lang="en-US" dirty="0"/>
              <a:t>Advanced Topics</a:t>
            </a:r>
            <a:br>
              <a:rPr lang="en-US" dirty="0"/>
            </a:br>
            <a:br>
              <a:rPr lang="en-US" dirty="0"/>
            </a:br>
            <a:r>
              <a:rPr lang="en-US" sz="2000" b="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CSCI 370: Computer Architecture</a:t>
            </a:r>
            <a:br>
              <a:rPr lang="en-US" sz="5400" b="0" dirty="0">
                <a:solidFill>
                  <a:srgbClr val="000000"/>
                </a:solidFill>
              </a:rPr>
            </a:br>
            <a:r>
              <a:rPr lang="en-US" sz="1200" b="0" dirty="0">
                <a:solidFill>
                  <a:srgbClr val="7F7F7F"/>
                </a:solidFill>
                <a:cs typeface="Calibri" panose="020F0502020204030204" pitchFamily="34" charset="0"/>
              </a:rPr>
              <a:t>Slide Attribution: Adopted from CMU 15-213</a:t>
            </a:r>
            <a:endParaRPr lang="en-US" sz="2000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84726E-2FF0-EB46-9664-8C141D0A4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1425" cy="762000"/>
          </a:xfrm>
        </p:spPr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pPr eaLnBrk="1" hangingPunct="1"/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/>
            <a:r>
              <a:rPr lang="en-US" dirty="0"/>
              <a:t>No way to specify limit on number of characters to read</a:t>
            </a:r>
          </a:p>
          <a:p>
            <a:pPr eaLnBrk="1" hangingPunct="1"/>
            <a:r>
              <a:rPr lang="en-US" dirty="0"/>
              <a:t>Similar problems with other library functions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29366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62481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582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register_tm_clones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5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“Returns” to unrelated code</a:t>
            </a:r>
          </a:p>
          <a:p>
            <a:r>
              <a:rPr lang="en-US" sz="1800" dirty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1800" dirty="0">
                <a:latin typeface="Calibri" pitchFamily="34" charset="0"/>
              </a:rPr>
              <a:t>Eventually executes </a:t>
            </a:r>
            <a:r>
              <a:rPr lang="en-US" sz="1800" dirty="0" err="1">
                <a:latin typeface="Courier"/>
                <a:cs typeface="Courier"/>
              </a:rPr>
              <a:t>retq</a:t>
            </a:r>
            <a:r>
              <a:rPr lang="en-US" sz="1800" b="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 pitchFamily="34" charset="0"/>
              </a:rPr>
              <a:t>back to </a:t>
            </a:r>
            <a:r>
              <a:rPr lang="en-US" sz="1800" dirty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479078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/>
              <a:t>Code 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Q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Q()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gets(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P(){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Q();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0732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5586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0739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0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1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</a:t>
            </a:r>
            <a:r>
              <a:rPr lang="en-US" dirty="0" err="1"/>
              <a:t>progams</a:t>
            </a:r>
            <a:endParaRPr lang="en-US" dirty="0"/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</a:t>
            </a:r>
            <a:r>
              <a:rPr lang="en-US" dirty="0" err="1"/>
              <a:t>attacklab</a:t>
            </a:r>
            <a:endParaRPr lang="en-US" dirty="0"/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</a:t>
            </a:r>
            <a:r>
              <a:rPr lang="en-US" b="1" dirty="0" err="1">
                <a:latin typeface="Courier New" pitchFamily="49" charset="0"/>
              </a:rPr>
              <a:t>william.killian@millersville.edu</a:t>
            </a:r>
            <a:endParaRPr lang="en-US" b="1" dirty="0">
              <a:latin typeface="Courier New" pitchFamily="49" charset="0"/>
            </a:endParaRP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37972303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2819400"/>
          </a:xfrm>
        </p:spPr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5748337" y="3978275"/>
            <a:ext cx="1095375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4741862" y="29718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4808537" y="5029200"/>
            <a:ext cx="998538" cy="9096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AIM</a:t>
            </a:r>
          </a:p>
          <a:p>
            <a:pPr algn="ctr"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4071937" y="3978275"/>
            <a:ext cx="998538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2286000" y="3978275"/>
            <a:ext cx="1095375" cy="909638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 sz="1800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394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072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646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5641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686800" cy="573087"/>
          </a:xfrm>
        </p:spPr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8" cy="5454650"/>
          </a:xfrm>
        </p:spPr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4114800" y="5429250"/>
            <a:ext cx="4419600" cy="120015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pPr eaLnBrk="1" hangingPunct="1"/>
            <a:r>
              <a:rPr lang="en-US" dirty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Worm: A program that</a:t>
            </a:r>
          </a:p>
          <a:p>
            <a:pPr lvl="1" eaLnBrk="1" hangingPunct="1"/>
            <a:r>
              <a:rPr lang="en-US" dirty="0"/>
              <a:t>Can run by itself</a:t>
            </a:r>
          </a:p>
          <a:p>
            <a:pPr lvl="1" eaLnBrk="1" hangingPunct="1"/>
            <a:r>
              <a:rPr lang="en-US" dirty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Virus: Code that</a:t>
            </a:r>
          </a:p>
          <a:p>
            <a:pPr lvl="1" eaLnBrk="1" hangingPunct="1"/>
            <a:r>
              <a:rPr lang="en-US" dirty="0"/>
              <a:t>Adds itself to other programs</a:t>
            </a:r>
          </a:p>
          <a:p>
            <a:pPr lvl="1" eaLnBrk="1" hangingPunct="1"/>
            <a:r>
              <a:rPr lang="en-US" dirty="0"/>
              <a:t>Does not run independently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Both are (usually) designed to spread among computers and to wreak havoc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/>
              <a:t>OK, 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433887" cy="2938462"/>
          </a:xfrm>
        </p:spPr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Shifts stack addresses for entire program</a:t>
            </a:r>
          </a:p>
          <a:p>
            <a:pPr lvl="1" eaLnBrk="1" hangingPunct="1"/>
            <a:r>
              <a:rPr lang="en-US" dirty="0"/>
              <a:t>Makes it difficult for hacker to predict beginning of inserted code</a:t>
            </a:r>
          </a:p>
          <a:p>
            <a:pPr lvl="1" eaLnBrk="1" hangingPunct="1"/>
            <a:r>
              <a:rPr lang="en-US" dirty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818118"/>
              </p:ext>
            </p:extLst>
          </p:nvPr>
        </p:nvGraphicFramePr>
        <p:xfrm>
          <a:off x="357198" y="4876800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198" y="4876800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5979949" y="1328738"/>
            <a:ext cx="2688595" cy="4949546"/>
            <a:chOff x="5979949" y="1328738"/>
            <a:chExt cx="2688595" cy="4949546"/>
          </a:xfrm>
        </p:grpSpPr>
        <p:sp>
          <p:nvSpPr>
            <p:cNvPr id="53" name="Rectangle 4"/>
            <p:cNvSpPr>
              <a:spLocks/>
            </p:cNvSpPr>
            <p:nvPr/>
          </p:nvSpPr>
          <p:spPr bwMode="auto">
            <a:xfrm>
              <a:off x="7398544" y="33861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/>
                  <a:ea typeface="Calibri Bold" charset="0"/>
                  <a:cs typeface="Courier New"/>
                  <a:sym typeface="Calibri Bold" charset="0"/>
                </a:rPr>
                <a:t>main</a:t>
              </a:r>
            </a:p>
          </p:txBody>
        </p:sp>
        <p:sp>
          <p:nvSpPr>
            <p:cNvPr id="54" name="Rectangle 5"/>
            <p:cNvSpPr>
              <a:spLocks/>
            </p:cNvSpPr>
            <p:nvPr/>
          </p:nvSpPr>
          <p:spPr bwMode="auto">
            <a:xfrm>
              <a:off x="7398544" y="3690938"/>
              <a:ext cx="1270000" cy="95726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Application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Code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5" name="Rectangle 7"/>
            <p:cNvSpPr>
              <a:spLocks/>
            </p:cNvSpPr>
            <p:nvPr/>
          </p:nvSpPr>
          <p:spPr bwMode="auto">
            <a:xfrm>
              <a:off x="7398544" y="1404938"/>
              <a:ext cx="1270000" cy="304800"/>
            </a:xfrm>
            <a:prstGeom prst="rect">
              <a:avLst/>
            </a:prstGeom>
            <a:solidFill>
              <a:srgbClr val="F2F2F2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9"/>
            <p:cNvSpPr>
              <a:spLocks/>
            </p:cNvSpPr>
            <p:nvPr/>
          </p:nvSpPr>
          <p:spPr bwMode="auto">
            <a:xfrm>
              <a:off x="7398544" y="1709738"/>
              <a:ext cx="1270000" cy="1676400"/>
            </a:xfrm>
            <a:prstGeom prst="rect">
              <a:avLst/>
            </a:prstGeom>
            <a:solidFill>
              <a:srgbClr val="FF9999"/>
            </a:solidFill>
            <a:ln w="25400" cap="flat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txBody>
            <a:bodyPr lIns="0" tIns="0" rIns="0" bIns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7" name="Rectangle 10"/>
            <p:cNvSpPr>
              <a:spLocks/>
            </p:cNvSpPr>
            <p:nvPr/>
          </p:nvSpPr>
          <p:spPr bwMode="auto">
            <a:xfrm>
              <a:off x="5979949" y="2243138"/>
              <a:ext cx="1002591" cy="630942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Random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800" b="0" kern="0" dirty="0">
                  <a:solidFill>
                    <a:srgbClr val="000000"/>
                  </a:solidFill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allocation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Bold" charset="0"/>
                <a:ea typeface="Calibri Bold" charset="0"/>
                <a:cs typeface="Calibri Bold" charset="0"/>
                <a:sym typeface="Calibri Bold" charset="0"/>
              </a:endParaRPr>
            </a:p>
          </p:txBody>
        </p:sp>
        <p:sp>
          <p:nvSpPr>
            <p:cNvPr id="58" name="AutoShape 11"/>
            <p:cNvSpPr>
              <a:spLocks/>
            </p:cNvSpPr>
            <p:nvPr/>
          </p:nvSpPr>
          <p:spPr bwMode="auto">
            <a:xfrm>
              <a:off x="7150767" y="1704917"/>
              <a:ext cx="228600" cy="1681221"/>
            </a:xfrm>
            <a:custGeom>
              <a:avLst/>
              <a:gdLst>
                <a:gd name="T0" fmla="*/ 10800 w 21600"/>
                <a:gd name="T1" fmla="*/ 10800 h 21600"/>
              </a:gdLst>
              <a:ahLst/>
              <a:cxnLst>
                <a:cxn ang="0">
                  <a:pos x="T0" y="T1"/>
                </a:cxn>
              </a:cxnLst>
              <a:rect l="0" t="0" r="r" b="b"/>
              <a:pathLst>
                <a:path w="21600" h="21600">
                  <a:moveTo>
                    <a:pt x="21600" y="21600"/>
                  </a:moveTo>
                  <a:cubicBezTo>
                    <a:pt x="15635" y="21600"/>
                    <a:pt x="10800" y="20875"/>
                    <a:pt x="10800" y="19980"/>
                  </a:cubicBezTo>
                  <a:lnTo>
                    <a:pt x="10800" y="12420"/>
                  </a:lnTo>
                  <a:cubicBezTo>
                    <a:pt x="10800" y="11525"/>
                    <a:pt x="5965" y="10800"/>
                    <a:pt x="0" y="10800"/>
                  </a:cubicBezTo>
                  <a:cubicBezTo>
                    <a:pt x="5965" y="10800"/>
                    <a:pt x="10800" y="10075"/>
                    <a:pt x="10800" y="9180"/>
                  </a:cubicBezTo>
                  <a:lnTo>
                    <a:pt x="10800" y="1620"/>
                  </a:lnTo>
                  <a:cubicBezTo>
                    <a:pt x="10800" y="725"/>
                    <a:pt x="15635" y="0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Rectangle 10"/>
            <p:cNvSpPr>
              <a:spLocks/>
            </p:cNvSpPr>
            <p:nvPr/>
          </p:nvSpPr>
          <p:spPr bwMode="auto">
            <a:xfrm>
              <a:off x="6107341" y="1328738"/>
              <a:ext cx="1062603" cy="353943"/>
            </a:xfrm>
            <a:prstGeom prst="rect">
              <a:avLst/>
            </a:prstGeom>
            <a:noFill/>
            <a:ln w="25400" cap="flat">
              <a:noFill/>
              <a:miter lim="800000"/>
              <a:headEnd type="none" w="med" len="med"/>
              <a:tailEnd type="none" w="med" len="med"/>
            </a:ln>
          </p:spPr>
          <p:txBody>
            <a:bodyPr wrap="none" lIns="38100" tIns="38100" rIns="38100" bIns="3810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Bold" charset="0"/>
                  <a:ea typeface="Calibri Bold" charset="0"/>
                  <a:cs typeface="Calibri Bold" charset="0"/>
                  <a:sym typeface="Calibri Bold" charset="0"/>
                </a:rPr>
                <a:t>Stack base</a:t>
              </a:r>
            </a:p>
          </p:txBody>
        </p:sp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7398544" y="4638842"/>
              <a:ext cx="12700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B?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6561519" y="5908952"/>
              <a:ext cx="421021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eaLnBrk="0" hangingPunct="0"/>
              <a:r>
                <a:rPr lang="en-US" sz="1800" dirty="0">
                  <a:latin typeface="Calibri" pitchFamily="34" charset="0"/>
                </a:rPr>
                <a:t>B?</a:t>
              </a:r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>
              <a:off x="6982540" y="6096000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7398544" y="5535098"/>
              <a:ext cx="12700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64" name="Rectangle 19"/>
            <p:cNvSpPr>
              <a:spLocks noChangeArrowheads="1"/>
            </p:cNvSpPr>
            <p:nvPr/>
          </p:nvSpPr>
          <p:spPr bwMode="auto">
            <a:xfrm>
              <a:off x="7398544" y="5016392"/>
              <a:ext cx="1270000" cy="51870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</p:grp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4052887" cy="5224462"/>
          </a:xfrm>
        </p:spPr>
        <p:txBody>
          <a:bodyPr/>
          <a:lstStyle/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“writeable”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P</a:t>
              </a:r>
              <a:r>
                <a:rPr lang="en-US" sz="1800" b="0" dirty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>
                  <a:latin typeface="Courier New" pitchFamily="49" charset="0"/>
                </a:rPr>
                <a:t>Q</a:t>
              </a:r>
              <a:r>
                <a:rPr lang="en-US" sz="1800" b="0" dirty="0">
                  <a:latin typeface="Calibri" pitchFamily="34" charset="0"/>
                </a:rPr>
                <a:t> 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419600" y="4665663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64144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limit)</a:t>
            </a:r>
          </a:p>
          <a:p>
            <a:pPr lvl="1"/>
            <a:r>
              <a:rPr lang="en-US" dirty="0"/>
              <a:t>E. </a:t>
            </a:r>
            <a:r>
              <a:rPr lang="en-US" dirty="0" err="1"/>
              <a:t>g</a:t>
            </a:r>
            <a:r>
              <a:rPr lang="en-US" dirty="0"/>
              <a:t>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dirty="0" err="1"/>
              <a:t>malloc</a:t>
            </a:r>
            <a:r>
              <a:rPr lang="en-US" dirty="0"/>
              <a:t>(), </a:t>
            </a:r>
            <a:r>
              <a:rPr lang="en-US" dirty="0" err="1"/>
              <a:t>calloc</a:t>
            </a:r>
            <a:r>
              <a:rPr lang="en-US" dirty="0"/>
              <a:t>(), 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000000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>
                <a:latin typeface="Courier New" pitchFamily="49" charset="0"/>
              </a:rPr>
              <a:t>400000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7939087" cy="5224462"/>
          </a:xfrm>
        </p:spPr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39814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48863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40072f:	sub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mov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mov    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xor    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callq  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mov    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callq  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mov    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xor    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400761:	je     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callq  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.L6               # If same, OK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>
                  <a:latin typeface="Courier New" pitchFamily="49" charset="0"/>
                  <a:cs typeface="+mn-cs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Input: </a:t>
            </a:r>
            <a:r>
              <a:rPr lang="en-US" sz="1800" i="1" dirty="0">
                <a:latin typeface="Calibri" pitchFamily="34" charset="0"/>
              </a:rPr>
              <a:t>0123456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Return-Oriented Programming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(for hackers)</a:t>
            </a:r>
          </a:p>
          <a:p>
            <a:pPr lvl="1"/>
            <a:r>
              <a:rPr lang="en-US" dirty="0"/>
              <a:t>Stack randomization makes it hard to predict buffer location</a:t>
            </a:r>
          </a:p>
          <a:p>
            <a:pPr lvl="1"/>
            <a:r>
              <a:rPr lang="en-US" dirty="0"/>
              <a:t>Marking stack </a:t>
            </a:r>
            <a:r>
              <a:rPr lang="en-US" dirty="0" err="1"/>
              <a:t>nonexecutable</a:t>
            </a:r>
            <a:r>
              <a:rPr lang="en-US" dirty="0"/>
              <a:t> makes it hard to insert binary code</a:t>
            </a:r>
          </a:p>
          <a:p>
            <a:r>
              <a:rPr lang="en-US" dirty="0"/>
              <a:t>Alternative Strategy</a:t>
            </a:r>
          </a:p>
          <a:p>
            <a:pPr lvl="1"/>
            <a:r>
              <a:rPr lang="en-US" dirty="0"/>
              <a:t>Use existing code</a:t>
            </a:r>
          </a:p>
          <a:p>
            <a:pPr lvl="2"/>
            <a:r>
              <a:rPr lang="en-US" dirty="0"/>
              <a:t>E.g., library code from </a:t>
            </a:r>
            <a:r>
              <a:rPr lang="en-US" dirty="0" err="1"/>
              <a:t>stdlib</a:t>
            </a:r>
            <a:endParaRPr lang="en-US" dirty="0"/>
          </a:p>
          <a:p>
            <a:pPr lvl="1"/>
            <a:r>
              <a:rPr lang="en-US" dirty="0"/>
              <a:t>String together fragments to achieve overall desired outcome</a:t>
            </a:r>
          </a:p>
          <a:p>
            <a:pPr lvl="1"/>
            <a:r>
              <a:rPr lang="en-US" i="1" dirty="0"/>
              <a:t>Does not overcome stack canaries</a:t>
            </a:r>
          </a:p>
          <a:p>
            <a:r>
              <a:rPr lang="en-US" dirty="0"/>
              <a:t>Construct program from </a:t>
            </a:r>
            <a:r>
              <a:rPr lang="en-US" i="1" dirty="0"/>
              <a:t>gadgets</a:t>
            </a:r>
            <a:endParaRPr lang="en-US" dirty="0"/>
          </a:p>
          <a:p>
            <a:pPr lvl="1"/>
            <a:r>
              <a:rPr lang="en-US" dirty="0"/>
              <a:t>Sequence of instructions ending in </a:t>
            </a:r>
            <a:r>
              <a:rPr lang="en-US" b="1" dirty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Encoded by single byte </a:t>
            </a:r>
            <a:r>
              <a:rPr lang="en-US" b="1" dirty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Code is executable</a:t>
            </a: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#1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/>
              <a:t>Use tail end of existing functions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(long a, long b, long c) {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return 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&lt;ab_plus_c&gt;: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4004d0:  48 0f af fe  imul %rsi,%rdi             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4004d4:  48 8d 04 17  lea (%rdi,%rdx,1),%rax                              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4004d8:  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rax</a:t>
              </a:r>
              <a:r>
                <a:rPr lang="en-US" sz="1800" dirty="0">
                  <a:latin typeface="Calibri" pitchFamily="34" charset="0"/>
                </a:rPr>
                <a:t> </a:t>
              </a:r>
              <a:r>
                <a:rPr lang="en-US" sz="1800" dirty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>
                  <a:latin typeface="Calibri" pitchFamily="34" charset="0"/>
                  <a:sym typeface="Wingdings"/>
                </a:rPr>
                <a:t>rdx</a:t>
              </a:r>
              <a:endParaRPr lang="en-US" sz="1800" dirty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Gadget Example #2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/>
              <a:t>Repurpose byte codes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4004d9:  c7 07 d4 48 89 c7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  $0xc78948d4,(%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4004df:  c3                 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rdi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  <a:sym typeface="Wingdings"/>
              </a:rPr>
              <a:t> </a:t>
            </a:r>
            <a:r>
              <a:rPr lang="en-US" sz="1800" dirty="0" err="1">
                <a:latin typeface="Calibri" pitchFamily="34" charset="0"/>
                <a:sym typeface="Wingdings"/>
              </a:rPr>
              <a:t>rax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Gadget address = </a:t>
            </a:r>
            <a:r>
              <a:rPr lang="en-US" sz="1800" dirty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Encodes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endParaRPr lang="en-US" sz="18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ROP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/>
              <a:t>Trigger with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Will start executing Gadget 1</a:t>
            </a:r>
          </a:p>
          <a:p>
            <a:r>
              <a:rPr lang="en-US" dirty="0"/>
              <a:t>Final </a:t>
            </a:r>
            <a:r>
              <a:rPr lang="en-US" dirty="0">
                <a:latin typeface="Courier New"/>
                <a:cs typeface="Courier New"/>
              </a:rPr>
              <a:t>ret</a:t>
            </a:r>
            <a:r>
              <a:rPr lang="en-US" dirty="0"/>
              <a:t> in each gadget will start next one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c3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alibri"/>
                  <a:cs typeface="Calibri"/>
                </a:rPr>
                <a:t>Stack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Memory Layout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Buffer Overflow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Vulnerability</a:t>
            </a:r>
          </a:p>
          <a:p>
            <a:pPr lvl="1">
              <a:defRPr/>
            </a:pPr>
            <a:r>
              <a:rPr lang="en-US" dirty="0">
                <a:solidFill>
                  <a:srgbClr val="7F7F7F"/>
                </a:solidFill>
              </a:rPr>
              <a:t>Protection</a:t>
            </a:r>
          </a:p>
          <a:p>
            <a:pPr>
              <a:defRPr/>
            </a:pPr>
            <a:r>
              <a:rPr lang="en-US" dirty="0"/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2232024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342900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4025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798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 /* 16 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/*  2 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p1 = malloc(1L &lt;&lt; 28); /* 256 MB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p2 = malloc(1L &lt;&lt; 8);  /* 256  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p3 = malloc(1L &lt;&lt; 32); /*   4 GB */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p4 = malloc(1L &lt;&lt; 8);  /* 256  B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 /* Some print statements ... */</a:t>
            </a:r>
          </a:p>
          <a:p>
            <a:pPr eaLnBrk="0" hangingPunct="0"/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>
                <a:latin typeface="Calibri" pitchFamily="34" charset="0"/>
              </a:rPr>
              <a:t>Libraries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4724400" y="3292474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593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722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4622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5724525" cy="15970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1"/>
            <a:ext cx="8307387" cy="5486400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/>
            <a:r>
              <a:rPr lang="en-US" dirty="0"/>
              <a:t>Short/long/quad words stored in memory as 2/4/8 consecutive bytes</a:t>
            </a:r>
          </a:p>
          <a:p>
            <a:pPr lvl="1"/>
            <a:r>
              <a:rPr lang="en-US" dirty="0"/>
              <a:t>Which byte is most (least) significant?</a:t>
            </a:r>
          </a:p>
          <a:p>
            <a:pPr lvl="1"/>
            <a:r>
              <a:rPr lang="en-US" dirty="0"/>
              <a:t>Can cause problems when exchanging binary data between machines</a:t>
            </a:r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Most significant byte has lowest address</a:t>
            </a:r>
          </a:p>
          <a:p>
            <a:pPr lvl="1"/>
            <a:r>
              <a:rPr lang="en-US" dirty="0" err="1"/>
              <a:t>Sparc</a:t>
            </a:r>
            <a:endParaRPr lang="en-US" dirty="0"/>
          </a:p>
          <a:p>
            <a:pPr marL="215900" indent="-215900"/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/>
            <a:r>
              <a:rPr lang="en-US" dirty="0"/>
              <a:t>Least significant byte has lowest address</a:t>
            </a:r>
          </a:p>
          <a:p>
            <a:pPr lvl="1"/>
            <a:r>
              <a:rPr lang="en-US" dirty="0"/>
              <a:t>Intel x86, ARM Android and IOS</a:t>
            </a:r>
          </a:p>
          <a:p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/>
            <a:r>
              <a:rPr lang="en-US" dirty="0"/>
              <a:t>Can be configured either way</a:t>
            </a:r>
          </a:p>
          <a:p>
            <a:pPr lvl="1"/>
            <a:r>
              <a:rPr lang="en-US" dirty="0"/>
              <a:t>ARM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6650038" cy="1109662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533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676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38323" y="3357265"/>
            <a:ext cx="93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676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738323" y="5181600"/>
            <a:ext cx="938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15200" cy="1182688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1219200" y="990600"/>
            <a:ext cx="6781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printf("Characters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0-7 ==  [0x%x,0x%x,0x%x,0x%x,0x%x,0x%x,0x%x,0x%x]\n",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62738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IA32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6868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6869" name="Rectangle 5"/>
          <p:cNvSpPr>
            <a:spLocks/>
          </p:cNvSpPr>
          <p:nvPr/>
        </p:nvSpPr>
        <p:spPr bwMode="auto">
          <a:xfrm>
            <a:off x="228601" y="4876800"/>
            <a:ext cx="8458199" cy="144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[0xf3f2f1f0]</a:t>
            </a:r>
          </a:p>
        </p:txBody>
      </p:sp>
      <p:sp>
        <p:nvSpPr>
          <p:cNvPr id="36870" name="Rectangle 6"/>
          <p:cNvSpPr>
            <a:spLocks/>
          </p:cNvSpPr>
          <p:nvPr/>
        </p:nvSpPr>
        <p:spPr bwMode="auto">
          <a:xfrm>
            <a:off x="284163" y="44323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Output: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2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Rectangle 12"/>
          <p:cNvSpPr>
            <a:spLocks/>
          </p:cNvSpPr>
          <p:nvPr/>
        </p:nvSpPr>
        <p:spPr bwMode="auto">
          <a:xfrm>
            <a:off x="4571249" y="373445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4" name="Rectangle 12"/>
          <p:cNvSpPr>
            <a:spLocks/>
          </p:cNvSpPr>
          <p:nvPr/>
        </p:nvSpPr>
        <p:spPr bwMode="auto">
          <a:xfrm>
            <a:off x="5105400" y="3746500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5" name="Rectangle 12"/>
          <p:cNvSpPr>
            <a:spLocks/>
          </p:cNvSpPr>
          <p:nvPr/>
        </p:nvSpPr>
        <p:spPr bwMode="auto">
          <a:xfrm>
            <a:off x="7642927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6" name="Line 42"/>
          <p:cNvSpPr>
            <a:spLocks noChangeShapeType="1"/>
          </p:cNvSpPr>
          <p:nvPr/>
        </p:nvSpPr>
        <p:spPr bwMode="auto">
          <a:xfrm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7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223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4572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2286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304800" y="449580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1966162" y="3728105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4653002" y="373445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5023648" y="3746500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7724680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2489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3224676" y="4050000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6477000" cy="11652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457200" y="10668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90500" y="49530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sz="1800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sz="18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381000" y="4330987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966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2047914" y="3728105"/>
            <a:ext cx="338234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7642926" y="3757612"/>
            <a:ext cx="419987" cy="29238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2489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800600" y="4038887"/>
            <a:ext cx="435115" cy="2921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289925" cy="4972050"/>
          </a:xfrm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667000" y="40386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667000" y="3499005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67000" y="207327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667000" y="2438400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local	0x00007ffe4d3be87c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0x00007f7262a1e010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0x00007f7162a1d010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0x000000008359d120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0x000000008359d010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0x0000000080601060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0x0000000000601060 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0x000000000040060c</a:t>
            </a: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0" y="1752600"/>
            <a:ext cx="1544638" cy="3303759"/>
            <a:chOff x="4841481" y="1752600"/>
            <a:chExt cx="2037157" cy="3303759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876800" y="1752600"/>
              <a:ext cx="2001838" cy="7620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876800" y="2073275"/>
              <a:ext cx="2001838" cy="74612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870380" y="3066106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841481" y="3398065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8080"/>
                </a:solidFill>
              </a:rPr>
              <a:t>Memory Layout</a:t>
            </a:r>
          </a:p>
          <a:p>
            <a:pPr>
              <a:defRPr/>
            </a:pPr>
            <a:r>
              <a:rPr lang="en-US" dirty="0"/>
              <a:t>Buffer Overflow</a:t>
            </a:r>
          </a:p>
          <a:p>
            <a:pPr lvl="1">
              <a:defRPr/>
            </a:pPr>
            <a:r>
              <a:rPr lang="en-US" dirty="0"/>
              <a:t>Vulnerability</a:t>
            </a:r>
          </a:p>
          <a:p>
            <a:pPr lvl="1">
              <a:defRPr/>
            </a:pPr>
            <a:r>
              <a:rPr lang="en-US" dirty="0"/>
              <a:t>Protection</a:t>
            </a:r>
          </a:p>
          <a:p>
            <a:pPr>
              <a:defRPr/>
            </a:pPr>
            <a:r>
              <a:rPr lang="en-US" dirty="0">
                <a:solidFill>
                  <a:srgbClr val="7F7F7F"/>
                </a:solidFill>
              </a:rPr>
              <a:t>Unions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562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/>
              <a:t>Recall: Memory 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0960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 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762000" y="3200400"/>
            <a:ext cx="1668462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092195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663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stack smashing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27398</TotalTime>
  <Words>3606</Words>
  <Application>Microsoft Macintosh PowerPoint</Application>
  <PresentationFormat>On-screen Show (4:3)</PresentationFormat>
  <Paragraphs>1034</Paragraphs>
  <Slides>47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62" baseType="lpstr">
      <vt:lpstr>Arial</vt:lpstr>
      <vt:lpstr>Arial Narrow</vt:lpstr>
      <vt:lpstr>Calibri</vt:lpstr>
      <vt:lpstr>Calibri Bold</vt:lpstr>
      <vt:lpstr>Calibri Bold Italic</vt:lpstr>
      <vt:lpstr>Courier</vt:lpstr>
      <vt:lpstr>Courier New</vt:lpstr>
      <vt:lpstr>Courier New Bold</vt:lpstr>
      <vt:lpstr>Gill Sans</vt:lpstr>
      <vt:lpstr>Times New Roman</vt:lpstr>
      <vt:lpstr>Wingdings</vt:lpstr>
      <vt:lpstr>Wingdings 2</vt:lpstr>
      <vt:lpstr>template2007</vt:lpstr>
      <vt:lpstr>Title Only</vt:lpstr>
      <vt:lpstr>Worksheet</vt:lpstr>
      <vt:lpstr>Machine-Level Programming V: Advanced Topics  CSCI 370: Computer Architecture Slide Attribution: Adopted from CMU 15-213</vt:lpstr>
      <vt:lpstr>Today</vt:lpstr>
      <vt:lpstr>x86-64 Linux Memory Layout</vt:lpstr>
      <vt:lpstr>Memory Allocation Example</vt:lpstr>
      <vt:lpstr>x86-64 Example Addresses</vt:lpstr>
      <vt:lpstr>Today</vt:lpstr>
      <vt:lpstr>Recall: Memory Referencing Bug Example</vt:lpstr>
      <vt:lpstr>Memory 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Code Injection Attacks</vt:lpstr>
      <vt:lpstr>Exploits Based on Buffer Overflows</vt:lpstr>
      <vt:lpstr>Example: the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</vt:lpstr>
      <vt:lpstr>1. Avoid Overflow Vulnerabilities in Code (!)</vt:lpstr>
      <vt:lpstr>2. System-Level Protections can help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Return-Oriented Programming Attacks</vt:lpstr>
      <vt:lpstr>Gadget Example #1</vt:lpstr>
      <vt:lpstr>Gadget Example #2</vt:lpstr>
      <vt:lpstr>ROP Execution</vt:lpstr>
      <vt:lpstr>Today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IA32</vt:lpstr>
      <vt:lpstr>Byte Ordering on Sun</vt:lpstr>
      <vt:lpstr>Byte Ordering on x86-64</vt:lpstr>
      <vt:lpstr>Summary of Compound Types in 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437</cp:revision>
  <cp:lastPrinted>2014-09-23T07:19:34Z</cp:lastPrinted>
  <dcterms:created xsi:type="dcterms:W3CDTF">2012-10-15T22:47:51Z</dcterms:created>
  <dcterms:modified xsi:type="dcterms:W3CDTF">2019-09-10T11:00:40Z</dcterms:modified>
</cp:coreProperties>
</file>