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48"/>
  </p:notesMasterIdLst>
  <p:handoutMasterIdLst>
    <p:handoutMasterId r:id="rId49"/>
  </p:handoutMasterIdLst>
  <p:sldIdLst>
    <p:sldId id="542" r:id="rId2"/>
    <p:sldId id="827" r:id="rId3"/>
    <p:sldId id="833" r:id="rId4"/>
    <p:sldId id="877" r:id="rId5"/>
    <p:sldId id="835" r:id="rId6"/>
    <p:sldId id="878" r:id="rId7"/>
    <p:sldId id="839" r:id="rId8"/>
    <p:sldId id="841" r:id="rId9"/>
    <p:sldId id="840" r:id="rId10"/>
    <p:sldId id="842" r:id="rId11"/>
    <p:sldId id="930" r:id="rId12"/>
    <p:sldId id="883" r:id="rId13"/>
    <p:sldId id="931" r:id="rId14"/>
    <p:sldId id="847" r:id="rId15"/>
    <p:sldId id="887" r:id="rId16"/>
    <p:sldId id="849" r:id="rId17"/>
    <p:sldId id="851" r:id="rId18"/>
    <p:sldId id="893" r:id="rId19"/>
    <p:sldId id="894" r:id="rId20"/>
    <p:sldId id="925" r:id="rId21"/>
    <p:sldId id="856" r:id="rId22"/>
    <p:sldId id="929" r:id="rId23"/>
    <p:sldId id="857" r:id="rId24"/>
    <p:sldId id="908" r:id="rId25"/>
    <p:sldId id="909" r:id="rId26"/>
    <p:sldId id="911" r:id="rId27"/>
    <p:sldId id="912" r:id="rId28"/>
    <p:sldId id="914" r:id="rId29"/>
    <p:sldId id="915" r:id="rId30"/>
    <p:sldId id="918" r:id="rId31"/>
    <p:sldId id="919" r:id="rId32"/>
    <p:sldId id="926" r:id="rId33"/>
    <p:sldId id="920" r:id="rId34"/>
    <p:sldId id="921" r:id="rId35"/>
    <p:sldId id="922" r:id="rId36"/>
    <p:sldId id="923" r:id="rId37"/>
    <p:sldId id="924" r:id="rId38"/>
    <p:sldId id="927" r:id="rId39"/>
    <p:sldId id="928" r:id="rId40"/>
    <p:sldId id="932" r:id="rId41"/>
    <p:sldId id="933" r:id="rId42"/>
    <p:sldId id="934" r:id="rId43"/>
    <p:sldId id="935" r:id="rId44"/>
    <p:sldId id="936" r:id="rId45"/>
    <p:sldId id="937" r:id="rId46"/>
    <p:sldId id="938" r:id="rId47"/>
  </p:sldIdLst>
  <p:sldSz cx="9144000" cy="6858000" type="screen4x3"/>
  <p:notesSz cx="7302500" cy="9586913"/>
  <p:custDataLst>
    <p:tags r:id="rId50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-96" charset="0"/>
        <a:ea typeface="ＭＳ Ｐゴシック" pitchFamily="-96" charset="-128"/>
        <a:cs typeface="ＭＳ Ｐゴシック" pitchFamily="-96" charset="-128"/>
      </a:defRPr>
    </a:lvl1pPr>
    <a:lvl2pPr marL="4572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-96" charset="0"/>
        <a:ea typeface="ＭＳ Ｐゴシック" pitchFamily="-96" charset="-128"/>
        <a:cs typeface="ＭＳ Ｐゴシック" pitchFamily="-96" charset="-128"/>
      </a:defRPr>
    </a:lvl2pPr>
    <a:lvl3pPr marL="9144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-96" charset="0"/>
        <a:ea typeface="ＭＳ Ｐゴシック" pitchFamily="-96" charset="-128"/>
        <a:cs typeface="ＭＳ Ｐゴシック" pitchFamily="-96" charset="-128"/>
      </a:defRPr>
    </a:lvl3pPr>
    <a:lvl4pPr marL="13716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-96" charset="0"/>
        <a:ea typeface="ＭＳ Ｐゴシック" pitchFamily="-96" charset="-128"/>
        <a:cs typeface="ＭＳ Ｐゴシック" pitchFamily="-96" charset="-128"/>
      </a:defRPr>
    </a:lvl4pPr>
    <a:lvl5pPr marL="18288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-96" charset="0"/>
        <a:ea typeface="ＭＳ Ｐゴシック" pitchFamily="-96" charset="-128"/>
        <a:cs typeface="ＭＳ Ｐゴシック" pitchFamily="-96" charset="-128"/>
      </a:defRPr>
    </a:lvl5pPr>
    <a:lvl6pPr marL="2286000" algn="l" defTabSz="457200" rtl="0" eaLnBrk="1" latinLnBrk="0" hangingPunct="1">
      <a:defRPr sz="2400" b="1" kern="1200">
        <a:solidFill>
          <a:schemeClr val="tx1"/>
        </a:solidFill>
        <a:latin typeface="Arial Narrow" pitchFamily="-96" charset="0"/>
        <a:ea typeface="ＭＳ Ｐゴシック" pitchFamily="-96" charset="-128"/>
        <a:cs typeface="ＭＳ Ｐゴシック" pitchFamily="-96" charset="-128"/>
      </a:defRPr>
    </a:lvl6pPr>
    <a:lvl7pPr marL="2743200" algn="l" defTabSz="457200" rtl="0" eaLnBrk="1" latinLnBrk="0" hangingPunct="1">
      <a:defRPr sz="2400" b="1" kern="1200">
        <a:solidFill>
          <a:schemeClr val="tx1"/>
        </a:solidFill>
        <a:latin typeface="Arial Narrow" pitchFamily="-96" charset="0"/>
        <a:ea typeface="ＭＳ Ｐゴシック" pitchFamily="-96" charset="-128"/>
        <a:cs typeface="ＭＳ Ｐゴシック" pitchFamily="-96" charset="-128"/>
      </a:defRPr>
    </a:lvl7pPr>
    <a:lvl8pPr marL="3200400" algn="l" defTabSz="457200" rtl="0" eaLnBrk="1" latinLnBrk="0" hangingPunct="1">
      <a:defRPr sz="2400" b="1" kern="1200">
        <a:solidFill>
          <a:schemeClr val="tx1"/>
        </a:solidFill>
        <a:latin typeface="Arial Narrow" pitchFamily="-96" charset="0"/>
        <a:ea typeface="ＭＳ Ｐゴシック" pitchFamily="-96" charset="-128"/>
        <a:cs typeface="ＭＳ Ｐゴシック" pitchFamily="-96" charset="-128"/>
      </a:defRPr>
    </a:lvl8pPr>
    <a:lvl9pPr marL="3657600" algn="l" defTabSz="457200" rtl="0" eaLnBrk="1" latinLnBrk="0" hangingPunct="1">
      <a:defRPr sz="2400" b="1" kern="1200">
        <a:solidFill>
          <a:schemeClr val="tx1"/>
        </a:solidFill>
        <a:latin typeface="Arial Narrow" pitchFamily="-96" charset="0"/>
        <a:ea typeface="ＭＳ Ｐゴシック" pitchFamily="-96" charset="-128"/>
        <a:cs typeface="ＭＳ Ｐゴシック" pitchFamily="-96" charset="-128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19">
          <p15:clr>
            <a:srgbClr val="A4A3A4"/>
          </p15:clr>
        </p15:guide>
        <p15:guide id="2" pos="230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F6F5BD"/>
    <a:srgbClr val="990000"/>
    <a:srgbClr val="D5F1CF"/>
    <a:srgbClr val="F1C7C7"/>
    <a:srgbClr val="CDF1C5"/>
    <a:srgbClr val="FF9999"/>
    <a:srgbClr val="A8E799"/>
    <a:srgbClr val="CC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621" autoAdjust="0"/>
    <p:restoredTop sz="50000" autoAdjust="0"/>
  </p:normalViewPr>
  <p:slideViewPr>
    <p:cSldViewPr snapToObjects="1">
      <p:cViewPr varScale="1">
        <p:scale>
          <a:sx n="128" d="100"/>
          <a:sy n="128" d="100"/>
        </p:scale>
        <p:origin x="2144" y="1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 snapToObjects="1">
      <p:cViewPr varScale="1">
        <p:scale>
          <a:sx n="42" d="100"/>
          <a:sy n="42" d="100"/>
        </p:scale>
        <p:origin x="-1728" y="-120"/>
      </p:cViewPr>
      <p:guideLst>
        <p:guide orient="horz" pos="3019"/>
        <p:guide pos="230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tags" Target="tags/tag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presProps" Target="pres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3369306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85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 b="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85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14800" y="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 b="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19200" y="685800"/>
            <a:ext cx="4876800" cy="36576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85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90600" y="4572000"/>
            <a:ext cx="53340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085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4400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 b="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85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14800" y="914400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 b="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fld id="{12071915-553D-485B-9739-70522BB4298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548592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pitchFamily="-96" charset="-128"/>
        <a:cs typeface="ＭＳ Ｐゴシック" pitchFamily="-96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pitchFamily="-96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pitchFamily="-96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pitchFamily="-96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pitchFamily="-96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434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96" charset="0"/>
            </a:endParaRPr>
          </a:p>
        </p:txBody>
      </p:sp>
      <p:sp>
        <p:nvSpPr>
          <p:cNvPr id="18435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321854C-CD98-4EFD-A870-B2B265F3BDC4}" type="slidenum">
              <a:rPr lang="en-US">
                <a:latin typeface="Times New Roman" pitchFamily="-96" charset="0"/>
                <a:ea typeface="ＭＳ Ｐゴシック" pitchFamily="-96" charset="-128"/>
                <a:cs typeface="ＭＳ Ｐゴシック" pitchFamily="-96" charset="-128"/>
              </a:rPr>
              <a:pPr/>
              <a:t>1</a:t>
            </a:fld>
            <a:endParaRPr lang="en-US">
              <a:latin typeface="Times New Roman" pitchFamily="-96" charset="0"/>
              <a:ea typeface="ＭＳ Ｐゴシック" pitchFamily="-96" charset="-128"/>
              <a:cs typeface="ＭＳ Ｐゴシック" pitchFamily="-96" charset="-128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2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96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1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96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806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96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011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96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625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96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035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96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0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96" charset="0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854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96" charset="0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854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96" charset="0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854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96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24578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96" charset="0"/>
            </a:endParaRPr>
          </a:p>
        </p:txBody>
      </p:sp>
      <p:sp>
        <p:nvSpPr>
          <p:cNvPr id="24579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62D5372-C1B4-4827-AFE9-AFE92E264492}" type="slidenum">
              <a:rPr lang="en-US" smtClean="0">
                <a:latin typeface="Times New Roman" pitchFamily="-96" charset="0"/>
                <a:ea typeface="ＭＳ Ｐゴシック" pitchFamily="-96" charset="-128"/>
                <a:cs typeface="ＭＳ Ｐゴシック" pitchFamily="-96" charset="-128"/>
              </a:rPr>
              <a:pPr/>
              <a:t>2</a:t>
            </a:fld>
            <a:endParaRPr lang="en-US">
              <a:latin typeface="Times New Roman" pitchFamily="-96" charset="0"/>
              <a:ea typeface="ＭＳ Ｐゴシック" pitchFamily="-96" charset="-128"/>
              <a:cs typeface="ＭＳ Ｐゴシック" pitchFamily="-96" charset="-128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24578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96" charset="0"/>
            </a:endParaRPr>
          </a:p>
        </p:txBody>
      </p:sp>
      <p:sp>
        <p:nvSpPr>
          <p:cNvPr id="24579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62D5372-C1B4-4827-AFE9-AFE92E264492}" type="slidenum">
              <a:rPr lang="en-US" smtClean="0">
                <a:latin typeface="Times New Roman" pitchFamily="-96" charset="0"/>
                <a:ea typeface="ＭＳ Ｐゴシック" pitchFamily="-96" charset="-128"/>
                <a:cs typeface="ＭＳ Ｐゴシック" pitchFamily="-96" charset="-128"/>
              </a:rPr>
              <a:pPr/>
              <a:t>20</a:t>
            </a:fld>
            <a:endParaRPr lang="en-US">
              <a:latin typeface="Times New Roman" pitchFamily="-96" charset="0"/>
              <a:ea typeface="ＭＳ Ｐゴシック" pitchFamily="-96" charset="-128"/>
              <a:cs typeface="ＭＳ Ｐゴシック" pitchFamily="-96" charset="-128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083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96" charset="0"/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083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96" charset="0"/>
            </a:endParaRP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88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96" charset="0"/>
            </a:endParaRP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24578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96" charset="0"/>
            </a:endParaRPr>
          </a:p>
        </p:txBody>
      </p:sp>
      <p:sp>
        <p:nvSpPr>
          <p:cNvPr id="24579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62D5372-C1B4-4827-AFE9-AFE92E264492}" type="slidenum">
              <a:rPr lang="en-US" smtClean="0">
                <a:latin typeface="Times New Roman" pitchFamily="-96" charset="0"/>
                <a:ea typeface="ＭＳ Ｐゴシック" pitchFamily="-96" charset="-128"/>
                <a:cs typeface="ＭＳ Ｐゴシック" pitchFamily="-96" charset="-128"/>
              </a:rPr>
              <a:pPr/>
              <a:t>32</a:t>
            </a:fld>
            <a:endParaRPr lang="en-US">
              <a:latin typeface="Times New Roman" pitchFamily="-96" charset="0"/>
              <a:ea typeface="ＭＳ Ｐゴシック" pitchFamily="-96" charset="-128"/>
              <a:cs typeface="ＭＳ Ｐゴシック" pitchFamily="-96" charset="-128"/>
            </a:endParaRP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93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>
              <a:latin typeface="Century Gothic" charset="0"/>
            </a:endParaRPr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03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>
              <a:latin typeface="Century Gothic" charset="0"/>
            </a:endParaRPr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24578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96" charset="0"/>
            </a:endParaRPr>
          </a:p>
        </p:txBody>
      </p:sp>
      <p:sp>
        <p:nvSpPr>
          <p:cNvPr id="24579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62D5372-C1B4-4827-AFE9-AFE92E264492}" type="slidenum">
              <a:rPr lang="en-US" smtClean="0">
                <a:latin typeface="Times New Roman" pitchFamily="-96" charset="0"/>
                <a:ea typeface="ＭＳ Ｐゴシック" pitchFamily="-96" charset="-128"/>
                <a:cs typeface="ＭＳ Ｐゴシック" pitchFamily="-96" charset="-128"/>
              </a:rPr>
              <a:pPr/>
              <a:t>39</a:t>
            </a:fld>
            <a:endParaRPr lang="en-US">
              <a:latin typeface="Times New Roman" pitchFamily="-96" charset="0"/>
              <a:ea typeface="ＭＳ Ｐゴシック" pitchFamily="-96" charset="-128"/>
              <a:cs typeface="ＭＳ Ｐゴシック" pitchFamily="-96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96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96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96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7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65538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96" charset="0"/>
            </a:endParaRPr>
          </a:p>
        </p:txBody>
      </p:sp>
      <p:sp>
        <p:nvSpPr>
          <p:cNvPr id="65539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C107255-7FB1-440B-9751-06EC07147747}" type="slidenum">
              <a:rPr lang="en-US" smtClean="0">
                <a:latin typeface="Times New Roman" pitchFamily="-96" charset="0"/>
                <a:ea typeface="ＭＳ Ｐゴシック" pitchFamily="-96" charset="-128"/>
                <a:cs typeface="ＭＳ Ｐゴシック" pitchFamily="-96" charset="-128"/>
              </a:rPr>
              <a:pPr/>
              <a:t>6</a:t>
            </a:fld>
            <a:endParaRPr lang="en-US">
              <a:latin typeface="Times New Roman" pitchFamily="-96" charset="0"/>
              <a:ea typeface="ＭＳ Ｐゴシック" pitchFamily="-96" charset="-128"/>
              <a:cs typeface="ＭＳ Ｐゴシック" pitchFamily="-96" charset="-128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2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96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dirty="0">
                <a:latin typeface="Times New Roman" pitchFamily="-96" charset="0"/>
              </a:rPr>
              <a:t>Board:</a:t>
            </a:r>
            <a:r>
              <a:rPr lang="en-US" baseline="0" dirty="0">
                <a:latin typeface="Times New Roman" pitchFamily="-96" charset="0"/>
              </a:rPr>
              <a:t> show 3D example: a[2][3][2] to illustrate the idea of row major as enumerating indices from right to left</a:t>
            </a:r>
            <a:endParaRPr lang="en-US" dirty="0">
              <a:latin typeface="Times New Roman" pitchFamily="-96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96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08012"/>
            <a:ext cx="7772400" cy="14700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886200"/>
            <a:ext cx="7677492" cy="1752600"/>
          </a:xfrm>
        </p:spPr>
        <p:txBody>
          <a:bodyPr/>
          <a:lstStyle>
            <a:lvl1pPr marL="0" indent="0" algn="l">
              <a:buNone/>
              <a:defRPr sz="2000" b="0">
                <a:latin typeface="Calibri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618538" y="6596063"/>
            <a:ext cx="492125" cy="2286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A721E2-1DC1-4E8F-B6C1-4E2A9759678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618538" y="6596063"/>
            <a:ext cx="492125" cy="2286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781EEA-0EE7-455B-84E0-A1D5385EF66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58013" y="228600"/>
            <a:ext cx="2185987" cy="6105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96875" y="228600"/>
            <a:ext cx="6408738" cy="6105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618538" y="6596063"/>
            <a:ext cx="492125" cy="2286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6D7CDF-11A6-4581-B2F6-AFA3C93391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62488" y="1362075"/>
            <a:ext cx="3871912" cy="24098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62488" y="3924300"/>
            <a:ext cx="3871912" cy="24098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618538" y="6596063"/>
            <a:ext cx="492125" cy="2286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6C40C2-5008-4721-AB4B-59993B87C66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618538" y="6596063"/>
            <a:ext cx="492125" cy="2286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903C22-4C3E-4B43-ABAD-83C5D58BF2F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7592093" cy="762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618538" y="6596063"/>
            <a:ext cx="492125" cy="2286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42D0FF-28DA-4C73-BF5F-423BAD45C1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618538" y="6596063"/>
            <a:ext cx="492125" cy="2286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7E37EE-5478-4A3C-9752-18944DF43D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618538" y="6596063"/>
            <a:ext cx="492125" cy="2286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69C6A7-D06C-4975-B69B-6E2D89BA8A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618538" y="6596063"/>
            <a:ext cx="492125" cy="2286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4ABA64-6EE5-4C31-8331-7CC8CEE2D99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762" y="445070"/>
            <a:ext cx="7591425" cy="762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618538" y="6596063"/>
            <a:ext cx="492125" cy="2286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DBF591-A7E5-40FB-B180-76ABF36D6FA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618538" y="6596063"/>
            <a:ext cx="492125" cy="2286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852D90-7953-4C6D-B4C9-CEC3ABF777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618538" y="6596063"/>
            <a:ext cx="492125" cy="2286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B5DE4E-3B4F-4E92-A21D-BBD0DF700A9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618538" y="6596063"/>
            <a:ext cx="492125" cy="2286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2E6B48-E6B6-4EF7-9E54-55DE399DCC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74650" y="371475"/>
            <a:ext cx="759142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6875" y="1362075"/>
            <a:ext cx="7896225" cy="497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0"/>
            <a:ext cx="9144000" cy="228600"/>
          </a:xfrm>
          <a:prstGeom prst="rect">
            <a:avLst/>
          </a:prstGeom>
          <a:solidFill>
            <a:srgbClr val="99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defRPr/>
            </a:pPr>
            <a:endParaRPr lang="en-US" b="0"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7897813" y="-26988"/>
            <a:ext cx="1309687" cy="274638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lang="en-US" sz="1200" dirty="0">
                <a:solidFill>
                  <a:schemeClr val="bg1"/>
                </a:solidFill>
                <a:latin typeface="Times New Roman" pitchFamily="18" charset="0"/>
                <a:ea typeface="+mn-ea"/>
                <a:cs typeface="+mn-cs"/>
              </a:rPr>
              <a:t>Carnegie Mellon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8830843" y="6611779"/>
            <a:ext cx="313157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F5551B27-49BC-4291-80C6-707CDCF1D651}" type="slidenum">
              <a:rPr kumimoji="0" lang="en-US" sz="10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Narrow" pitchFamily="-96" charset="0"/>
                <a:ea typeface="ＭＳ Ｐゴシック" pitchFamily="-96" charset="-128"/>
                <a:cs typeface="ＭＳ Ｐゴシック" pitchFamily="-96" charset="-128"/>
              </a:rPr>
              <a:pPr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 userDrawn="1"/>
        </p:nvSpPr>
        <p:spPr>
          <a:xfrm>
            <a:off x="-16031" y="6629400"/>
            <a:ext cx="464934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0" i="0" dirty="0">
                <a:latin typeface="Calibri" pitchFamily="34" charset="0"/>
              </a:rPr>
              <a:t>Bryant</a:t>
            </a:r>
            <a:r>
              <a:rPr lang="en-US" sz="1000" b="0" i="0" baseline="0" dirty="0">
                <a:latin typeface="Calibri" pitchFamily="34" charset="0"/>
              </a:rPr>
              <a:t> and </a:t>
            </a:r>
            <a:r>
              <a:rPr lang="en-US" sz="1000" b="0" i="0" baseline="0" dirty="0" err="1">
                <a:latin typeface="Calibri" pitchFamily="34" charset="0"/>
              </a:rPr>
              <a:t>O’Hallaron</a:t>
            </a:r>
            <a:r>
              <a:rPr lang="en-US" sz="1000" b="0" i="0" baseline="0" dirty="0">
                <a:latin typeface="Calibri" pitchFamily="34" charset="0"/>
              </a:rPr>
              <a:t>, Computer Systems: A Programmer’s Perspective, Third Edition</a:t>
            </a:r>
            <a:endParaRPr lang="en-US" sz="1000" b="0" i="0" dirty="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0" r:id="rId2"/>
    <p:sldLayoutId id="2147483659" r:id="rId3"/>
    <p:sldLayoutId id="2147483658" r:id="rId4"/>
    <p:sldLayoutId id="2147483657" r:id="rId5"/>
    <p:sldLayoutId id="2147483656" r:id="rId6"/>
    <p:sldLayoutId id="2147483655" r:id="rId7"/>
    <p:sldLayoutId id="2147483654" r:id="rId8"/>
    <p:sldLayoutId id="2147483653" r:id="rId9"/>
    <p:sldLayoutId id="2147483652" r:id="rId10"/>
    <p:sldLayoutId id="2147483651" r:id="rId11"/>
    <p:sldLayoutId id="2147483650" r:id="rId12"/>
    <p:sldLayoutId id="2147483649" r:id="rId13"/>
  </p:sldLayoutIdLst>
  <p:transition/>
  <p:hf hdr="0" ftr="0" dt="0"/>
  <p:txStyles>
    <p:titleStyle>
      <a:lvl1pPr marL="119063" indent="-119063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34" charset="0"/>
          <a:ea typeface="ＭＳ Ｐゴシック" pitchFamily="-96" charset="-128"/>
          <a:cs typeface="ＭＳ Ｐゴシック" pitchFamily="-96" charset="-128"/>
        </a:defRPr>
      </a:lvl1pPr>
      <a:lvl2pPr marL="119063" indent="-119063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-96" charset="0"/>
          <a:ea typeface="ＭＳ Ｐゴシック" pitchFamily="-96" charset="-128"/>
          <a:cs typeface="ＭＳ Ｐゴシック" pitchFamily="-96" charset="-128"/>
        </a:defRPr>
      </a:lvl2pPr>
      <a:lvl3pPr marL="119063" indent="-119063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-96" charset="0"/>
          <a:ea typeface="ＭＳ Ｐゴシック" pitchFamily="-96" charset="-128"/>
          <a:cs typeface="ＭＳ Ｐゴシック" pitchFamily="-96" charset="-128"/>
        </a:defRPr>
      </a:lvl3pPr>
      <a:lvl4pPr marL="119063" indent="-119063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-96" charset="0"/>
          <a:ea typeface="ＭＳ Ｐゴシック" pitchFamily="-96" charset="-128"/>
          <a:cs typeface="ＭＳ Ｐゴシック" pitchFamily="-96" charset="-128"/>
        </a:defRPr>
      </a:lvl4pPr>
      <a:lvl5pPr marL="119063" indent="-119063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-96" charset="0"/>
          <a:ea typeface="ＭＳ Ｐゴシック" pitchFamily="-96" charset="-128"/>
          <a:cs typeface="ＭＳ Ｐゴシック" pitchFamily="-96" charset="-128"/>
        </a:defRPr>
      </a:lvl5pPr>
      <a:lvl6pPr marL="5762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6pPr>
      <a:lvl7pPr marL="10334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7pPr>
      <a:lvl8pPr marL="14906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8pPr>
      <a:lvl9pPr marL="19478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rgbClr val="990000"/>
        </a:buClr>
        <a:buSzPct val="60000"/>
        <a:buFont typeface="Wingdings 2" pitchFamily="-96" charset="2"/>
        <a:buChar char="¢"/>
        <a:defRPr sz="2400" b="1">
          <a:solidFill>
            <a:schemeClr val="tx1"/>
          </a:solidFill>
          <a:latin typeface="Calibri" pitchFamily="34" charset="0"/>
          <a:ea typeface="ＭＳ Ｐゴシック" pitchFamily="-96" charset="-128"/>
          <a:cs typeface="ＭＳ Ｐゴシック" pitchFamily="-96" charset="-128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rgbClr val="990000"/>
        </a:buClr>
        <a:buSzPct val="110000"/>
        <a:buFont typeface="Wingdings" pitchFamily="-96" charset="2"/>
        <a:buChar char="§"/>
        <a:defRPr sz="2000">
          <a:solidFill>
            <a:schemeClr val="tx1"/>
          </a:solidFill>
          <a:latin typeface="Calibri" pitchFamily="34" charset="0"/>
          <a:ea typeface="ＭＳ Ｐゴシック" pitchFamily="-96" charset="-128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SzPct val="80000"/>
        <a:buFont typeface="Wingdings" pitchFamily="-96" charset="2"/>
        <a:buChar char="§"/>
        <a:defRPr sz="2000">
          <a:solidFill>
            <a:schemeClr val="tx1"/>
          </a:solidFill>
          <a:latin typeface="Calibri" pitchFamily="34" charset="0"/>
          <a:ea typeface="ＭＳ Ｐゴシック" pitchFamily="-96" charset="-128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alibri" pitchFamily="34" charset="0"/>
          <a:ea typeface="ＭＳ Ｐゴシック" pitchFamily="-96" charset="-128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Calibri" pitchFamily="34" charset="0"/>
          <a:ea typeface="ＭＳ Ｐゴシック" pitchFamily="-96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pn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itle 1"/>
          <p:cNvSpPr>
            <a:spLocks noGrp="1"/>
          </p:cNvSpPr>
          <p:nvPr>
            <p:ph type="ctrTitle"/>
          </p:nvPr>
        </p:nvSpPr>
        <p:spPr>
          <a:xfrm>
            <a:off x="685800" y="1784350"/>
            <a:ext cx="7772400" cy="2406650"/>
          </a:xfrm>
        </p:spPr>
        <p:txBody>
          <a:bodyPr/>
          <a:lstStyle/>
          <a:p>
            <a:pPr marL="0" indent="0"/>
            <a:r>
              <a:rPr lang="en-US" dirty="0">
                <a:latin typeface="Calibri" pitchFamily="-96" charset="0"/>
              </a:rPr>
              <a:t>Machine-Level Programming IV: Data</a:t>
            </a:r>
            <a:br>
              <a:rPr lang="en-US" dirty="0">
                <a:latin typeface="Calibri" pitchFamily="-96" charset="0"/>
              </a:rPr>
            </a:br>
            <a:br>
              <a:rPr lang="en-US" dirty="0">
                <a:latin typeface="Calibri" pitchFamily="-96" charset="0"/>
              </a:rPr>
            </a:br>
            <a:br>
              <a:rPr lang="en-US" dirty="0">
                <a:latin typeface="Calibri" pitchFamily="-96" charset="0"/>
              </a:rPr>
            </a:br>
            <a:r>
              <a:rPr lang="en-US" sz="2000" b="0" dirty="0">
                <a:solidFill>
                  <a:srgbClr val="000000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CSCI 370: Computer Architecture</a:t>
            </a:r>
            <a:br>
              <a:rPr lang="en-US" sz="5400" b="0" dirty="0">
                <a:solidFill>
                  <a:srgbClr val="000000"/>
                </a:solidFill>
              </a:rPr>
            </a:br>
            <a:r>
              <a:rPr lang="en-US" sz="1200" b="0" dirty="0">
                <a:solidFill>
                  <a:srgbClr val="7F7F7F"/>
                </a:solidFill>
                <a:cs typeface="Calibri" panose="020F0502020204030204" pitchFamily="34" charset="0"/>
              </a:rPr>
              <a:t>Slide Attribution: Adopted from CMU 15-213</a:t>
            </a:r>
            <a:endParaRPr lang="en-US" sz="2000" b="0" dirty="0">
              <a:latin typeface="Calibri" pitchFamily="-96" charset="0"/>
            </a:endParaRP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Rectangle 2"/>
          <p:cNvSpPr>
            <a:spLocks noChangeArrowheads="1"/>
          </p:cNvSpPr>
          <p:nvPr/>
        </p:nvSpPr>
        <p:spPr bwMode="auto">
          <a:xfrm>
            <a:off x="5791200" y="4506913"/>
            <a:ext cx="990600" cy="990600"/>
          </a:xfrm>
          <a:prstGeom prst="rect">
            <a:avLst/>
          </a:prstGeom>
          <a:solidFill>
            <a:schemeClr val="bg1"/>
          </a:solidFill>
          <a:ln w="25400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eaLnBrk="0" hangingPunct="0"/>
            <a:r>
              <a:rPr lang="en-US" b="0">
                <a:latin typeface="Calibri" pitchFamily="-96" charset="0"/>
              </a:rPr>
              <a:t>•  •  •</a:t>
            </a:r>
          </a:p>
        </p:txBody>
      </p:sp>
      <p:sp>
        <p:nvSpPr>
          <p:cNvPr id="80898" name="Rectangle 3"/>
          <p:cNvSpPr>
            <a:spLocks noGrp="1" noChangeArrowheads="1"/>
          </p:cNvSpPr>
          <p:nvPr>
            <p:ph type="title"/>
          </p:nvPr>
        </p:nvSpPr>
        <p:spPr>
          <a:xfrm>
            <a:off x="381000" y="569913"/>
            <a:ext cx="6934200" cy="573087"/>
          </a:xfrm>
        </p:spPr>
        <p:txBody>
          <a:bodyPr/>
          <a:lstStyle/>
          <a:p>
            <a:r>
              <a:rPr lang="en-US">
                <a:latin typeface="Calibri" pitchFamily="-96" charset="0"/>
              </a:rPr>
              <a:t>Nested Array Row Access</a:t>
            </a:r>
          </a:p>
        </p:txBody>
      </p:sp>
      <p:sp>
        <p:nvSpPr>
          <p:cNvPr id="310276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442913" y="1292225"/>
            <a:ext cx="5957887" cy="1450975"/>
          </a:xfrm>
        </p:spPr>
        <p:txBody>
          <a:bodyPr/>
          <a:lstStyle/>
          <a:p>
            <a:r>
              <a:rPr lang="en-US">
                <a:latin typeface="Calibri" pitchFamily="-96" charset="0"/>
              </a:rPr>
              <a:t>Row Vectors</a:t>
            </a:r>
          </a:p>
          <a:p>
            <a:pPr lvl="1"/>
            <a:r>
              <a:rPr lang="en-US">
                <a:latin typeface="Calibri" pitchFamily="-96" charset="0"/>
              </a:rPr>
              <a:t> </a:t>
            </a:r>
            <a:r>
              <a:rPr lang="en-US" b="1">
                <a:latin typeface="Courier New" pitchFamily="-96" charset="0"/>
              </a:rPr>
              <a:t>A[i]</a:t>
            </a:r>
            <a:r>
              <a:rPr lang="en-US">
                <a:latin typeface="Calibri" pitchFamily="-96" charset="0"/>
              </a:rPr>
              <a:t> is array of </a:t>
            </a:r>
            <a:r>
              <a:rPr lang="en-US" i="1">
                <a:latin typeface="Calibri" pitchFamily="-96" charset="0"/>
              </a:rPr>
              <a:t>C</a:t>
            </a:r>
            <a:r>
              <a:rPr lang="en-US">
                <a:latin typeface="Calibri" pitchFamily="-96" charset="0"/>
              </a:rPr>
              <a:t> elements</a:t>
            </a:r>
          </a:p>
          <a:p>
            <a:pPr lvl="1"/>
            <a:r>
              <a:rPr lang="en-US">
                <a:latin typeface="Calibri" pitchFamily="-96" charset="0"/>
              </a:rPr>
              <a:t>Each element of type </a:t>
            </a:r>
            <a:r>
              <a:rPr lang="en-US" i="1">
                <a:latin typeface="Calibri" pitchFamily="-96" charset="0"/>
              </a:rPr>
              <a:t>T </a:t>
            </a:r>
            <a:r>
              <a:rPr lang="en-US">
                <a:latin typeface="Calibri" pitchFamily="-96" charset="0"/>
              </a:rPr>
              <a:t>requires </a:t>
            </a:r>
            <a:r>
              <a:rPr lang="en-US" i="1">
                <a:latin typeface="Calibri" pitchFamily="-96" charset="0"/>
              </a:rPr>
              <a:t>K </a:t>
            </a:r>
            <a:r>
              <a:rPr lang="en-US">
                <a:latin typeface="Calibri" pitchFamily="-96" charset="0"/>
              </a:rPr>
              <a:t>bytes</a:t>
            </a:r>
          </a:p>
          <a:p>
            <a:pPr lvl="1"/>
            <a:r>
              <a:rPr lang="en-US">
                <a:latin typeface="Calibri" pitchFamily="-96" charset="0"/>
              </a:rPr>
              <a:t>Starting address </a:t>
            </a:r>
            <a:r>
              <a:rPr lang="en-US" b="1">
                <a:latin typeface="Courier New" pitchFamily="-96" charset="0"/>
              </a:rPr>
              <a:t>A +</a:t>
            </a:r>
            <a:r>
              <a:rPr lang="en-US">
                <a:latin typeface="Courier New" pitchFamily="-96" charset="0"/>
              </a:rPr>
              <a:t> </a:t>
            </a:r>
            <a:r>
              <a:rPr lang="en-US">
                <a:latin typeface="Calibri" pitchFamily="-96" charset="0"/>
              </a:rPr>
              <a:t> </a:t>
            </a:r>
            <a:r>
              <a:rPr lang="en-US" i="1">
                <a:latin typeface="Calibri" pitchFamily="-96" charset="0"/>
              </a:rPr>
              <a:t>i</a:t>
            </a:r>
            <a:r>
              <a:rPr lang="en-US">
                <a:latin typeface="Calibri" pitchFamily="-96" charset="0"/>
              </a:rPr>
              <a:t> * (</a:t>
            </a:r>
            <a:r>
              <a:rPr lang="en-US" i="1">
                <a:latin typeface="Calibri" pitchFamily="-96" charset="0"/>
              </a:rPr>
              <a:t>C </a:t>
            </a:r>
            <a:r>
              <a:rPr lang="en-US">
                <a:latin typeface="Calibri" pitchFamily="-96" charset="0"/>
              </a:rPr>
              <a:t>* </a:t>
            </a:r>
            <a:r>
              <a:rPr lang="en-US" i="1">
                <a:latin typeface="Calibri" pitchFamily="-96" charset="0"/>
              </a:rPr>
              <a:t>K</a:t>
            </a:r>
            <a:r>
              <a:rPr lang="en-US">
                <a:latin typeface="Calibri" pitchFamily="-96" charset="0"/>
              </a:rPr>
              <a:t>)</a:t>
            </a:r>
          </a:p>
        </p:txBody>
      </p:sp>
      <p:grpSp>
        <p:nvGrpSpPr>
          <p:cNvPr id="80900" name="Group 5"/>
          <p:cNvGrpSpPr>
            <a:grpSpLocks/>
          </p:cNvGrpSpPr>
          <p:nvPr/>
        </p:nvGrpSpPr>
        <p:grpSpPr bwMode="auto">
          <a:xfrm>
            <a:off x="3657600" y="3973513"/>
            <a:ext cx="2133600" cy="1524000"/>
            <a:chOff x="1680" y="2064"/>
            <a:chExt cx="1344" cy="960"/>
          </a:xfrm>
        </p:grpSpPr>
        <p:grpSp>
          <p:nvGrpSpPr>
            <p:cNvPr id="80927" name="Group 6"/>
            <p:cNvGrpSpPr>
              <a:grpSpLocks/>
            </p:cNvGrpSpPr>
            <p:nvPr/>
          </p:nvGrpSpPr>
          <p:grpSpPr bwMode="auto">
            <a:xfrm>
              <a:off x="1680" y="2400"/>
              <a:ext cx="1344" cy="624"/>
              <a:chOff x="1488" y="3504"/>
              <a:chExt cx="1344" cy="624"/>
            </a:xfrm>
          </p:grpSpPr>
          <p:sp>
            <p:nvSpPr>
              <p:cNvPr id="310281" name="Rectangle 9"/>
              <p:cNvSpPr>
                <a:spLocks noChangeArrowheads="1"/>
              </p:cNvSpPr>
              <p:nvPr/>
            </p:nvSpPr>
            <p:spPr bwMode="auto">
              <a:xfrm>
                <a:off x="1488" y="3504"/>
                <a:ext cx="1344" cy="624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r>
                  <a:rPr lang="en-US" sz="1600" b="0" dirty="0">
                    <a:latin typeface="Calibri" pitchFamily="34" charset="0"/>
                    <a:ea typeface="+mn-ea"/>
                    <a:cs typeface="+mn-cs"/>
                  </a:rPr>
                  <a:t>• • •</a:t>
                </a:r>
              </a:p>
            </p:txBody>
          </p:sp>
          <p:sp>
            <p:nvSpPr>
              <p:cNvPr id="310279" name="Rectangle 7"/>
              <p:cNvSpPr>
                <a:spLocks noChangeArrowheads="1"/>
              </p:cNvSpPr>
              <p:nvPr/>
            </p:nvSpPr>
            <p:spPr bwMode="auto">
              <a:xfrm>
                <a:off x="1497" y="3504"/>
                <a:ext cx="384" cy="624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r>
                  <a:rPr lang="en-US" sz="1600" dirty="0">
                    <a:latin typeface="Courier New" pitchFamily="49" charset="0"/>
                    <a:ea typeface="+mn-ea"/>
                    <a:cs typeface="+mn-cs"/>
                  </a:rPr>
                  <a:t>A</a:t>
                </a:r>
              </a:p>
              <a:p>
                <a:pPr algn="ctr" eaLnBrk="0" hangingPunct="0">
                  <a:defRPr/>
                </a:pPr>
                <a:r>
                  <a:rPr lang="en-US" sz="1600" dirty="0">
                    <a:latin typeface="Courier New" pitchFamily="49" charset="0"/>
                    <a:ea typeface="+mn-ea"/>
                    <a:cs typeface="+mn-cs"/>
                  </a:rPr>
                  <a:t>[</a:t>
                </a:r>
                <a:r>
                  <a:rPr lang="en-US" sz="1600" dirty="0" err="1">
                    <a:latin typeface="Courier New" pitchFamily="49" charset="0"/>
                    <a:ea typeface="+mn-ea"/>
                    <a:cs typeface="+mn-cs"/>
                  </a:rPr>
                  <a:t>i</a:t>
                </a:r>
                <a:r>
                  <a:rPr lang="en-US" sz="1600" dirty="0">
                    <a:latin typeface="Courier New" pitchFamily="49" charset="0"/>
                    <a:ea typeface="+mn-ea"/>
                    <a:cs typeface="+mn-cs"/>
                  </a:rPr>
                  <a:t>]</a:t>
                </a:r>
              </a:p>
              <a:p>
                <a:pPr algn="ctr" eaLnBrk="0" hangingPunct="0">
                  <a:defRPr/>
                </a:pPr>
                <a:r>
                  <a:rPr lang="en-US" sz="1600" dirty="0">
                    <a:latin typeface="Courier New" pitchFamily="49" charset="0"/>
                    <a:ea typeface="+mn-ea"/>
                    <a:cs typeface="+mn-cs"/>
                  </a:rPr>
                  <a:t>[0]</a:t>
                </a:r>
              </a:p>
            </p:txBody>
          </p:sp>
          <p:sp>
            <p:nvSpPr>
              <p:cNvPr id="310280" name="Rectangle 8"/>
              <p:cNvSpPr>
                <a:spLocks noChangeArrowheads="1"/>
              </p:cNvSpPr>
              <p:nvPr/>
            </p:nvSpPr>
            <p:spPr bwMode="auto">
              <a:xfrm>
                <a:off x="2448" y="3504"/>
                <a:ext cx="384" cy="624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r>
                  <a:rPr lang="en-US" sz="1600" dirty="0">
                    <a:latin typeface="Courier New" pitchFamily="49" charset="0"/>
                    <a:ea typeface="+mn-ea"/>
                    <a:cs typeface="+mn-cs"/>
                  </a:rPr>
                  <a:t>A</a:t>
                </a:r>
              </a:p>
              <a:p>
                <a:pPr algn="ctr" eaLnBrk="0" hangingPunct="0">
                  <a:defRPr/>
                </a:pPr>
                <a:r>
                  <a:rPr lang="en-US" sz="1600" dirty="0">
                    <a:latin typeface="Courier New" pitchFamily="49" charset="0"/>
                    <a:ea typeface="+mn-ea"/>
                    <a:cs typeface="+mn-cs"/>
                  </a:rPr>
                  <a:t>[</a:t>
                </a:r>
                <a:r>
                  <a:rPr lang="en-US" sz="1600" dirty="0" err="1">
                    <a:latin typeface="Courier New" pitchFamily="49" charset="0"/>
                    <a:ea typeface="+mn-ea"/>
                    <a:cs typeface="+mn-cs"/>
                  </a:rPr>
                  <a:t>i</a:t>
                </a:r>
                <a:r>
                  <a:rPr lang="en-US" sz="1600" dirty="0">
                    <a:latin typeface="Courier New" pitchFamily="49" charset="0"/>
                    <a:ea typeface="+mn-ea"/>
                    <a:cs typeface="+mn-cs"/>
                  </a:rPr>
                  <a:t>]</a:t>
                </a:r>
              </a:p>
              <a:p>
                <a:pPr algn="ctr" eaLnBrk="0" hangingPunct="0">
                  <a:defRPr/>
                </a:pPr>
                <a:r>
                  <a:rPr lang="en-US" sz="1600" dirty="0">
                    <a:latin typeface="Courier New" pitchFamily="49" charset="0"/>
                    <a:ea typeface="+mn-ea"/>
                    <a:cs typeface="+mn-cs"/>
                  </a:rPr>
                  <a:t>[C-1]</a:t>
                </a:r>
              </a:p>
            </p:txBody>
          </p:sp>
        </p:grpSp>
        <p:sp>
          <p:nvSpPr>
            <p:cNvPr id="80928" name="Line 10"/>
            <p:cNvSpPr>
              <a:spLocks noChangeShapeType="1"/>
            </p:cNvSpPr>
            <p:nvPr/>
          </p:nvSpPr>
          <p:spPr bwMode="auto">
            <a:xfrm>
              <a:off x="1680" y="2160"/>
              <a:ext cx="0" cy="14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0929" name="Line 11"/>
            <p:cNvSpPr>
              <a:spLocks noChangeShapeType="1"/>
            </p:cNvSpPr>
            <p:nvPr/>
          </p:nvSpPr>
          <p:spPr bwMode="auto">
            <a:xfrm>
              <a:off x="1680" y="2160"/>
              <a:ext cx="0" cy="14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0930" name="Line 12"/>
            <p:cNvSpPr>
              <a:spLocks noChangeShapeType="1"/>
            </p:cNvSpPr>
            <p:nvPr/>
          </p:nvSpPr>
          <p:spPr bwMode="auto">
            <a:xfrm>
              <a:off x="3024" y="2160"/>
              <a:ext cx="0" cy="14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0931" name="Line 13"/>
            <p:cNvSpPr>
              <a:spLocks noChangeShapeType="1"/>
            </p:cNvSpPr>
            <p:nvPr/>
          </p:nvSpPr>
          <p:spPr bwMode="auto">
            <a:xfrm>
              <a:off x="1680" y="2208"/>
              <a:ext cx="1344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0932" name="Rectangle 14"/>
            <p:cNvSpPr>
              <a:spLocks noChangeArrowheads="1"/>
            </p:cNvSpPr>
            <p:nvPr/>
          </p:nvSpPr>
          <p:spPr bwMode="auto">
            <a:xfrm>
              <a:off x="2112" y="2064"/>
              <a:ext cx="528" cy="240"/>
            </a:xfrm>
            <a:prstGeom prst="rect">
              <a:avLst/>
            </a:prstGeom>
            <a:solidFill>
              <a:schemeClr val="bg1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r>
                <a:rPr lang="en-US" sz="1600">
                  <a:latin typeface="Courier New" pitchFamily="-96" charset="0"/>
                </a:rPr>
                <a:t>A[i]</a:t>
              </a:r>
              <a:endParaRPr lang="en-US" sz="1600" b="0">
                <a:latin typeface="Calibri" pitchFamily="-96" charset="0"/>
              </a:endParaRPr>
            </a:p>
          </p:txBody>
        </p:sp>
      </p:grpSp>
      <p:grpSp>
        <p:nvGrpSpPr>
          <p:cNvPr id="80901" name="Group 15"/>
          <p:cNvGrpSpPr>
            <a:grpSpLocks/>
          </p:cNvGrpSpPr>
          <p:nvPr/>
        </p:nvGrpSpPr>
        <p:grpSpPr bwMode="auto">
          <a:xfrm>
            <a:off x="6705600" y="3973513"/>
            <a:ext cx="2133600" cy="1524000"/>
            <a:chOff x="4176" y="2064"/>
            <a:chExt cx="1344" cy="960"/>
          </a:xfrm>
        </p:grpSpPr>
        <p:grpSp>
          <p:nvGrpSpPr>
            <p:cNvPr id="80919" name="Group 16"/>
            <p:cNvGrpSpPr>
              <a:grpSpLocks/>
            </p:cNvGrpSpPr>
            <p:nvPr/>
          </p:nvGrpSpPr>
          <p:grpSpPr bwMode="auto">
            <a:xfrm>
              <a:off x="4176" y="2400"/>
              <a:ext cx="1344" cy="624"/>
              <a:chOff x="1488" y="3504"/>
              <a:chExt cx="1344" cy="624"/>
            </a:xfrm>
          </p:grpSpPr>
          <p:sp>
            <p:nvSpPr>
              <p:cNvPr id="80924" name="Rectangle 19"/>
              <p:cNvSpPr>
                <a:spLocks noChangeArrowheads="1"/>
              </p:cNvSpPr>
              <p:nvPr/>
            </p:nvSpPr>
            <p:spPr bwMode="auto">
              <a:xfrm>
                <a:off x="1488" y="3504"/>
                <a:ext cx="1344" cy="624"/>
              </a:xfrm>
              <a:prstGeom prst="rect">
                <a:avLst/>
              </a:prstGeom>
              <a:solidFill>
                <a:srgbClr val="D5F1CF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 eaLnBrk="0" hangingPunct="0"/>
                <a:r>
                  <a:rPr lang="en-US" sz="1600" b="0">
                    <a:latin typeface="Calibri" pitchFamily="-96" charset="0"/>
                  </a:rPr>
                  <a:t>• • •</a:t>
                </a:r>
              </a:p>
            </p:txBody>
          </p:sp>
          <p:sp>
            <p:nvSpPr>
              <p:cNvPr id="80925" name="Rectangle 17"/>
              <p:cNvSpPr>
                <a:spLocks noChangeArrowheads="1"/>
              </p:cNvSpPr>
              <p:nvPr/>
            </p:nvSpPr>
            <p:spPr bwMode="auto">
              <a:xfrm>
                <a:off x="1488" y="3504"/>
                <a:ext cx="384" cy="624"/>
              </a:xfrm>
              <a:prstGeom prst="rect">
                <a:avLst/>
              </a:prstGeom>
              <a:solidFill>
                <a:srgbClr val="D5F1C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A</a:t>
                </a:r>
              </a:p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[R-1]</a:t>
                </a:r>
              </a:p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[0]</a:t>
                </a:r>
              </a:p>
            </p:txBody>
          </p:sp>
          <p:sp>
            <p:nvSpPr>
              <p:cNvPr id="80926" name="Rectangle 18"/>
              <p:cNvSpPr>
                <a:spLocks noChangeArrowheads="1"/>
              </p:cNvSpPr>
              <p:nvPr/>
            </p:nvSpPr>
            <p:spPr bwMode="auto">
              <a:xfrm>
                <a:off x="2448" y="3504"/>
                <a:ext cx="384" cy="624"/>
              </a:xfrm>
              <a:prstGeom prst="rect">
                <a:avLst/>
              </a:prstGeom>
              <a:solidFill>
                <a:srgbClr val="D5F1C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A</a:t>
                </a:r>
              </a:p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[R-1]</a:t>
                </a:r>
              </a:p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[C-1]</a:t>
                </a:r>
              </a:p>
            </p:txBody>
          </p:sp>
        </p:grpSp>
        <p:sp>
          <p:nvSpPr>
            <p:cNvPr id="80920" name="Line 20"/>
            <p:cNvSpPr>
              <a:spLocks noChangeShapeType="1"/>
            </p:cNvSpPr>
            <p:nvPr/>
          </p:nvSpPr>
          <p:spPr bwMode="auto">
            <a:xfrm>
              <a:off x="4176" y="2160"/>
              <a:ext cx="0" cy="14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0921" name="Line 21"/>
            <p:cNvSpPr>
              <a:spLocks noChangeShapeType="1"/>
            </p:cNvSpPr>
            <p:nvPr/>
          </p:nvSpPr>
          <p:spPr bwMode="auto">
            <a:xfrm>
              <a:off x="5520" y="2160"/>
              <a:ext cx="0" cy="14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0922" name="Line 22"/>
            <p:cNvSpPr>
              <a:spLocks noChangeShapeType="1"/>
            </p:cNvSpPr>
            <p:nvPr/>
          </p:nvSpPr>
          <p:spPr bwMode="auto">
            <a:xfrm>
              <a:off x="4176" y="2208"/>
              <a:ext cx="1344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0923" name="Rectangle 23"/>
            <p:cNvSpPr>
              <a:spLocks noChangeArrowheads="1"/>
            </p:cNvSpPr>
            <p:nvPr/>
          </p:nvSpPr>
          <p:spPr bwMode="auto">
            <a:xfrm>
              <a:off x="4608" y="2064"/>
              <a:ext cx="528" cy="240"/>
            </a:xfrm>
            <a:prstGeom prst="rect">
              <a:avLst/>
            </a:prstGeom>
            <a:solidFill>
              <a:schemeClr val="bg1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r>
                <a:rPr lang="en-US" sz="1600">
                  <a:latin typeface="Courier New" pitchFamily="-96" charset="0"/>
                </a:rPr>
                <a:t>A[R-1]</a:t>
              </a:r>
              <a:endParaRPr lang="en-US" sz="1600" b="0">
                <a:latin typeface="Calibri" pitchFamily="-96" charset="0"/>
              </a:endParaRPr>
            </a:p>
          </p:txBody>
        </p:sp>
      </p:grpSp>
      <p:sp>
        <p:nvSpPr>
          <p:cNvPr id="80902" name="Rectangle 24"/>
          <p:cNvSpPr>
            <a:spLocks noChangeArrowheads="1"/>
          </p:cNvSpPr>
          <p:nvPr/>
        </p:nvSpPr>
        <p:spPr bwMode="auto">
          <a:xfrm>
            <a:off x="2667000" y="4506913"/>
            <a:ext cx="990600" cy="990600"/>
          </a:xfrm>
          <a:prstGeom prst="rect">
            <a:avLst/>
          </a:prstGeom>
          <a:solidFill>
            <a:schemeClr val="bg1"/>
          </a:solidFill>
          <a:ln w="25400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eaLnBrk="0" hangingPunct="0"/>
            <a:r>
              <a:rPr lang="en-US" b="0">
                <a:latin typeface="Calibri" pitchFamily="-96" charset="0"/>
              </a:rPr>
              <a:t>•  •  •</a:t>
            </a:r>
          </a:p>
        </p:txBody>
      </p:sp>
      <p:sp>
        <p:nvSpPr>
          <p:cNvPr id="80903" name="Text Box 25"/>
          <p:cNvSpPr txBox="1">
            <a:spLocks noChangeArrowheads="1"/>
          </p:cNvSpPr>
          <p:nvPr/>
        </p:nvSpPr>
        <p:spPr bwMode="auto">
          <a:xfrm>
            <a:off x="338138" y="5718175"/>
            <a:ext cx="396875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 sz="1800">
                <a:latin typeface="Courier New" pitchFamily="-96" charset="0"/>
              </a:rPr>
              <a:t>A</a:t>
            </a:r>
          </a:p>
        </p:txBody>
      </p:sp>
      <p:sp>
        <p:nvSpPr>
          <p:cNvPr id="80904" name="Line 26"/>
          <p:cNvSpPr>
            <a:spLocks noChangeShapeType="1"/>
          </p:cNvSpPr>
          <p:nvPr/>
        </p:nvSpPr>
        <p:spPr bwMode="auto">
          <a:xfrm flipV="1">
            <a:off x="533400" y="5497513"/>
            <a:ext cx="0" cy="228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0905" name="Line 27"/>
          <p:cNvSpPr>
            <a:spLocks noChangeShapeType="1"/>
          </p:cNvSpPr>
          <p:nvPr/>
        </p:nvSpPr>
        <p:spPr bwMode="auto">
          <a:xfrm flipV="1">
            <a:off x="3657600" y="5497513"/>
            <a:ext cx="0" cy="228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80906" name="Group 28"/>
          <p:cNvGrpSpPr>
            <a:grpSpLocks/>
          </p:cNvGrpSpPr>
          <p:nvPr/>
        </p:nvGrpSpPr>
        <p:grpSpPr bwMode="auto">
          <a:xfrm>
            <a:off x="533400" y="3973513"/>
            <a:ext cx="2133600" cy="1524000"/>
            <a:chOff x="336" y="2064"/>
            <a:chExt cx="1344" cy="960"/>
          </a:xfrm>
        </p:grpSpPr>
        <p:grpSp>
          <p:nvGrpSpPr>
            <p:cNvPr id="80911" name="Group 29"/>
            <p:cNvGrpSpPr>
              <a:grpSpLocks/>
            </p:cNvGrpSpPr>
            <p:nvPr/>
          </p:nvGrpSpPr>
          <p:grpSpPr bwMode="auto">
            <a:xfrm>
              <a:off x="336" y="2400"/>
              <a:ext cx="1344" cy="624"/>
              <a:chOff x="1488" y="3504"/>
              <a:chExt cx="1344" cy="624"/>
            </a:xfrm>
          </p:grpSpPr>
          <p:sp>
            <p:nvSpPr>
              <p:cNvPr id="80916" name="Rectangle 32"/>
              <p:cNvSpPr>
                <a:spLocks noChangeArrowheads="1"/>
              </p:cNvSpPr>
              <p:nvPr/>
            </p:nvSpPr>
            <p:spPr bwMode="auto">
              <a:xfrm>
                <a:off x="1488" y="3504"/>
                <a:ext cx="1344" cy="624"/>
              </a:xfrm>
              <a:prstGeom prst="rect">
                <a:avLst/>
              </a:prstGeom>
              <a:solidFill>
                <a:srgbClr val="F1C7C7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 eaLnBrk="0" hangingPunct="0"/>
                <a:r>
                  <a:rPr lang="en-US" sz="1600" b="0">
                    <a:latin typeface="Calibri" pitchFamily="-96" charset="0"/>
                  </a:rPr>
                  <a:t>• • •</a:t>
                </a:r>
              </a:p>
            </p:txBody>
          </p:sp>
          <p:sp>
            <p:nvSpPr>
              <p:cNvPr id="80917" name="Rectangle 30"/>
              <p:cNvSpPr>
                <a:spLocks noChangeArrowheads="1"/>
              </p:cNvSpPr>
              <p:nvPr/>
            </p:nvSpPr>
            <p:spPr bwMode="auto">
              <a:xfrm>
                <a:off x="1488" y="3504"/>
                <a:ext cx="384" cy="624"/>
              </a:xfrm>
              <a:prstGeom prst="rect">
                <a:avLst/>
              </a:prstGeom>
              <a:solidFill>
                <a:srgbClr val="F1C7C7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A</a:t>
                </a:r>
              </a:p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[0]</a:t>
                </a:r>
              </a:p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[0]</a:t>
                </a:r>
              </a:p>
            </p:txBody>
          </p:sp>
          <p:sp>
            <p:nvSpPr>
              <p:cNvPr id="80918" name="Rectangle 31"/>
              <p:cNvSpPr>
                <a:spLocks noChangeArrowheads="1"/>
              </p:cNvSpPr>
              <p:nvPr/>
            </p:nvSpPr>
            <p:spPr bwMode="auto">
              <a:xfrm>
                <a:off x="2448" y="3504"/>
                <a:ext cx="384" cy="624"/>
              </a:xfrm>
              <a:prstGeom prst="rect">
                <a:avLst/>
              </a:prstGeom>
              <a:solidFill>
                <a:srgbClr val="F1C7C7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A</a:t>
                </a:r>
              </a:p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[0]</a:t>
                </a:r>
              </a:p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[C-1]</a:t>
                </a:r>
              </a:p>
            </p:txBody>
          </p:sp>
        </p:grpSp>
        <p:sp>
          <p:nvSpPr>
            <p:cNvPr id="80912" name="Line 33"/>
            <p:cNvSpPr>
              <a:spLocks noChangeShapeType="1"/>
            </p:cNvSpPr>
            <p:nvPr/>
          </p:nvSpPr>
          <p:spPr bwMode="auto">
            <a:xfrm>
              <a:off x="336" y="2160"/>
              <a:ext cx="0" cy="14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0913" name="Line 34"/>
            <p:cNvSpPr>
              <a:spLocks noChangeShapeType="1"/>
            </p:cNvSpPr>
            <p:nvPr/>
          </p:nvSpPr>
          <p:spPr bwMode="auto">
            <a:xfrm>
              <a:off x="336" y="2208"/>
              <a:ext cx="1344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0914" name="Rectangle 35"/>
            <p:cNvSpPr>
              <a:spLocks noChangeArrowheads="1"/>
            </p:cNvSpPr>
            <p:nvPr/>
          </p:nvSpPr>
          <p:spPr bwMode="auto">
            <a:xfrm>
              <a:off x="768" y="2064"/>
              <a:ext cx="528" cy="240"/>
            </a:xfrm>
            <a:prstGeom prst="rect">
              <a:avLst/>
            </a:prstGeom>
            <a:solidFill>
              <a:schemeClr val="bg1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r>
                <a:rPr lang="en-US" sz="1600">
                  <a:latin typeface="Courier New" pitchFamily="-96" charset="0"/>
                </a:rPr>
                <a:t>A[0]</a:t>
              </a:r>
              <a:endParaRPr lang="en-US" sz="1600" b="0">
                <a:latin typeface="Calibri" pitchFamily="-96" charset="0"/>
              </a:endParaRPr>
            </a:p>
          </p:txBody>
        </p:sp>
        <p:sp>
          <p:nvSpPr>
            <p:cNvPr id="80915" name="Line 36"/>
            <p:cNvSpPr>
              <a:spLocks noChangeShapeType="1"/>
            </p:cNvSpPr>
            <p:nvPr/>
          </p:nvSpPr>
          <p:spPr bwMode="auto">
            <a:xfrm>
              <a:off x="1680" y="2160"/>
              <a:ext cx="0" cy="14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310310" name="Text Box 38"/>
          <p:cNvSpPr txBox="1">
            <a:spLocks noChangeArrowheads="1"/>
          </p:cNvSpPr>
          <p:nvPr/>
        </p:nvSpPr>
        <p:spPr bwMode="auto">
          <a:xfrm>
            <a:off x="3595688" y="5715000"/>
            <a:ext cx="1814512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 dirty="0" err="1">
                <a:latin typeface="Courier New" pitchFamily="-96" charset="0"/>
              </a:rPr>
              <a:t>A+(i</a:t>
            </a:r>
            <a:r>
              <a:rPr lang="en-US" sz="1800" dirty="0">
                <a:latin typeface="Courier New" pitchFamily="-96" charset="0"/>
              </a:rPr>
              <a:t>*C*4)</a:t>
            </a:r>
          </a:p>
        </p:txBody>
      </p:sp>
      <p:sp>
        <p:nvSpPr>
          <p:cNvPr id="310311" name="Text Box 39"/>
          <p:cNvSpPr txBox="1">
            <a:spLocks noChangeArrowheads="1"/>
          </p:cNvSpPr>
          <p:nvPr/>
        </p:nvSpPr>
        <p:spPr bwMode="auto">
          <a:xfrm>
            <a:off x="6553200" y="5715000"/>
            <a:ext cx="228600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 dirty="0">
                <a:latin typeface="Courier New" pitchFamily="-96" charset="0"/>
              </a:rPr>
              <a:t>A+((R-1)*C*4)</a:t>
            </a:r>
          </a:p>
        </p:txBody>
      </p:sp>
      <p:sp>
        <p:nvSpPr>
          <p:cNvPr id="80909" name="Line 40"/>
          <p:cNvSpPr>
            <a:spLocks noChangeShapeType="1"/>
          </p:cNvSpPr>
          <p:nvPr/>
        </p:nvSpPr>
        <p:spPr bwMode="auto">
          <a:xfrm flipV="1">
            <a:off x="6705600" y="5497513"/>
            <a:ext cx="0" cy="228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0910" name="Text Box 15"/>
          <p:cNvSpPr txBox="1">
            <a:spLocks noChangeArrowheads="1"/>
          </p:cNvSpPr>
          <p:nvPr/>
        </p:nvSpPr>
        <p:spPr bwMode="auto">
          <a:xfrm>
            <a:off x="425450" y="3429000"/>
            <a:ext cx="2012950" cy="3968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r" eaLnBrk="0" hangingPunct="0"/>
            <a:r>
              <a:rPr lang="en-US" sz="2000">
                <a:latin typeface="Courier New" pitchFamily="-96" charset="0"/>
              </a:rPr>
              <a:t>int A[R][C];</a:t>
            </a:r>
          </a:p>
        </p:txBody>
      </p:sp>
    </p:spTree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3" name="Rectangle 2"/>
          <p:cNvSpPr>
            <a:spLocks noGrp="1" noChangeArrowheads="1"/>
          </p:cNvSpPr>
          <p:nvPr>
            <p:ph type="title"/>
          </p:nvPr>
        </p:nvSpPr>
        <p:spPr>
          <a:xfrm>
            <a:off x="490538" y="493713"/>
            <a:ext cx="7645400" cy="573087"/>
          </a:xfrm>
        </p:spPr>
        <p:txBody>
          <a:bodyPr/>
          <a:lstStyle/>
          <a:p>
            <a:r>
              <a:rPr lang="en-US">
                <a:latin typeface="Calibri" pitchFamily="-96" charset="0"/>
              </a:rPr>
              <a:t>Nested Array Row Access Code</a:t>
            </a:r>
          </a:p>
        </p:txBody>
      </p:sp>
      <p:sp>
        <p:nvSpPr>
          <p:cNvPr id="8499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20700" y="4267200"/>
            <a:ext cx="7404100" cy="2438400"/>
          </a:xfrm>
        </p:spPr>
        <p:txBody>
          <a:bodyPr/>
          <a:lstStyle/>
          <a:p>
            <a:r>
              <a:rPr lang="en-US" dirty="0">
                <a:latin typeface="Calibri" pitchFamily="-96" charset="0"/>
              </a:rPr>
              <a:t>Row Vector</a:t>
            </a:r>
          </a:p>
          <a:p>
            <a:pPr lvl="1"/>
            <a:r>
              <a:rPr lang="en-US" dirty="0">
                <a:latin typeface="Calibri" pitchFamily="-96" charset="0"/>
              </a:rPr>
              <a:t> </a:t>
            </a:r>
            <a:r>
              <a:rPr lang="en-US" b="1" dirty="0" err="1">
                <a:latin typeface="Courier New" pitchFamily="-96" charset="0"/>
              </a:rPr>
              <a:t>pgh</a:t>
            </a:r>
            <a:r>
              <a:rPr lang="en-US" b="1" dirty="0">
                <a:latin typeface="Courier New" pitchFamily="-96" charset="0"/>
              </a:rPr>
              <a:t>[index]</a:t>
            </a:r>
            <a:r>
              <a:rPr lang="en-US" b="1" dirty="0">
                <a:latin typeface="Calibri" pitchFamily="-96" charset="0"/>
              </a:rPr>
              <a:t> </a:t>
            </a:r>
            <a:r>
              <a:rPr lang="en-US" dirty="0">
                <a:latin typeface="Calibri" pitchFamily="-96" charset="0"/>
              </a:rPr>
              <a:t>is array of 5 </a:t>
            </a:r>
            <a:r>
              <a:rPr lang="en-US" b="1" dirty="0" err="1">
                <a:latin typeface="Courier New" pitchFamily="-96" charset="0"/>
              </a:rPr>
              <a:t>int</a:t>
            </a:r>
            <a:r>
              <a:rPr lang="en-US" dirty="0" err="1">
                <a:latin typeface="Calibri" pitchFamily="-96" charset="0"/>
              </a:rPr>
              <a:t>’s</a:t>
            </a:r>
            <a:endParaRPr lang="en-US" dirty="0">
              <a:latin typeface="Calibri" pitchFamily="-96" charset="0"/>
            </a:endParaRPr>
          </a:p>
          <a:p>
            <a:pPr lvl="1"/>
            <a:r>
              <a:rPr lang="en-US" dirty="0">
                <a:latin typeface="Calibri" pitchFamily="-96" charset="0"/>
              </a:rPr>
              <a:t>Starting address </a:t>
            </a:r>
            <a:r>
              <a:rPr lang="en-US" b="1" dirty="0">
                <a:latin typeface="Courier New" pitchFamily="-96" charset="0"/>
              </a:rPr>
              <a:t>pgh+20*index</a:t>
            </a:r>
          </a:p>
          <a:p>
            <a:r>
              <a:rPr lang="en-US" dirty="0">
                <a:latin typeface="Calibri" pitchFamily="-96" charset="0"/>
              </a:rPr>
              <a:t>Machine Code</a:t>
            </a:r>
          </a:p>
          <a:p>
            <a:pPr lvl="1"/>
            <a:r>
              <a:rPr lang="en-US" dirty="0">
                <a:latin typeface="Calibri" pitchFamily="-96" charset="0"/>
              </a:rPr>
              <a:t>Computes and returns address</a:t>
            </a:r>
          </a:p>
          <a:p>
            <a:pPr lvl="1"/>
            <a:r>
              <a:rPr lang="en-US" dirty="0">
                <a:latin typeface="Calibri" pitchFamily="-96" charset="0"/>
              </a:rPr>
              <a:t>Compute as </a:t>
            </a:r>
            <a:r>
              <a:rPr lang="en-US" b="1" dirty="0" err="1">
                <a:latin typeface="Courier New" pitchFamily="-96" charset="0"/>
              </a:rPr>
              <a:t>pgh</a:t>
            </a:r>
            <a:r>
              <a:rPr lang="en-US" b="1" dirty="0">
                <a:latin typeface="Courier New" pitchFamily="-96" charset="0"/>
              </a:rPr>
              <a:t> + 4*(index+4*index)</a:t>
            </a:r>
          </a:p>
          <a:p>
            <a:endParaRPr lang="en-US" b="0" i="1" dirty="0">
              <a:latin typeface="Calibri" pitchFamily="-96" charset="0"/>
            </a:endParaRPr>
          </a:p>
          <a:p>
            <a:endParaRPr lang="en-US" dirty="0">
              <a:latin typeface="Calibri" pitchFamily="-96" charset="0"/>
            </a:endParaRPr>
          </a:p>
        </p:txBody>
      </p:sp>
      <p:sp>
        <p:nvSpPr>
          <p:cNvPr id="84995" name="Rectangle 4"/>
          <p:cNvSpPr>
            <a:spLocks noChangeArrowheads="1"/>
          </p:cNvSpPr>
          <p:nvPr/>
        </p:nvSpPr>
        <p:spPr bwMode="auto">
          <a:xfrm>
            <a:off x="4503738" y="1988840"/>
            <a:ext cx="4114800" cy="1197764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 dirty="0" err="1">
                <a:latin typeface="Courier New" pitchFamily="-96" charset="0"/>
              </a:rPr>
              <a:t>int</a:t>
            </a:r>
            <a:r>
              <a:rPr lang="en-US" sz="1800" dirty="0">
                <a:latin typeface="Courier New" pitchFamily="-96" charset="0"/>
              </a:rPr>
              <a:t> *</a:t>
            </a:r>
            <a:r>
              <a:rPr lang="en-US" sz="1800" dirty="0" err="1">
                <a:latin typeface="Courier New" pitchFamily="-96" charset="0"/>
              </a:rPr>
              <a:t>get_pgh_zip</a:t>
            </a:r>
            <a:r>
              <a:rPr lang="en-US" sz="1800" dirty="0">
                <a:latin typeface="Courier New" pitchFamily="-96" charset="0"/>
              </a:rPr>
              <a:t>(</a:t>
            </a:r>
            <a:r>
              <a:rPr lang="en-US" sz="1800" dirty="0" err="1">
                <a:latin typeface="Courier New" pitchFamily="-96" charset="0"/>
              </a:rPr>
              <a:t>int</a:t>
            </a:r>
            <a:r>
              <a:rPr lang="en-US" sz="1800" dirty="0">
                <a:latin typeface="Courier New" pitchFamily="-96" charset="0"/>
              </a:rPr>
              <a:t> index)</a:t>
            </a: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{</a:t>
            </a: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  return </a:t>
            </a:r>
            <a:r>
              <a:rPr lang="en-US" sz="1800" dirty="0" err="1">
                <a:latin typeface="Courier New" pitchFamily="-96" charset="0"/>
              </a:rPr>
              <a:t>pgh</a:t>
            </a:r>
            <a:r>
              <a:rPr lang="en-US" sz="1800" dirty="0">
                <a:latin typeface="Courier New" pitchFamily="-96" charset="0"/>
              </a:rPr>
              <a:t>[index];</a:t>
            </a: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}</a:t>
            </a:r>
          </a:p>
        </p:txBody>
      </p:sp>
      <p:sp>
        <p:nvSpPr>
          <p:cNvPr id="311301" name="Rectangle 5"/>
          <p:cNvSpPr>
            <a:spLocks noChangeArrowheads="1"/>
          </p:cNvSpPr>
          <p:nvPr/>
        </p:nvSpPr>
        <p:spPr bwMode="auto">
          <a:xfrm>
            <a:off x="495300" y="3204779"/>
            <a:ext cx="6781800" cy="925513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eaLnBrk="0" hangingPunct="0">
              <a:tabLst>
                <a:tab pos="342900" algn="l"/>
                <a:tab pos="2628900" algn="l"/>
              </a:tabLst>
              <a:defRPr/>
            </a:pP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  # %</a:t>
            </a:r>
            <a:r>
              <a:rPr lang="en-US" sz="1800" dirty="0" err="1">
                <a:latin typeface="Courier New" pitchFamily="49" charset="0"/>
                <a:ea typeface="+mn-ea"/>
                <a:cs typeface="+mn-cs"/>
              </a:rPr>
              <a:t>rdi</a:t>
            </a: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 = index</a:t>
            </a:r>
          </a:p>
          <a:p>
            <a:pPr eaLnBrk="0" hangingPunct="0">
              <a:tabLst>
                <a:tab pos="342900" algn="l"/>
                <a:tab pos="2628900" algn="l"/>
              </a:tabLst>
              <a:defRPr/>
            </a:pP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	</a:t>
            </a:r>
            <a:r>
              <a:rPr lang="en-US" sz="1800" dirty="0" err="1">
                <a:latin typeface="Courier New" pitchFamily="49" charset="0"/>
                <a:ea typeface="+mn-ea"/>
                <a:cs typeface="+mn-cs"/>
              </a:rPr>
              <a:t>leaq</a:t>
            </a: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 (%rdi,%rdi,4),%</a:t>
            </a:r>
            <a:r>
              <a:rPr lang="en-US" sz="1800" dirty="0" err="1">
                <a:latin typeface="Courier New" pitchFamily="49" charset="0"/>
                <a:ea typeface="+mn-ea"/>
                <a:cs typeface="+mn-cs"/>
              </a:rPr>
              <a:t>rax</a:t>
            </a: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	# 5 * index</a:t>
            </a:r>
          </a:p>
          <a:p>
            <a:pPr eaLnBrk="0" hangingPunct="0">
              <a:tabLst>
                <a:tab pos="342900" algn="l"/>
                <a:tab pos="2628900" algn="l"/>
              </a:tabLst>
              <a:defRPr/>
            </a:pP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	</a:t>
            </a:r>
            <a:r>
              <a:rPr lang="en-US" sz="1800" dirty="0" err="1">
                <a:latin typeface="Courier New" pitchFamily="49" charset="0"/>
                <a:ea typeface="+mn-ea"/>
                <a:cs typeface="+mn-cs"/>
              </a:rPr>
              <a:t>leaq</a:t>
            </a: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 </a:t>
            </a:r>
            <a:r>
              <a:rPr lang="en-US" sz="1800" dirty="0" err="1">
                <a:latin typeface="Courier New" pitchFamily="49" charset="0"/>
                <a:ea typeface="+mn-ea"/>
                <a:cs typeface="+mn-cs"/>
              </a:rPr>
              <a:t>pgh</a:t>
            </a: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(,%rax,4),%</a:t>
            </a:r>
            <a:r>
              <a:rPr lang="en-US" sz="1800" dirty="0" err="1">
                <a:latin typeface="Courier New" pitchFamily="49" charset="0"/>
                <a:ea typeface="+mn-ea"/>
                <a:cs typeface="+mn-cs"/>
              </a:rPr>
              <a:t>rax</a:t>
            </a: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	# </a:t>
            </a:r>
            <a:r>
              <a:rPr lang="en-US" sz="1800" dirty="0" err="1">
                <a:latin typeface="Courier New" pitchFamily="49" charset="0"/>
                <a:ea typeface="+mn-ea"/>
                <a:cs typeface="+mn-cs"/>
              </a:rPr>
              <a:t>pgh</a:t>
            </a: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 + (20 * index)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266700" y="1124341"/>
            <a:ext cx="6324600" cy="1288495"/>
            <a:chOff x="1066800" y="2671762"/>
            <a:chExt cx="6324600" cy="1288495"/>
          </a:xfrm>
        </p:grpSpPr>
        <p:sp>
          <p:nvSpPr>
            <p:cNvPr id="8" name="Line 8"/>
            <p:cNvSpPr>
              <a:spLocks noChangeShapeType="1"/>
            </p:cNvSpPr>
            <p:nvPr/>
          </p:nvSpPr>
          <p:spPr bwMode="auto">
            <a:xfrm flipV="1">
              <a:off x="1295400" y="3438525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Text Box 9"/>
            <p:cNvSpPr txBox="1">
              <a:spLocks noChangeArrowheads="1"/>
            </p:cNvSpPr>
            <p:nvPr/>
          </p:nvSpPr>
          <p:spPr bwMode="auto">
            <a:xfrm>
              <a:off x="1066800" y="3590925"/>
              <a:ext cx="600232" cy="36933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800" dirty="0" err="1">
                  <a:latin typeface="Courier New" pitchFamily="-96" charset="0"/>
                </a:rPr>
                <a:t>pgh</a:t>
              </a:r>
              <a:endParaRPr lang="en-US" sz="1800" dirty="0">
                <a:latin typeface="Courier New" pitchFamily="-96" charset="0"/>
              </a:endParaRPr>
            </a:p>
          </p:txBody>
        </p:sp>
        <p:grpSp>
          <p:nvGrpSpPr>
            <p:cNvPr id="18" name="Group 19"/>
            <p:cNvGrpSpPr>
              <a:grpSpLocks/>
            </p:cNvGrpSpPr>
            <p:nvPr/>
          </p:nvGrpSpPr>
          <p:grpSpPr bwMode="auto">
            <a:xfrm>
              <a:off x="1295400" y="2676525"/>
              <a:ext cx="1524000" cy="762000"/>
              <a:chOff x="816" y="2640"/>
              <a:chExt cx="960" cy="480"/>
            </a:xfrm>
          </p:grpSpPr>
          <p:sp>
            <p:nvSpPr>
              <p:cNvPr id="19" name="Rectangle 20"/>
              <p:cNvSpPr>
                <a:spLocks noChangeArrowheads="1"/>
              </p:cNvSpPr>
              <p:nvPr/>
            </p:nvSpPr>
            <p:spPr bwMode="auto">
              <a:xfrm>
                <a:off x="816" y="2640"/>
                <a:ext cx="192" cy="480"/>
              </a:xfrm>
              <a:prstGeom prst="rect">
                <a:avLst/>
              </a:prstGeom>
              <a:solidFill>
                <a:srgbClr val="F1C7C7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eaLnBrk="0" hangingPunct="0"/>
                <a:r>
                  <a:rPr lang="en-US" sz="1800">
                    <a:latin typeface="Courier New" pitchFamily="-96" charset="0"/>
                  </a:rPr>
                  <a:t>1</a:t>
                </a:r>
              </a:p>
            </p:txBody>
          </p:sp>
          <p:sp>
            <p:nvSpPr>
              <p:cNvPr id="20" name="Rectangle 21"/>
              <p:cNvSpPr>
                <a:spLocks noChangeArrowheads="1"/>
              </p:cNvSpPr>
              <p:nvPr/>
            </p:nvSpPr>
            <p:spPr bwMode="auto">
              <a:xfrm>
                <a:off x="1008" y="2640"/>
                <a:ext cx="192" cy="480"/>
              </a:xfrm>
              <a:prstGeom prst="rect">
                <a:avLst/>
              </a:prstGeom>
              <a:solidFill>
                <a:srgbClr val="F1C7C7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eaLnBrk="0" hangingPunct="0"/>
                <a:r>
                  <a:rPr lang="en-US" sz="1800">
                    <a:latin typeface="Courier New" pitchFamily="-96" charset="0"/>
                  </a:rPr>
                  <a:t>5</a:t>
                </a:r>
              </a:p>
            </p:txBody>
          </p:sp>
          <p:sp>
            <p:nvSpPr>
              <p:cNvPr id="21" name="Rectangle 22"/>
              <p:cNvSpPr>
                <a:spLocks noChangeArrowheads="1"/>
              </p:cNvSpPr>
              <p:nvPr/>
            </p:nvSpPr>
            <p:spPr bwMode="auto">
              <a:xfrm>
                <a:off x="1200" y="2640"/>
                <a:ext cx="192" cy="480"/>
              </a:xfrm>
              <a:prstGeom prst="rect">
                <a:avLst/>
              </a:prstGeom>
              <a:solidFill>
                <a:srgbClr val="F1C7C7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eaLnBrk="0" hangingPunct="0"/>
                <a:r>
                  <a:rPr lang="en-US" sz="1800">
                    <a:latin typeface="Courier New" pitchFamily="-96" charset="0"/>
                  </a:rPr>
                  <a:t>2</a:t>
                </a:r>
              </a:p>
            </p:txBody>
          </p:sp>
          <p:sp>
            <p:nvSpPr>
              <p:cNvPr id="22" name="Rectangle 23"/>
              <p:cNvSpPr>
                <a:spLocks noChangeArrowheads="1"/>
              </p:cNvSpPr>
              <p:nvPr/>
            </p:nvSpPr>
            <p:spPr bwMode="auto">
              <a:xfrm>
                <a:off x="1392" y="2640"/>
                <a:ext cx="192" cy="480"/>
              </a:xfrm>
              <a:prstGeom prst="rect">
                <a:avLst/>
              </a:prstGeom>
              <a:solidFill>
                <a:srgbClr val="F1C7C7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eaLnBrk="0" hangingPunct="0"/>
                <a:r>
                  <a:rPr lang="en-US" sz="1800">
                    <a:latin typeface="Courier New" pitchFamily="-96" charset="0"/>
                  </a:rPr>
                  <a:t>0</a:t>
                </a:r>
              </a:p>
            </p:txBody>
          </p:sp>
          <p:sp>
            <p:nvSpPr>
              <p:cNvPr id="23" name="Rectangle 24"/>
              <p:cNvSpPr>
                <a:spLocks noChangeArrowheads="1"/>
              </p:cNvSpPr>
              <p:nvPr/>
            </p:nvSpPr>
            <p:spPr bwMode="auto">
              <a:xfrm>
                <a:off x="1584" y="2640"/>
                <a:ext cx="192" cy="480"/>
              </a:xfrm>
              <a:prstGeom prst="rect">
                <a:avLst/>
              </a:prstGeom>
              <a:solidFill>
                <a:srgbClr val="F1C7C7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eaLnBrk="0" hangingPunct="0"/>
                <a:r>
                  <a:rPr lang="en-US" sz="1800">
                    <a:latin typeface="Courier New" pitchFamily="-96" charset="0"/>
                  </a:rPr>
                  <a:t>6</a:t>
                </a:r>
              </a:p>
            </p:txBody>
          </p:sp>
        </p:grpSp>
        <p:grpSp>
          <p:nvGrpSpPr>
            <p:cNvPr id="24" name="Group 25"/>
            <p:cNvGrpSpPr>
              <a:grpSpLocks/>
            </p:cNvGrpSpPr>
            <p:nvPr/>
          </p:nvGrpSpPr>
          <p:grpSpPr bwMode="auto">
            <a:xfrm>
              <a:off x="2819400" y="2676525"/>
              <a:ext cx="1524000" cy="762000"/>
              <a:chOff x="816" y="2640"/>
              <a:chExt cx="960" cy="480"/>
            </a:xfrm>
          </p:grpSpPr>
          <p:sp>
            <p:nvSpPr>
              <p:cNvPr id="25" name="Rectangle 26"/>
              <p:cNvSpPr>
                <a:spLocks noChangeArrowheads="1"/>
              </p:cNvSpPr>
              <p:nvPr/>
            </p:nvSpPr>
            <p:spPr bwMode="auto">
              <a:xfrm>
                <a:off x="816" y="2640"/>
                <a:ext cx="192" cy="480"/>
              </a:xfrm>
              <a:prstGeom prst="rect">
                <a:avLst/>
              </a:prstGeom>
              <a:solidFill>
                <a:srgbClr val="F6F5BD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eaLnBrk="0" hangingPunct="0"/>
                <a:r>
                  <a:rPr lang="en-US" sz="1800">
                    <a:latin typeface="Courier New" pitchFamily="-96" charset="0"/>
                  </a:rPr>
                  <a:t>1</a:t>
                </a:r>
              </a:p>
            </p:txBody>
          </p:sp>
          <p:sp>
            <p:nvSpPr>
              <p:cNvPr id="26" name="Rectangle 27"/>
              <p:cNvSpPr>
                <a:spLocks noChangeArrowheads="1"/>
              </p:cNvSpPr>
              <p:nvPr/>
            </p:nvSpPr>
            <p:spPr bwMode="auto">
              <a:xfrm>
                <a:off x="1008" y="2640"/>
                <a:ext cx="192" cy="480"/>
              </a:xfrm>
              <a:prstGeom prst="rect">
                <a:avLst/>
              </a:prstGeom>
              <a:solidFill>
                <a:srgbClr val="F6F5BD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eaLnBrk="0" hangingPunct="0"/>
                <a:r>
                  <a:rPr lang="en-US" sz="1800">
                    <a:latin typeface="Courier New" pitchFamily="-96" charset="0"/>
                  </a:rPr>
                  <a:t>5</a:t>
                </a:r>
              </a:p>
            </p:txBody>
          </p:sp>
          <p:sp>
            <p:nvSpPr>
              <p:cNvPr id="27" name="Rectangle 28"/>
              <p:cNvSpPr>
                <a:spLocks noChangeArrowheads="1"/>
              </p:cNvSpPr>
              <p:nvPr/>
            </p:nvSpPr>
            <p:spPr bwMode="auto">
              <a:xfrm>
                <a:off x="1200" y="2640"/>
                <a:ext cx="192" cy="480"/>
              </a:xfrm>
              <a:prstGeom prst="rect">
                <a:avLst/>
              </a:prstGeom>
              <a:solidFill>
                <a:srgbClr val="F6F5BD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eaLnBrk="0" hangingPunct="0"/>
                <a:r>
                  <a:rPr lang="en-US" sz="1800">
                    <a:latin typeface="Courier New" pitchFamily="-96" charset="0"/>
                  </a:rPr>
                  <a:t>2</a:t>
                </a:r>
              </a:p>
            </p:txBody>
          </p:sp>
          <p:sp>
            <p:nvSpPr>
              <p:cNvPr id="28" name="Rectangle 29"/>
              <p:cNvSpPr>
                <a:spLocks noChangeArrowheads="1"/>
              </p:cNvSpPr>
              <p:nvPr/>
            </p:nvSpPr>
            <p:spPr bwMode="auto">
              <a:xfrm>
                <a:off x="1392" y="2640"/>
                <a:ext cx="192" cy="480"/>
              </a:xfrm>
              <a:prstGeom prst="rect">
                <a:avLst/>
              </a:prstGeom>
              <a:solidFill>
                <a:srgbClr val="F6F5BD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eaLnBrk="0" hangingPunct="0"/>
                <a:r>
                  <a:rPr lang="en-US" sz="1800">
                    <a:latin typeface="Courier New" pitchFamily="-96" charset="0"/>
                  </a:rPr>
                  <a:t>1</a:t>
                </a:r>
              </a:p>
            </p:txBody>
          </p:sp>
          <p:sp>
            <p:nvSpPr>
              <p:cNvPr id="29" name="Rectangle 30"/>
              <p:cNvSpPr>
                <a:spLocks noChangeArrowheads="1"/>
              </p:cNvSpPr>
              <p:nvPr/>
            </p:nvSpPr>
            <p:spPr bwMode="auto">
              <a:xfrm>
                <a:off x="1584" y="2640"/>
                <a:ext cx="192" cy="480"/>
              </a:xfrm>
              <a:prstGeom prst="rect">
                <a:avLst/>
              </a:prstGeom>
              <a:solidFill>
                <a:srgbClr val="F6F5BD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eaLnBrk="0" hangingPunct="0"/>
                <a:r>
                  <a:rPr lang="en-US" sz="1800">
                    <a:latin typeface="Courier New" pitchFamily="-96" charset="0"/>
                  </a:rPr>
                  <a:t>3</a:t>
                </a:r>
              </a:p>
            </p:txBody>
          </p:sp>
        </p:grpSp>
        <p:grpSp>
          <p:nvGrpSpPr>
            <p:cNvPr id="30" name="Group 31"/>
            <p:cNvGrpSpPr>
              <a:grpSpLocks/>
            </p:cNvGrpSpPr>
            <p:nvPr/>
          </p:nvGrpSpPr>
          <p:grpSpPr bwMode="auto">
            <a:xfrm>
              <a:off x="4343400" y="2676525"/>
              <a:ext cx="1524000" cy="762000"/>
              <a:chOff x="816" y="2640"/>
              <a:chExt cx="960" cy="480"/>
            </a:xfrm>
          </p:grpSpPr>
          <p:sp>
            <p:nvSpPr>
              <p:cNvPr id="31" name="Rectangle 32"/>
              <p:cNvSpPr>
                <a:spLocks noChangeArrowheads="1"/>
              </p:cNvSpPr>
              <p:nvPr/>
            </p:nvSpPr>
            <p:spPr bwMode="auto">
              <a:xfrm>
                <a:off x="816" y="2640"/>
                <a:ext cx="192" cy="480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hangingPunct="0">
                  <a:defRPr/>
                </a:pPr>
                <a:r>
                  <a:rPr lang="en-US" sz="1800">
                    <a:latin typeface="Courier New" pitchFamily="49" charset="0"/>
                    <a:ea typeface="+mn-ea"/>
                    <a:cs typeface="+mn-cs"/>
                  </a:rPr>
                  <a:t>1</a:t>
                </a:r>
              </a:p>
            </p:txBody>
          </p:sp>
          <p:sp>
            <p:nvSpPr>
              <p:cNvPr id="32" name="Rectangle 33"/>
              <p:cNvSpPr>
                <a:spLocks noChangeArrowheads="1"/>
              </p:cNvSpPr>
              <p:nvPr/>
            </p:nvSpPr>
            <p:spPr bwMode="auto">
              <a:xfrm>
                <a:off x="1008" y="2640"/>
                <a:ext cx="192" cy="480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hangingPunct="0">
                  <a:defRPr/>
                </a:pPr>
                <a:r>
                  <a:rPr lang="en-US" sz="1800">
                    <a:latin typeface="Courier New" pitchFamily="49" charset="0"/>
                    <a:ea typeface="+mn-ea"/>
                    <a:cs typeface="+mn-cs"/>
                  </a:rPr>
                  <a:t>5</a:t>
                </a:r>
              </a:p>
            </p:txBody>
          </p:sp>
          <p:sp>
            <p:nvSpPr>
              <p:cNvPr id="33" name="Rectangle 34"/>
              <p:cNvSpPr>
                <a:spLocks noChangeArrowheads="1"/>
              </p:cNvSpPr>
              <p:nvPr/>
            </p:nvSpPr>
            <p:spPr bwMode="auto">
              <a:xfrm>
                <a:off x="1200" y="2640"/>
                <a:ext cx="192" cy="480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hangingPunct="0">
                  <a:defRPr/>
                </a:pPr>
                <a:r>
                  <a:rPr lang="en-US" sz="1800">
                    <a:latin typeface="Courier New" pitchFamily="49" charset="0"/>
                    <a:ea typeface="+mn-ea"/>
                    <a:cs typeface="+mn-cs"/>
                  </a:rPr>
                  <a:t>2</a:t>
                </a:r>
              </a:p>
            </p:txBody>
          </p:sp>
          <p:sp>
            <p:nvSpPr>
              <p:cNvPr id="34" name="Rectangle 35"/>
              <p:cNvSpPr>
                <a:spLocks noChangeArrowheads="1"/>
              </p:cNvSpPr>
              <p:nvPr/>
            </p:nvSpPr>
            <p:spPr bwMode="auto">
              <a:xfrm>
                <a:off x="1392" y="2640"/>
                <a:ext cx="192" cy="480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hangingPunct="0">
                  <a:defRPr/>
                </a:pPr>
                <a:r>
                  <a:rPr lang="en-US" sz="1800">
                    <a:latin typeface="Courier New" pitchFamily="49" charset="0"/>
                    <a:ea typeface="+mn-ea"/>
                    <a:cs typeface="+mn-cs"/>
                  </a:rPr>
                  <a:t>1</a:t>
                </a:r>
              </a:p>
            </p:txBody>
          </p:sp>
          <p:sp>
            <p:nvSpPr>
              <p:cNvPr id="35" name="Rectangle 36"/>
              <p:cNvSpPr>
                <a:spLocks noChangeArrowheads="1"/>
              </p:cNvSpPr>
              <p:nvPr/>
            </p:nvSpPr>
            <p:spPr bwMode="auto">
              <a:xfrm>
                <a:off x="1584" y="2640"/>
                <a:ext cx="192" cy="480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hangingPunct="0">
                  <a:defRPr/>
                </a:pPr>
                <a:r>
                  <a:rPr lang="en-US" sz="1800">
                    <a:latin typeface="Courier New" pitchFamily="49" charset="0"/>
                    <a:ea typeface="+mn-ea"/>
                    <a:cs typeface="+mn-cs"/>
                  </a:rPr>
                  <a:t>7</a:t>
                </a:r>
              </a:p>
            </p:txBody>
          </p:sp>
        </p:grpSp>
        <p:grpSp>
          <p:nvGrpSpPr>
            <p:cNvPr id="36" name="Group 37"/>
            <p:cNvGrpSpPr>
              <a:grpSpLocks/>
            </p:cNvGrpSpPr>
            <p:nvPr/>
          </p:nvGrpSpPr>
          <p:grpSpPr bwMode="auto">
            <a:xfrm>
              <a:off x="5867400" y="2671762"/>
              <a:ext cx="1524000" cy="766763"/>
              <a:chOff x="816" y="2637"/>
              <a:chExt cx="960" cy="483"/>
            </a:xfrm>
          </p:grpSpPr>
          <p:sp>
            <p:nvSpPr>
              <p:cNvPr id="37" name="Rectangle 38"/>
              <p:cNvSpPr>
                <a:spLocks noChangeArrowheads="1"/>
              </p:cNvSpPr>
              <p:nvPr/>
            </p:nvSpPr>
            <p:spPr bwMode="auto">
              <a:xfrm>
                <a:off x="816" y="2640"/>
                <a:ext cx="192" cy="480"/>
              </a:xfrm>
              <a:prstGeom prst="rect">
                <a:avLst/>
              </a:prstGeom>
              <a:solidFill>
                <a:srgbClr val="D5F1C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eaLnBrk="0" hangingPunct="0"/>
                <a:r>
                  <a:rPr lang="en-US" sz="1800">
                    <a:latin typeface="Courier New" pitchFamily="-96" charset="0"/>
                  </a:rPr>
                  <a:t>1</a:t>
                </a:r>
              </a:p>
            </p:txBody>
          </p:sp>
          <p:sp>
            <p:nvSpPr>
              <p:cNvPr id="38" name="Rectangle 39"/>
              <p:cNvSpPr>
                <a:spLocks noChangeArrowheads="1"/>
              </p:cNvSpPr>
              <p:nvPr/>
            </p:nvSpPr>
            <p:spPr bwMode="auto">
              <a:xfrm>
                <a:off x="1008" y="2640"/>
                <a:ext cx="192" cy="480"/>
              </a:xfrm>
              <a:prstGeom prst="rect">
                <a:avLst/>
              </a:prstGeom>
              <a:solidFill>
                <a:srgbClr val="D5F1C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eaLnBrk="0" hangingPunct="0"/>
                <a:r>
                  <a:rPr lang="en-US" sz="1800">
                    <a:latin typeface="Courier New" pitchFamily="-96" charset="0"/>
                  </a:rPr>
                  <a:t>5</a:t>
                </a:r>
              </a:p>
            </p:txBody>
          </p:sp>
          <p:sp>
            <p:nvSpPr>
              <p:cNvPr id="39" name="Rectangle 40"/>
              <p:cNvSpPr>
                <a:spLocks noChangeArrowheads="1"/>
              </p:cNvSpPr>
              <p:nvPr/>
            </p:nvSpPr>
            <p:spPr bwMode="auto">
              <a:xfrm>
                <a:off x="1200" y="2640"/>
                <a:ext cx="192" cy="480"/>
              </a:xfrm>
              <a:prstGeom prst="rect">
                <a:avLst/>
              </a:prstGeom>
              <a:solidFill>
                <a:srgbClr val="D5F1C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eaLnBrk="0" hangingPunct="0"/>
                <a:r>
                  <a:rPr lang="en-US" sz="1800">
                    <a:latin typeface="Courier New" pitchFamily="-96" charset="0"/>
                  </a:rPr>
                  <a:t>2</a:t>
                </a:r>
              </a:p>
            </p:txBody>
          </p:sp>
          <p:sp>
            <p:nvSpPr>
              <p:cNvPr id="40" name="Rectangle 41"/>
              <p:cNvSpPr>
                <a:spLocks noChangeArrowheads="1"/>
              </p:cNvSpPr>
              <p:nvPr/>
            </p:nvSpPr>
            <p:spPr bwMode="auto">
              <a:xfrm>
                <a:off x="1392" y="2637"/>
                <a:ext cx="192" cy="480"/>
              </a:xfrm>
              <a:prstGeom prst="rect">
                <a:avLst/>
              </a:prstGeom>
              <a:solidFill>
                <a:srgbClr val="D5F1C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eaLnBrk="0" hangingPunct="0"/>
                <a:r>
                  <a:rPr lang="en-US" sz="1800">
                    <a:latin typeface="Courier New" pitchFamily="-96" charset="0"/>
                  </a:rPr>
                  <a:t>2</a:t>
                </a:r>
              </a:p>
            </p:txBody>
          </p:sp>
          <p:sp>
            <p:nvSpPr>
              <p:cNvPr id="41" name="Rectangle 42"/>
              <p:cNvSpPr>
                <a:spLocks noChangeArrowheads="1"/>
              </p:cNvSpPr>
              <p:nvPr/>
            </p:nvSpPr>
            <p:spPr bwMode="auto">
              <a:xfrm>
                <a:off x="1584" y="2640"/>
                <a:ext cx="192" cy="480"/>
              </a:xfrm>
              <a:prstGeom prst="rect">
                <a:avLst/>
              </a:prstGeom>
              <a:solidFill>
                <a:srgbClr val="D5F1C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eaLnBrk="0" hangingPunct="0"/>
                <a:r>
                  <a:rPr lang="en-US" sz="1800">
                    <a:latin typeface="Courier New" pitchFamily="-96" charset="0"/>
                  </a:rPr>
                  <a:t>1</a:t>
                </a:r>
              </a:p>
            </p:txBody>
          </p:sp>
        </p:grpSp>
        <p:sp>
          <p:nvSpPr>
            <p:cNvPr id="42" name="Rectangle 43"/>
            <p:cNvSpPr>
              <a:spLocks noChangeArrowheads="1"/>
            </p:cNvSpPr>
            <p:nvPr/>
          </p:nvSpPr>
          <p:spPr bwMode="auto">
            <a:xfrm>
              <a:off x="1295400" y="2676525"/>
              <a:ext cx="1524000" cy="762000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endParaRPr lang="en-US" sz="1800">
                <a:latin typeface="Calibri" pitchFamily="-96" charset="0"/>
              </a:endParaRPr>
            </a:p>
          </p:txBody>
        </p:sp>
        <p:sp>
          <p:nvSpPr>
            <p:cNvPr id="43" name="Rectangle 44"/>
            <p:cNvSpPr>
              <a:spLocks noChangeArrowheads="1"/>
            </p:cNvSpPr>
            <p:nvPr/>
          </p:nvSpPr>
          <p:spPr bwMode="auto">
            <a:xfrm>
              <a:off x="2819400" y="2676525"/>
              <a:ext cx="1524000" cy="762000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endParaRPr lang="en-US" sz="1800">
                <a:latin typeface="Calibri" pitchFamily="-96" charset="0"/>
              </a:endParaRPr>
            </a:p>
          </p:txBody>
        </p:sp>
        <p:sp>
          <p:nvSpPr>
            <p:cNvPr id="44" name="Rectangle 45"/>
            <p:cNvSpPr>
              <a:spLocks noChangeArrowheads="1"/>
            </p:cNvSpPr>
            <p:nvPr/>
          </p:nvSpPr>
          <p:spPr bwMode="auto">
            <a:xfrm>
              <a:off x="4343400" y="2676525"/>
              <a:ext cx="1524000" cy="762000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endParaRPr lang="en-US" sz="1800">
                <a:latin typeface="Calibri" pitchFamily="-96" charset="0"/>
              </a:endParaRPr>
            </a:p>
          </p:txBody>
        </p:sp>
        <p:sp>
          <p:nvSpPr>
            <p:cNvPr id="45" name="Rectangle 46"/>
            <p:cNvSpPr>
              <a:spLocks noChangeArrowheads="1"/>
            </p:cNvSpPr>
            <p:nvPr/>
          </p:nvSpPr>
          <p:spPr bwMode="auto">
            <a:xfrm>
              <a:off x="5867400" y="2676525"/>
              <a:ext cx="1524000" cy="762000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endParaRPr lang="en-US" sz="1800">
                <a:latin typeface="Calibri" pitchFamily="-96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570601752"/>
      </p:ext>
    </p:extLst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1" name="Rectangle 2"/>
          <p:cNvSpPr>
            <a:spLocks noChangeArrowheads="1"/>
          </p:cNvSpPr>
          <p:nvPr/>
        </p:nvSpPr>
        <p:spPr bwMode="auto">
          <a:xfrm>
            <a:off x="5791200" y="4506913"/>
            <a:ext cx="990600" cy="990600"/>
          </a:xfrm>
          <a:prstGeom prst="rect">
            <a:avLst/>
          </a:prstGeom>
          <a:solidFill>
            <a:schemeClr val="bg1"/>
          </a:solidFill>
          <a:ln w="25400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eaLnBrk="0" hangingPunct="0"/>
            <a:r>
              <a:rPr lang="en-US" b="0">
                <a:latin typeface="Calibri" pitchFamily="-96" charset="0"/>
              </a:rPr>
              <a:t>•  •  •</a:t>
            </a:r>
          </a:p>
        </p:txBody>
      </p:sp>
      <p:sp>
        <p:nvSpPr>
          <p:cNvPr id="87042" name="Rectangle 3"/>
          <p:cNvSpPr>
            <a:spLocks noGrp="1" noChangeArrowheads="1"/>
          </p:cNvSpPr>
          <p:nvPr>
            <p:ph type="title"/>
          </p:nvPr>
        </p:nvSpPr>
        <p:spPr>
          <a:xfrm>
            <a:off x="381000" y="569913"/>
            <a:ext cx="6934200" cy="573087"/>
          </a:xfrm>
        </p:spPr>
        <p:txBody>
          <a:bodyPr/>
          <a:lstStyle/>
          <a:p>
            <a:r>
              <a:rPr lang="en-US" dirty="0">
                <a:latin typeface="Calibri" pitchFamily="-96" charset="0"/>
              </a:rPr>
              <a:t>Nested Array Element Access</a:t>
            </a:r>
          </a:p>
        </p:txBody>
      </p:sp>
      <p:sp>
        <p:nvSpPr>
          <p:cNvPr id="310276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442913" y="1292225"/>
            <a:ext cx="7786687" cy="1450975"/>
          </a:xfrm>
        </p:spPr>
        <p:txBody>
          <a:bodyPr/>
          <a:lstStyle/>
          <a:p>
            <a:r>
              <a:rPr lang="en-US" dirty="0">
                <a:latin typeface="Calibri" pitchFamily="-96" charset="0"/>
              </a:rPr>
              <a:t>Array Elements </a:t>
            </a:r>
            <a:endParaRPr lang="en-US" dirty="0">
              <a:latin typeface="Courier New" pitchFamily="-96" charset="0"/>
            </a:endParaRPr>
          </a:p>
          <a:p>
            <a:pPr lvl="1"/>
            <a:r>
              <a:rPr lang="en-US" dirty="0">
                <a:latin typeface="Calibri" pitchFamily="-96" charset="0"/>
              </a:rPr>
              <a:t> </a:t>
            </a:r>
            <a:r>
              <a:rPr lang="en-US" b="1" dirty="0">
                <a:latin typeface="Courier New" pitchFamily="-96" charset="0"/>
              </a:rPr>
              <a:t>A[</a:t>
            </a:r>
            <a:r>
              <a:rPr lang="en-US" b="1" dirty="0" err="1">
                <a:latin typeface="Courier New" pitchFamily="-96" charset="0"/>
              </a:rPr>
              <a:t>i</a:t>
            </a:r>
            <a:r>
              <a:rPr lang="en-US" b="1" dirty="0">
                <a:latin typeface="Courier New" pitchFamily="-96" charset="0"/>
              </a:rPr>
              <a:t>][j]</a:t>
            </a:r>
            <a:r>
              <a:rPr lang="en-US" b="1" dirty="0">
                <a:latin typeface="Calibri" pitchFamily="-96" charset="0"/>
              </a:rPr>
              <a:t> </a:t>
            </a:r>
            <a:r>
              <a:rPr lang="en-US" dirty="0">
                <a:latin typeface="Calibri" pitchFamily="-96" charset="0"/>
              </a:rPr>
              <a:t>is element of type </a:t>
            </a:r>
            <a:r>
              <a:rPr lang="en-US" i="1" dirty="0">
                <a:latin typeface="Calibri" pitchFamily="-96" charset="0"/>
              </a:rPr>
              <a:t>T, </a:t>
            </a:r>
            <a:r>
              <a:rPr lang="en-US" dirty="0">
                <a:latin typeface="Calibri" pitchFamily="-96" charset="0"/>
              </a:rPr>
              <a:t>which requires </a:t>
            </a:r>
            <a:r>
              <a:rPr lang="en-US" i="1" dirty="0">
                <a:latin typeface="Calibri" pitchFamily="-96" charset="0"/>
              </a:rPr>
              <a:t>K</a:t>
            </a:r>
            <a:r>
              <a:rPr lang="en-US" dirty="0">
                <a:latin typeface="Calibri" pitchFamily="-96" charset="0"/>
              </a:rPr>
              <a:t> bytes</a:t>
            </a:r>
            <a:endParaRPr lang="en-US" dirty="0">
              <a:latin typeface="Courier New" pitchFamily="-96" charset="0"/>
            </a:endParaRPr>
          </a:p>
          <a:p>
            <a:pPr lvl="1"/>
            <a:r>
              <a:rPr lang="en-US" dirty="0">
                <a:latin typeface="Calibri" pitchFamily="-96" charset="0"/>
              </a:rPr>
              <a:t>Address  </a:t>
            </a:r>
            <a:r>
              <a:rPr lang="en-US" b="1" dirty="0">
                <a:latin typeface="Courier New" pitchFamily="-96" charset="0"/>
              </a:rPr>
              <a:t>A +</a:t>
            </a:r>
            <a:r>
              <a:rPr lang="en-US" dirty="0">
                <a:latin typeface="Courier New" pitchFamily="-96" charset="0"/>
              </a:rPr>
              <a:t> </a:t>
            </a:r>
            <a:r>
              <a:rPr lang="en-US" i="1" dirty="0" err="1">
                <a:latin typeface="Calibri" pitchFamily="-96" charset="0"/>
              </a:rPr>
              <a:t>i</a:t>
            </a:r>
            <a:r>
              <a:rPr lang="en-US" i="1" dirty="0">
                <a:latin typeface="Calibri" pitchFamily="-96" charset="0"/>
              </a:rPr>
              <a:t> </a:t>
            </a:r>
            <a:r>
              <a:rPr lang="en-US" dirty="0">
                <a:latin typeface="Calibri" pitchFamily="-96" charset="0"/>
              </a:rPr>
              <a:t>* (</a:t>
            </a:r>
            <a:r>
              <a:rPr lang="en-US" i="1" dirty="0">
                <a:latin typeface="Calibri" pitchFamily="-96" charset="0"/>
              </a:rPr>
              <a:t>C </a:t>
            </a:r>
            <a:r>
              <a:rPr lang="en-US" dirty="0">
                <a:latin typeface="Calibri" pitchFamily="-96" charset="0"/>
              </a:rPr>
              <a:t>* </a:t>
            </a:r>
            <a:r>
              <a:rPr lang="en-US" i="1" dirty="0">
                <a:latin typeface="Calibri" pitchFamily="-96" charset="0"/>
              </a:rPr>
              <a:t>K</a:t>
            </a:r>
            <a:r>
              <a:rPr lang="en-US" dirty="0">
                <a:latin typeface="Calibri" pitchFamily="-96" charset="0"/>
              </a:rPr>
              <a:t>)</a:t>
            </a:r>
            <a:r>
              <a:rPr lang="en-US" i="1" dirty="0">
                <a:latin typeface="Calibri" pitchFamily="-96" charset="0"/>
              </a:rPr>
              <a:t> </a:t>
            </a:r>
            <a:r>
              <a:rPr lang="en-US" dirty="0">
                <a:latin typeface="Calibri" pitchFamily="-96" charset="0"/>
              </a:rPr>
              <a:t>+  </a:t>
            </a:r>
            <a:r>
              <a:rPr lang="en-US" i="1" dirty="0">
                <a:latin typeface="Calibri" pitchFamily="-96" charset="0"/>
              </a:rPr>
              <a:t>j</a:t>
            </a:r>
            <a:r>
              <a:rPr lang="en-US" dirty="0">
                <a:latin typeface="Calibri" pitchFamily="-96" charset="0"/>
              </a:rPr>
              <a:t> * </a:t>
            </a:r>
            <a:r>
              <a:rPr lang="en-US" i="1" dirty="0">
                <a:latin typeface="Calibri" pitchFamily="-96" charset="0"/>
              </a:rPr>
              <a:t>K = </a:t>
            </a:r>
            <a:r>
              <a:rPr lang="pl-PL" i="1" dirty="0">
                <a:latin typeface="Calibri" pitchFamily="-96" charset="0"/>
              </a:rPr>
              <a:t>A + </a:t>
            </a:r>
            <a:r>
              <a:rPr lang="pl-PL" dirty="0">
                <a:latin typeface="Calibri" pitchFamily="-96" charset="0"/>
              </a:rPr>
              <a:t>(</a:t>
            </a:r>
            <a:r>
              <a:rPr lang="pl-PL" i="1" dirty="0">
                <a:latin typeface="Calibri" pitchFamily="-96" charset="0"/>
              </a:rPr>
              <a:t>i * C +  j</a:t>
            </a:r>
            <a:r>
              <a:rPr lang="en-US" dirty="0">
                <a:latin typeface="Calibri" pitchFamily="-96" charset="0"/>
              </a:rPr>
              <a:t>)</a:t>
            </a:r>
            <a:r>
              <a:rPr lang="pl-PL" i="1" dirty="0">
                <a:latin typeface="Calibri" pitchFamily="-96" charset="0"/>
              </a:rPr>
              <a:t>* K</a:t>
            </a:r>
            <a:endParaRPr lang="en-US" i="1" dirty="0">
              <a:latin typeface="Calibri" pitchFamily="-96" charset="0"/>
            </a:endParaRPr>
          </a:p>
        </p:txBody>
      </p:sp>
      <p:grpSp>
        <p:nvGrpSpPr>
          <p:cNvPr id="87044" name="Group 5"/>
          <p:cNvGrpSpPr>
            <a:grpSpLocks/>
          </p:cNvGrpSpPr>
          <p:nvPr/>
        </p:nvGrpSpPr>
        <p:grpSpPr bwMode="auto">
          <a:xfrm>
            <a:off x="3657600" y="3973513"/>
            <a:ext cx="2133600" cy="1524000"/>
            <a:chOff x="1680" y="2064"/>
            <a:chExt cx="1344" cy="960"/>
          </a:xfrm>
        </p:grpSpPr>
        <p:grpSp>
          <p:nvGrpSpPr>
            <p:cNvPr id="87073" name="Group 6"/>
            <p:cNvGrpSpPr>
              <a:grpSpLocks/>
            </p:cNvGrpSpPr>
            <p:nvPr/>
          </p:nvGrpSpPr>
          <p:grpSpPr bwMode="auto">
            <a:xfrm>
              <a:off x="1680" y="2400"/>
              <a:ext cx="1344" cy="624"/>
              <a:chOff x="1488" y="3504"/>
              <a:chExt cx="1344" cy="624"/>
            </a:xfrm>
          </p:grpSpPr>
          <p:sp>
            <p:nvSpPr>
              <p:cNvPr id="310281" name="Rectangle 9"/>
              <p:cNvSpPr>
                <a:spLocks noChangeArrowheads="1"/>
              </p:cNvSpPr>
              <p:nvPr/>
            </p:nvSpPr>
            <p:spPr bwMode="auto">
              <a:xfrm>
                <a:off x="1488" y="3504"/>
                <a:ext cx="1344" cy="624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hangingPunct="0">
                  <a:defRPr/>
                </a:pPr>
                <a:r>
                  <a:rPr lang="en-US" sz="1600" b="0" dirty="0">
                    <a:latin typeface="Calibri" pitchFamily="34" charset="0"/>
                    <a:ea typeface="+mn-ea"/>
                    <a:cs typeface="+mn-cs"/>
                  </a:rPr>
                  <a:t> • • •                      • • •</a:t>
                </a:r>
              </a:p>
            </p:txBody>
          </p:sp>
          <p:sp>
            <p:nvSpPr>
              <p:cNvPr id="310279" name="Rectangle 7"/>
              <p:cNvSpPr>
                <a:spLocks noChangeArrowheads="1"/>
              </p:cNvSpPr>
              <p:nvPr/>
            </p:nvSpPr>
            <p:spPr bwMode="auto">
              <a:xfrm>
                <a:off x="1920" y="3504"/>
                <a:ext cx="384" cy="624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r>
                  <a:rPr lang="en-US" sz="1600" dirty="0">
                    <a:latin typeface="Courier New" pitchFamily="49" charset="0"/>
                    <a:ea typeface="+mn-ea"/>
                    <a:cs typeface="+mn-cs"/>
                  </a:rPr>
                  <a:t>A</a:t>
                </a:r>
              </a:p>
              <a:p>
                <a:pPr algn="ctr" eaLnBrk="0" hangingPunct="0">
                  <a:defRPr/>
                </a:pPr>
                <a:r>
                  <a:rPr lang="en-US" sz="1600" dirty="0">
                    <a:latin typeface="Courier New" pitchFamily="49" charset="0"/>
                    <a:ea typeface="+mn-ea"/>
                    <a:cs typeface="+mn-cs"/>
                  </a:rPr>
                  <a:t>[</a:t>
                </a:r>
                <a:r>
                  <a:rPr lang="en-US" sz="1600" dirty="0" err="1">
                    <a:latin typeface="Courier New" pitchFamily="49" charset="0"/>
                    <a:ea typeface="+mn-ea"/>
                    <a:cs typeface="+mn-cs"/>
                  </a:rPr>
                  <a:t>i</a:t>
                </a:r>
                <a:r>
                  <a:rPr lang="en-US" sz="1600" dirty="0">
                    <a:latin typeface="Courier New" pitchFamily="49" charset="0"/>
                    <a:ea typeface="+mn-ea"/>
                    <a:cs typeface="+mn-cs"/>
                  </a:rPr>
                  <a:t>]</a:t>
                </a:r>
              </a:p>
              <a:p>
                <a:pPr algn="ctr" eaLnBrk="0" hangingPunct="0">
                  <a:defRPr/>
                </a:pPr>
                <a:r>
                  <a:rPr lang="en-US" sz="1600" dirty="0">
                    <a:latin typeface="Courier New" pitchFamily="49" charset="0"/>
                    <a:ea typeface="+mn-ea"/>
                    <a:cs typeface="+mn-cs"/>
                  </a:rPr>
                  <a:t>[j]</a:t>
                </a:r>
              </a:p>
            </p:txBody>
          </p:sp>
        </p:grpSp>
        <p:sp>
          <p:nvSpPr>
            <p:cNvPr id="87074" name="Line 10"/>
            <p:cNvSpPr>
              <a:spLocks noChangeShapeType="1"/>
            </p:cNvSpPr>
            <p:nvPr/>
          </p:nvSpPr>
          <p:spPr bwMode="auto">
            <a:xfrm>
              <a:off x="1680" y="2160"/>
              <a:ext cx="0" cy="14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7075" name="Line 11"/>
            <p:cNvSpPr>
              <a:spLocks noChangeShapeType="1"/>
            </p:cNvSpPr>
            <p:nvPr/>
          </p:nvSpPr>
          <p:spPr bwMode="auto">
            <a:xfrm>
              <a:off x="1680" y="2160"/>
              <a:ext cx="0" cy="14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7076" name="Line 12"/>
            <p:cNvSpPr>
              <a:spLocks noChangeShapeType="1"/>
            </p:cNvSpPr>
            <p:nvPr/>
          </p:nvSpPr>
          <p:spPr bwMode="auto">
            <a:xfrm>
              <a:off x="3024" y="2160"/>
              <a:ext cx="0" cy="14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7077" name="Line 13"/>
            <p:cNvSpPr>
              <a:spLocks noChangeShapeType="1"/>
            </p:cNvSpPr>
            <p:nvPr/>
          </p:nvSpPr>
          <p:spPr bwMode="auto">
            <a:xfrm>
              <a:off x="1680" y="2208"/>
              <a:ext cx="1344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7078" name="Rectangle 14"/>
            <p:cNvSpPr>
              <a:spLocks noChangeArrowheads="1"/>
            </p:cNvSpPr>
            <p:nvPr/>
          </p:nvSpPr>
          <p:spPr bwMode="auto">
            <a:xfrm>
              <a:off x="2112" y="2064"/>
              <a:ext cx="528" cy="240"/>
            </a:xfrm>
            <a:prstGeom prst="rect">
              <a:avLst/>
            </a:prstGeom>
            <a:solidFill>
              <a:schemeClr val="bg1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r>
                <a:rPr lang="en-US" sz="1600">
                  <a:latin typeface="Courier New" pitchFamily="-96" charset="0"/>
                </a:rPr>
                <a:t>A[i]</a:t>
              </a:r>
              <a:endParaRPr lang="en-US" sz="1600" b="0">
                <a:latin typeface="Calibri" pitchFamily="-96" charset="0"/>
              </a:endParaRPr>
            </a:p>
          </p:txBody>
        </p:sp>
      </p:grpSp>
      <p:grpSp>
        <p:nvGrpSpPr>
          <p:cNvPr id="87045" name="Group 15"/>
          <p:cNvGrpSpPr>
            <a:grpSpLocks/>
          </p:cNvGrpSpPr>
          <p:nvPr/>
        </p:nvGrpSpPr>
        <p:grpSpPr bwMode="auto">
          <a:xfrm>
            <a:off x="6705600" y="3973513"/>
            <a:ext cx="2133600" cy="1524000"/>
            <a:chOff x="4176" y="2064"/>
            <a:chExt cx="1344" cy="960"/>
          </a:xfrm>
        </p:grpSpPr>
        <p:grpSp>
          <p:nvGrpSpPr>
            <p:cNvPr id="87065" name="Group 16"/>
            <p:cNvGrpSpPr>
              <a:grpSpLocks/>
            </p:cNvGrpSpPr>
            <p:nvPr/>
          </p:nvGrpSpPr>
          <p:grpSpPr bwMode="auto">
            <a:xfrm>
              <a:off x="4176" y="2400"/>
              <a:ext cx="1344" cy="624"/>
              <a:chOff x="1488" y="3504"/>
              <a:chExt cx="1344" cy="624"/>
            </a:xfrm>
          </p:grpSpPr>
          <p:sp>
            <p:nvSpPr>
              <p:cNvPr id="87070" name="Rectangle 19"/>
              <p:cNvSpPr>
                <a:spLocks noChangeArrowheads="1"/>
              </p:cNvSpPr>
              <p:nvPr/>
            </p:nvSpPr>
            <p:spPr bwMode="auto">
              <a:xfrm>
                <a:off x="1488" y="3504"/>
                <a:ext cx="1344" cy="624"/>
              </a:xfrm>
              <a:prstGeom prst="rect">
                <a:avLst/>
              </a:prstGeom>
              <a:solidFill>
                <a:srgbClr val="D5F1CF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 eaLnBrk="0" hangingPunct="0"/>
                <a:r>
                  <a:rPr lang="en-US" sz="1600" b="0">
                    <a:latin typeface="Calibri" pitchFamily="-96" charset="0"/>
                  </a:rPr>
                  <a:t>• • •</a:t>
                </a:r>
              </a:p>
            </p:txBody>
          </p:sp>
          <p:sp>
            <p:nvSpPr>
              <p:cNvPr id="87071" name="Rectangle 17"/>
              <p:cNvSpPr>
                <a:spLocks noChangeArrowheads="1"/>
              </p:cNvSpPr>
              <p:nvPr/>
            </p:nvSpPr>
            <p:spPr bwMode="auto">
              <a:xfrm>
                <a:off x="1488" y="3504"/>
                <a:ext cx="384" cy="624"/>
              </a:xfrm>
              <a:prstGeom prst="rect">
                <a:avLst/>
              </a:prstGeom>
              <a:solidFill>
                <a:srgbClr val="D5F1C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A</a:t>
                </a:r>
              </a:p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[R-1]</a:t>
                </a:r>
              </a:p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[0]</a:t>
                </a:r>
              </a:p>
            </p:txBody>
          </p:sp>
          <p:sp>
            <p:nvSpPr>
              <p:cNvPr id="87072" name="Rectangle 18"/>
              <p:cNvSpPr>
                <a:spLocks noChangeArrowheads="1"/>
              </p:cNvSpPr>
              <p:nvPr/>
            </p:nvSpPr>
            <p:spPr bwMode="auto">
              <a:xfrm>
                <a:off x="2448" y="3504"/>
                <a:ext cx="384" cy="624"/>
              </a:xfrm>
              <a:prstGeom prst="rect">
                <a:avLst/>
              </a:prstGeom>
              <a:solidFill>
                <a:srgbClr val="D5F1C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A</a:t>
                </a:r>
              </a:p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[R-1]</a:t>
                </a:r>
              </a:p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[C-1]</a:t>
                </a:r>
              </a:p>
            </p:txBody>
          </p:sp>
        </p:grpSp>
        <p:sp>
          <p:nvSpPr>
            <p:cNvPr id="87066" name="Line 20"/>
            <p:cNvSpPr>
              <a:spLocks noChangeShapeType="1"/>
            </p:cNvSpPr>
            <p:nvPr/>
          </p:nvSpPr>
          <p:spPr bwMode="auto">
            <a:xfrm>
              <a:off x="4176" y="2160"/>
              <a:ext cx="0" cy="14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7067" name="Line 21"/>
            <p:cNvSpPr>
              <a:spLocks noChangeShapeType="1"/>
            </p:cNvSpPr>
            <p:nvPr/>
          </p:nvSpPr>
          <p:spPr bwMode="auto">
            <a:xfrm>
              <a:off x="5520" y="2160"/>
              <a:ext cx="0" cy="14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7068" name="Line 22"/>
            <p:cNvSpPr>
              <a:spLocks noChangeShapeType="1"/>
            </p:cNvSpPr>
            <p:nvPr/>
          </p:nvSpPr>
          <p:spPr bwMode="auto">
            <a:xfrm>
              <a:off x="4176" y="2208"/>
              <a:ext cx="1344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7069" name="Rectangle 23"/>
            <p:cNvSpPr>
              <a:spLocks noChangeArrowheads="1"/>
            </p:cNvSpPr>
            <p:nvPr/>
          </p:nvSpPr>
          <p:spPr bwMode="auto">
            <a:xfrm>
              <a:off x="4608" y="2064"/>
              <a:ext cx="528" cy="240"/>
            </a:xfrm>
            <a:prstGeom prst="rect">
              <a:avLst/>
            </a:prstGeom>
            <a:solidFill>
              <a:schemeClr val="bg1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r>
                <a:rPr lang="en-US" sz="1600">
                  <a:latin typeface="Courier New" pitchFamily="-96" charset="0"/>
                </a:rPr>
                <a:t>A[R-1]</a:t>
              </a:r>
              <a:endParaRPr lang="en-US" sz="1600" b="0">
                <a:latin typeface="Calibri" pitchFamily="-96" charset="0"/>
              </a:endParaRPr>
            </a:p>
          </p:txBody>
        </p:sp>
      </p:grpSp>
      <p:sp>
        <p:nvSpPr>
          <p:cNvPr id="87046" name="Rectangle 24"/>
          <p:cNvSpPr>
            <a:spLocks noChangeArrowheads="1"/>
          </p:cNvSpPr>
          <p:nvPr/>
        </p:nvSpPr>
        <p:spPr bwMode="auto">
          <a:xfrm>
            <a:off x="2667000" y="4506913"/>
            <a:ext cx="990600" cy="990600"/>
          </a:xfrm>
          <a:prstGeom prst="rect">
            <a:avLst/>
          </a:prstGeom>
          <a:solidFill>
            <a:schemeClr val="bg1"/>
          </a:solidFill>
          <a:ln w="25400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eaLnBrk="0" hangingPunct="0"/>
            <a:r>
              <a:rPr lang="en-US" b="0">
                <a:latin typeface="Calibri" pitchFamily="-96" charset="0"/>
              </a:rPr>
              <a:t>•  •  •</a:t>
            </a:r>
          </a:p>
        </p:txBody>
      </p:sp>
      <p:sp>
        <p:nvSpPr>
          <p:cNvPr id="87047" name="Text Box 25"/>
          <p:cNvSpPr txBox="1">
            <a:spLocks noChangeArrowheads="1"/>
          </p:cNvSpPr>
          <p:nvPr/>
        </p:nvSpPr>
        <p:spPr bwMode="auto">
          <a:xfrm>
            <a:off x="331788" y="5724525"/>
            <a:ext cx="396875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 sz="1800">
                <a:latin typeface="Courier New" pitchFamily="-96" charset="0"/>
              </a:rPr>
              <a:t>A</a:t>
            </a:r>
          </a:p>
        </p:txBody>
      </p:sp>
      <p:sp>
        <p:nvSpPr>
          <p:cNvPr id="87048" name="Line 26"/>
          <p:cNvSpPr>
            <a:spLocks noChangeShapeType="1"/>
          </p:cNvSpPr>
          <p:nvPr/>
        </p:nvSpPr>
        <p:spPr bwMode="auto">
          <a:xfrm flipV="1">
            <a:off x="533400" y="5497513"/>
            <a:ext cx="0" cy="228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7049" name="Line 27"/>
          <p:cNvSpPr>
            <a:spLocks noChangeShapeType="1"/>
          </p:cNvSpPr>
          <p:nvPr/>
        </p:nvSpPr>
        <p:spPr bwMode="auto">
          <a:xfrm flipV="1">
            <a:off x="3657600" y="5497513"/>
            <a:ext cx="0" cy="228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87050" name="Group 28"/>
          <p:cNvGrpSpPr>
            <a:grpSpLocks/>
          </p:cNvGrpSpPr>
          <p:nvPr/>
        </p:nvGrpSpPr>
        <p:grpSpPr bwMode="auto">
          <a:xfrm>
            <a:off x="533400" y="3973513"/>
            <a:ext cx="2133600" cy="1524000"/>
            <a:chOff x="336" y="2064"/>
            <a:chExt cx="1344" cy="960"/>
          </a:xfrm>
        </p:grpSpPr>
        <p:grpSp>
          <p:nvGrpSpPr>
            <p:cNvPr id="87057" name="Group 29"/>
            <p:cNvGrpSpPr>
              <a:grpSpLocks/>
            </p:cNvGrpSpPr>
            <p:nvPr/>
          </p:nvGrpSpPr>
          <p:grpSpPr bwMode="auto">
            <a:xfrm>
              <a:off x="336" y="2400"/>
              <a:ext cx="1344" cy="624"/>
              <a:chOff x="1488" y="3504"/>
              <a:chExt cx="1344" cy="624"/>
            </a:xfrm>
          </p:grpSpPr>
          <p:sp>
            <p:nvSpPr>
              <p:cNvPr id="87062" name="Rectangle 32"/>
              <p:cNvSpPr>
                <a:spLocks noChangeArrowheads="1"/>
              </p:cNvSpPr>
              <p:nvPr/>
            </p:nvSpPr>
            <p:spPr bwMode="auto">
              <a:xfrm>
                <a:off x="1488" y="3504"/>
                <a:ext cx="1344" cy="624"/>
              </a:xfrm>
              <a:prstGeom prst="rect">
                <a:avLst/>
              </a:prstGeom>
              <a:solidFill>
                <a:srgbClr val="F1C7C7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 eaLnBrk="0" hangingPunct="0"/>
                <a:r>
                  <a:rPr lang="en-US" sz="1600" b="0">
                    <a:latin typeface="Calibri" pitchFamily="-96" charset="0"/>
                  </a:rPr>
                  <a:t>• • •</a:t>
                </a:r>
              </a:p>
            </p:txBody>
          </p:sp>
          <p:sp>
            <p:nvSpPr>
              <p:cNvPr id="87063" name="Rectangle 30"/>
              <p:cNvSpPr>
                <a:spLocks noChangeArrowheads="1"/>
              </p:cNvSpPr>
              <p:nvPr/>
            </p:nvSpPr>
            <p:spPr bwMode="auto">
              <a:xfrm>
                <a:off x="1488" y="3504"/>
                <a:ext cx="384" cy="624"/>
              </a:xfrm>
              <a:prstGeom prst="rect">
                <a:avLst/>
              </a:prstGeom>
              <a:solidFill>
                <a:srgbClr val="F1C7C7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A</a:t>
                </a:r>
              </a:p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[0]</a:t>
                </a:r>
              </a:p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[0]</a:t>
                </a:r>
              </a:p>
            </p:txBody>
          </p:sp>
          <p:sp>
            <p:nvSpPr>
              <p:cNvPr id="87064" name="Rectangle 31"/>
              <p:cNvSpPr>
                <a:spLocks noChangeArrowheads="1"/>
              </p:cNvSpPr>
              <p:nvPr/>
            </p:nvSpPr>
            <p:spPr bwMode="auto">
              <a:xfrm>
                <a:off x="2448" y="3504"/>
                <a:ext cx="384" cy="624"/>
              </a:xfrm>
              <a:prstGeom prst="rect">
                <a:avLst/>
              </a:prstGeom>
              <a:solidFill>
                <a:srgbClr val="F1C7C7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A</a:t>
                </a:r>
              </a:p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[0]</a:t>
                </a:r>
              </a:p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[C-1]</a:t>
                </a:r>
              </a:p>
            </p:txBody>
          </p:sp>
        </p:grpSp>
        <p:sp>
          <p:nvSpPr>
            <p:cNvPr id="87058" name="Line 33"/>
            <p:cNvSpPr>
              <a:spLocks noChangeShapeType="1"/>
            </p:cNvSpPr>
            <p:nvPr/>
          </p:nvSpPr>
          <p:spPr bwMode="auto">
            <a:xfrm>
              <a:off x="336" y="2160"/>
              <a:ext cx="0" cy="14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7059" name="Line 34"/>
            <p:cNvSpPr>
              <a:spLocks noChangeShapeType="1"/>
            </p:cNvSpPr>
            <p:nvPr/>
          </p:nvSpPr>
          <p:spPr bwMode="auto">
            <a:xfrm>
              <a:off x="336" y="2208"/>
              <a:ext cx="1344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7060" name="Rectangle 35"/>
            <p:cNvSpPr>
              <a:spLocks noChangeArrowheads="1"/>
            </p:cNvSpPr>
            <p:nvPr/>
          </p:nvSpPr>
          <p:spPr bwMode="auto">
            <a:xfrm>
              <a:off x="768" y="2064"/>
              <a:ext cx="528" cy="240"/>
            </a:xfrm>
            <a:prstGeom prst="rect">
              <a:avLst/>
            </a:prstGeom>
            <a:solidFill>
              <a:schemeClr val="bg1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r>
                <a:rPr lang="en-US" sz="1600">
                  <a:latin typeface="Courier New" pitchFamily="-96" charset="0"/>
                </a:rPr>
                <a:t>A[0]</a:t>
              </a:r>
              <a:endParaRPr lang="en-US" sz="1600" b="0">
                <a:latin typeface="Calibri" pitchFamily="-96" charset="0"/>
              </a:endParaRPr>
            </a:p>
          </p:txBody>
        </p:sp>
        <p:sp>
          <p:nvSpPr>
            <p:cNvPr id="87061" name="Line 36"/>
            <p:cNvSpPr>
              <a:spLocks noChangeShapeType="1"/>
            </p:cNvSpPr>
            <p:nvPr/>
          </p:nvSpPr>
          <p:spPr bwMode="auto">
            <a:xfrm>
              <a:off x="1680" y="2160"/>
              <a:ext cx="0" cy="14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87051" name="Text Box 38"/>
          <p:cNvSpPr txBox="1">
            <a:spLocks noChangeArrowheads="1"/>
          </p:cNvSpPr>
          <p:nvPr/>
        </p:nvSpPr>
        <p:spPr bwMode="auto">
          <a:xfrm>
            <a:off x="2944813" y="5724525"/>
            <a:ext cx="144780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 sz="1800" dirty="0" err="1">
                <a:latin typeface="Courier New" pitchFamily="-96" charset="0"/>
              </a:rPr>
              <a:t>A+(i</a:t>
            </a:r>
            <a:r>
              <a:rPr lang="en-US" sz="1800" dirty="0">
                <a:latin typeface="Courier New" pitchFamily="-96" charset="0"/>
              </a:rPr>
              <a:t>*C*4)</a:t>
            </a:r>
          </a:p>
        </p:txBody>
      </p:sp>
      <p:sp>
        <p:nvSpPr>
          <p:cNvPr id="87052" name="Text Box 39"/>
          <p:cNvSpPr txBox="1">
            <a:spLocks noChangeArrowheads="1"/>
          </p:cNvSpPr>
          <p:nvPr/>
        </p:nvSpPr>
        <p:spPr bwMode="auto">
          <a:xfrm>
            <a:off x="6324600" y="5724525"/>
            <a:ext cx="205740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 sz="1800" dirty="0">
                <a:latin typeface="Courier New" pitchFamily="-96" charset="0"/>
              </a:rPr>
              <a:t>A+((R-1)*C*4)</a:t>
            </a:r>
          </a:p>
        </p:txBody>
      </p:sp>
      <p:sp>
        <p:nvSpPr>
          <p:cNvPr id="87053" name="Line 40"/>
          <p:cNvSpPr>
            <a:spLocks noChangeShapeType="1"/>
          </p:cNvSpPr>
          <p:nvPr/>
        </p:nvSpPr>
        <p:spPr bwMode="auto">
          <a:xfrm flipV="1">
            <a:off x="6705600" y="5497513"/>
            <a:ext cx="0" cy="228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7054" name="Text Box 15"/>
          <p:cNvSpPr txBox="1">
            <a:spLocks noChangeArrowheads="1"/>
          </p:cNvSpPr>
          <p:nvPr/>
        </p:nvSpPr>
        <p:spPr bwMode="auto">
          <a:xfrm>
            <a:off x="425450" y="3429000"/>
            <a:ext cx="2012950" cy="3968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r" eaLnBrk="0" hangingPunct="0"/>
            <a:r>
              <a:rPr lang="en-US" sz="2000">
                <a:latin typeface="Courier New" pitchFamily="-96" charset="0"/>
              </a:rPr>
              <a:t>int A[R][C];</a:t>
            </a:r>
          </a:p>
        </p:txBody>
      </p:sp>
      <p:sp>
        <p:nvSpPr>
          <p:cNvPr id="87055" name="Line 27"/>
          <p:cNvSpPr>
            <a:spLocks noChangeShapeType="1"/>
          </p:cNvSpPr>
          <p:nvPr/>
        </p:nvSpPr>
        <p:spPr bwMode="auto">
          <a:xfrm flipV="1">
            <a:off x="4648200" y="5497513"/>
            <a:ext cx="0" cy="674687"/>
          </a:xfrm>
          <a:prstGeom prst="line">
            <a:avLst/>
          </a:prstGeom>
          <a:noFill/>
          <a:ln w="57150">
            <a:solidFill>
              <a:srgbClr val="990000"/>
            </a:solidFill>
            <a:round/>
            <a:headEnd/>
            <a:tailEnd type="triangle" w="med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3" name="Text Box 38"/>
          <p:cNvSpPr txBox="1">
            <a:spLocks noChangeArrowheads="1"/>
          </p:cNvSpPr>
          <p:nvPr/>
        </p:nvSpPr>
        <p:spPr bwMode="auto">
          <a:xfrm>
            <a:off x="3370263" y="6259513"/>
            <a:ext cx="2954337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 dirty="0" err="1">
                <a:solidFill>
                  <a:srgbClr val="990000"/>
                </a:solidFill>
                <a:latin typeface="Courier New" pitchFamily="-96" charset="0"/>
              </a:rPr>
              <a:t>A+(i</a:t>
            </a:r>
            <a:r>
              <a:rPr lang="en-US" dirty="0">
                <a:solidFill>
                  <a:srgbClr val="990000"/>
                </a:solidFill>
                <a:latin typeface="Courier New" pitchFamily="-96" charset="0"/>
              </a:rPr>
              <a:t>*C*4)+(j*4)</a:t>
            </a:r>
          </a:p>
        </p:txBody>
      </p:sp>
    </p:spTree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89" name="Rectangle 2"/>
          <p:cNvSpPr>
            <a:spLocks noGrp="1" noChangeArrowheads="1"/>
          </p:cNvSpPr>
          <p:nvPr>
            <p:ph type="title"/>
          </p:nvPr>
        </p:nvSpPr>
        <p:spPr>
          <a:xfrm>
            <a:off x="406400" y="493713"/>
            <a:ext cx="8280400" cy="573087"/>
          </a:xfrm>
        </p:spPr>
        <p:txBody>
          <a:bodyPr/>
          <a:lstStyle/>
          <a:p>
            <a:r>
              <a:rPr lang="en-US">
                <a:latin typeface="Calibri" pitchFamily="-96" charset="0"/>
              </a:rPr>
              <a:t>Nested Array Element Access Code</a:t>
            </a:r>
          </a:p>
        </p:txBody>
      </p:sp>
      <p:sp>
        <p:nvSpPr>
          <p:cNvPr id="313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4653136"/>
            <a:ext cx="8320088" cy="1749896"/>
          </a:xfrm>
        </p:spPr>
        <p:txBody>
          <a:bodyPr/>
          <a:lstStyle/>
          <a:p>
            <a:r>
              <a:rPr lang="en-US" dirty="0">
                <a:latin typeface="Calibri" pitchFamily="-96" charset="0"/>
              </a:rPr>
              <a:t>Array Elements </a:t>
            </a:r>
            <a:endParaRPr lang="en-US" dirty="0">
              <a:latin typeface="Courier New" pitchFamily="-96" charset="0"/>
            </a:endParaRPr>
          </a:p>
          <a:p>
            <a:pPr lvl="1"/>
            <a:r>
              <a:rPr lang="en-US" b="1" dirty="0">
                <a:latin typeface="Calibri" pitchFamily="-96" charset="0"/>
              </a:rPr>
              <a:t> </a:t>
            </a:r>
            <a:r>
              <a:rPr lang="en-US" b="1" dirty="0" err="1">
                <a:latin typeface="Courier New" pitchFamily="-96" charset="0"/>
              </a:rPr>
              <a:t>pgh</a:t>
            </a:r>
            <a:r>
              <a:rPr lang="en-US" b="1" dirty="0">
                <a:latin typeface="Courier New" pitchFamily="-96" charset="0"/>
              </a:rPr>
              <a:t>[index][dig]</a:t>
            </a:r>
            <a:r>
              <a:rPr lang="en-US" b="1" dirty="0">
                <a:latin typeface="Calibri" pitchFamily="-96" charset="0"/>
              </a:rPr>
              <a:t> </a:t>
            </a:r>
            <a:r>
              <a:rPr lang="en-US" dirty="0">
                <a:latin typeface="Calibri" pitchFamily="-96" charset="0"/>
              </a:rPr>
              <a:t>is</a:t>
            </a:r>
            <a:r>
              <a:rPr lang="en-US" b="1" dirty="0">
                <a:latin typeface="Calibri" pitchFamily="-96" charset="0"/>
              </a:rPr>
              <a:t> </a:t>
            </a:r>
            <a:r>
              <a:rPr lang="en-US" b="1" dirty="0" err="1">
                <a:latin typeface="Courier New" pitchFamily="-96" charset="0"/>
              </a:rPr>
              <a:t>int</a:t>
            </a:r>
            <a:endParaRPr lang="en-US" b="1" dirty="0">
              <a:latin typeface="Courier New" pitchFamily="-96" charset="0"/>
            </a:endParaRPr>
          </a:p>
          <a:p>
            <a:pPr lvl="1"/>
            <a:r>
              <a:rPr lang="en-US" dirty="0">
                <a:latin typeface="Calibri" pitchFamily="-96" charset="0"/>
              </a:rPr>
              <a:t>Address: </a:t>
            </a:r>
            <a:r>
              <a:rPr lang="en-US" b="1" dirty="0" err="1">
                <a:latin typeface="Courier New" pitchFamily="-96" charset="0"/>
              </a:rPr>
              <a:t>pgh</a:t>
            </a:r>
            <a:r>
              <a:rPr lang="en-US" b="1" dirty="0">
                <a:latin typeface="Courier New" pitchFamily="-96" charset="0"/>
              </a:rPr>
              <a:t> + 20*index + 4*dig</a:t>
            </a:r>
          </a:p>
          <a:p>
            <a:pPr lvl="2"/>
            <a:r>
              <a:rPr lang="en-US" dirty="0"/>
              <a:t>=   </a:t>
            </a:r>
            <a:r>
              <a:rPr lang="en-US" b="1" dirty="0" err="1">
                <a:latin typeface="Courier New" pitchFamily="-96" charset="0"/>
              </a:rPr>
              <a:t>pgh</a:t>
            </a:r>
            <a:r>
              <a:rPr lang="en-US" b="1" dirty="0">
                <a:latin typeface="Courier New" pitchFamily="-96" charset="0"/>
              </a:rPr>
              <a:t> + 4*(5*index + dig)</a:t>
            </a:r>
          </a:p>
        </p:txBody>
      </p:sp>
      <p:sp>
        <p:nvSpPr>
          <p:cNvPr id="89091" name="Rectangle 4"/>
          <p:cNvSpPr>
            <a:spLocks noChangeArrowheads="1"/>
          </p:cNvSpPr>
          <p:nvPr/>
        </p:nvSpPr>
        <p:spPr bwMode="auto">
          <a:xfrm>
            <a:off x="3419872" y="2115453"/>
            <a:ext cx="3733800" cy="1474788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 dirty="0" err="1">
                <a:latin typeface="Courier New" pitchFamily="-96" charset="0"/>
              </a:rPr>
              <a:t>int</a:t>
            </a:r>
            <a:r>
              <a:rPr lang="en-US" sz="1800" dirty="0">
                <a:latin typeface="Courier New" pitchFamily="-96" charset="0"/>
              </a:rPr>
              <a:t> </a:t>
            </a:r>
            <a:r>
              <a:rPr lang="en-US" sz="1800" dirty="0" err="1">
                <a:latin typeface="Courier New" pitchFamily="-96" charset="0"/>
              </a:rPr>
              <a:t>get_pgh_digit</a:t>
            </a:r>
            <a:endParaRPr lang="en-US" sz="1800" dirty="0">
              <a:latin typeface="Courier New" pitchFamily="-96" charset="0"/>
            </a:endParaRP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  (</a:t>
            </a:r>
            <a:r>
              <a:rPr lang="en-US" sz="1800" dirty="0" err="1">
                <a:latin typeface="Courier New" pitchFamily="-96" charset="0"/>
              </a:rPr>
              <a:t>int</a:t>
            </a:r>
            <a:r>
              <a:rPr lang="en-US" sz="1800" dirty="0">
                <a:latin typeface="Courier New" pitchFamily="-96" charset="0"/>
              </a:rPr>
              <a:t> index, </a:t>
            </a:r>
            <a:r>
              <a:rPr lang="en-US" sz="1800" dirty="0" err="1">
                <a:latin typeface="Courier New" pitchFamily="-96" charset="0"/>
              </a:rPr>
              <a:t>int</a:t>
            </a:r>
            <a:r>
              <a:rPr lang="en-US" sz="1800" dirty="0">
                <a:latin typeface="Courier New" pitchFamily="-96" charset="0"/>
              </a:rPr>
              <a:t> dig)</a:t>
            </a: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{</a:t>
            </a: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  return </a:t>
            </a:r>
            <a:r>
              <a:rPr lang="en-US" sz="1800" dirty="0" err="1">
                <a:latin typeface="Courier New" pitchFamily="-96" charset="0"/>
              </a:rPr>
              <a:t>pgh</a:t>
            </a:r>
            <a:r>
              <a:rPr lang="en-US" sz="1800" dirty="0">
                <a:latin typeface="Courier New" pitchFamily="-96" charset="0"/>
              </a:rPr>
              <a:t>[index][dig];</a:t>
            </a: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}</a:t>
            </a:r>
          </a:p>
        </p:txBody>
      </p:sp>
      <p:sp>
        <p:nvSpPr>
          <p:cNvPr id="313349" name="Rectangle 5"/>
          <p:cNvSpPr>
            <a:spLocks noChangeArrowheads="1"/>
          </p:cNvSpPr>
          <p:nvPr/>
        </p:nvSpPr>
        <p:spPr bwMode="auto">
          <a:xfrm>
            <a:off x="474140" y="3680778"/>
            <a:ext cx="8001000" cy="920765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eaLnBrk="0" hangingPunct="0">
              <a:tabLst>
                <a:tab pos="114300" algn="l"/>
                <a:tab pos="968375" algn="l"/>
                <a:tab pos="4000500" algn="l"/>
              </a:tabLst>
              <a:defRPr/>
            </a:pP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	</a:t>
            </a:r>
            <a:r>
              <a:rPr lang="en-US" sz="1800" dirty="0" err="1">
                <a:latin typeface="Courier New" pitchFamily="49" charset="0"/>
                <a:ea typeface="+mn-ea"/>
                <a:cs typeface="+mn-cs"/>
              </a:rPr>
              <a:t>leaq</a:t>
            </a: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	(%rdi,%rdi,4), %</a:t>
            </a:r>
            <a:r>
              <a:rPr lang="en-US" sz="1800" dirty="0" err="1">
                <a:latin typeface="Courier New" pitchFamily="49" charset="0"/>
                <a:ea typeface="+mn-ea"/>
                <a:cs typeface="+mn-cs"/>
              </a:rPr>
              <a:t>rax</a:t>
            </a: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	# 5*index</a:t>
            </a:r>
          </a:p>
          <a:p>
            <a:pPr eaLnBrk="0" hangingPunct="0">
              <a:tabLst>
                <a:tab pos="114300" algn="l"/>
                <a:tab pos="968375" algn="l"/>
                <a:tab pos="4000500" algn="l"/>
              </a:tabLst>
              <a:defRPr/>
            </a:pP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	</a:t>
            </a:r>
            <a:r>
              <a:rPr lang="en-US" sz="1800" dirty="0" err="1">
                <a:latin typeface="Courier New" pitchFamily="49" charset="0"/>
                <a:ea typeface="+mn-ea"/>
                <a:cs typeface="+mn-cs"/>
              </a:rPr>
              <a:t>addl</a:t>
            </a: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	%</a:t>
            </a:r>
            <a:r>
              <a:rPr lang="en-US" sz="1800" dirty="0" err="1">
                <a:latin typeface="Courier New" pitchFamily="49" charset="0"/>
                <a:ea typeface="+mn-ea"/>
                <a:cs typeface="+mn-cs"/>
              </a:rPr>
              <a:t>rax</a:t>
            </a: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, %</a:t>
            </a:r>
            <a:r>
              <a:rPr lang="en-US" sz="1800" dirty="0" err="1">
                <a:latin typeface="Courier New" pitchFamily="49" charset="0"/>
                <a:ea typeface="+mn-ea"/>
                <a:cs typeface="+mn-cs"/>
              </a:rPr>
              <a:t>rsi</a:t>
            </a: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	# 5*</a:t>
            </a:r>
            <a:r>
              <a:rPr lang="en-US" sz="1800" dirty="0" err="1">
                <a:latin typeface="Courier New" pitchFamily="49" charset="0"/>
                <a:ea typeface="+mn-ea"/>
                <a:cs typeface="+mn-cs"/>
              </a:rPr>
              <a:t>index+dig</a:t>
            </a:r>
            <a:endParaRPr lang="en-US" sz="1800" dirty="0">
              <a:latin typeface="Courier New" pitchFamily="49" charset="0"/>
              <a:ea typeface="+mn-ea"/>
              <a:cs typeface="+mn-cs"/>
            </a:endParaRPr>
          </a:p>
          <a:p>
            <a:pPr eaLnBrk="0" hangingPunct="0">
              <a:tabLst>
                <a:tab pos="114300" algn="l"/>
                <a:tab pos="968375" algn="l"/>
                <a:tab pos="4000500" algn="l"/>
              </a:tabLst>
              <a:defRPr/>
            </a:pP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	</a:t>
            </a:r>
            <a:r>
              <a:rPr lang="en-US" sz="1800" dirty="0" err="1">
                <a:latin typeface="Courier New" pitchFamily="49" charset="0"/>
                <a:ea typeface="+mn-ea"/>
                <a:cs typeface="+mn-cs"/>
              </a:rPr>
              <a:t>movl</a:t>
            </a: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	</a:t>
            </a:r>
            <a:r>
              <a:rPr lang="en-US" sz="1800" dirty="0" err="1">
                <a:latin typeface="Courier New" pitchFamily="49" charset="0"/>
                <a:ea typeface="+mn-ea"/>
                <a:cs typeface="+mn-cs"/>
              </a:rPr>
              <a:t>pgh</a:t>
            </a: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(,%rsi,4), %</a:t>
            </a:r>
            <a:r>
              <a:rPr lang="en-US" sz="1800" dirty="0" err="1">
                <a:latin typeface="Courier New" pitchFamily="49" charset="0"/>
                <a:ea typeface="+mn-ea"/>
                <a:cs typeface="+mn-cs"/>
              </a:rPr>
              <a:t>eax</a:t>
            </a: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	# M[</a:t>
            </a:r>
            <a:r>
              <a:rPr lang="en-US" sz="1800" dirty="0" err="1">
                <a:latin typeface="Courier New" pitchFamily="49" charset="0"/>
                <a:ea typeface="+mn-ea"/>
                <a:cs typeface="+mn-cs"/>
              </a:rPr>
              <a:t>pgh</a:t>
            </a: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 + 4*(5*</a:t>
            </a:r>
            <a:r>
              <a:rPr lang="en-US" sz="1800" dirty="0" err="1">
                <a:latin typeface="Courier New" pitchFamily="49" charset="0"/>
                <a:ea typeface="+mn-ea"/>
                <a:cs typeface="+mn-cs"/>
              </a:rPr>
              <a:t>index+dig</a:t>
            </a: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)]</a:t>
            </a:r>
          </a:p>
        </p:txBody>
      </p:sp>
      <p:grpSp>
        <p:nvGrpSpPr>
          <p:cNvPr id="7" name="Group 6"/>
          <p:cNvGrpSpPr/>
          <p:nvPr/>
        </p:nvGrpSpPr>
        <p:grpSpPr>
          <a:xfrm>
            <a:off x="266700" y="1124341"/>
            <a:ext cx="6324600" cy="1288495"/>
            <a:chOff x="1066800" y="2671762"/>
            <a:chExt cx="6324600" cy="1288495"/>
          </a:xfrm>
        </p:grpSpPr>
        <p:sp>
          <p:nvSpPr>
            <p:cNvPr id="8" name="Line 8"/>
            <p:cNvSpPr>
              <a:spLocks noChangeShapeType="1"/>
            </p:cNvSpPr>
            <p:nvPr/>
          </p:nvSpPr>
          <p:spPr bwMode="auto">
            <a:xfrm flipV="1">
              <a:off x="1295400" y="3438525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Text Box 9"/>
            <p:cNvSpPr txBox="1">
              <a:spLocks noChangeArrowheads="1"/>
            </p:cNvSpPr>
            <p:nvPr/>
          </p:nvSpPr>
          <p:spPr bwMode="auto">
            <a:xfrm>
              <a:off x="1066800" y="3590925"/>
              <a:ext cx="600232" cy="36933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800" dirty="0" err="1">
                  <a:latin typeface="Courier New" pitchFamily="-96" charset="0"/>
                </a:rPr>
                <a:t>pgh</a:t>
              </a:r>
              <a:endParaRPr lang="en-US" sz="1800" dirty="0">
                <a:latin typeface="Courier New" pitchFamily="-96" charset="0"/>
              </a:endParaRPr>
            </a:p>
          </p:txBody>
        </p:sp>
        <p:grpSp>
          <p:nvGrpSpPr>
            <p:cNvPr id="10" name="Group 19"/>
            <p:cNvGrpSpPr>
              <a:grpSpLocks/>
            </p:cNvGrpSpPr>
            <p:nvPr/>
          </p:nvGrpSpPr>
          <p:grpSpPr bwMode="auto">
            <a:xfrm>
              <a:off x="1295400" y="2676525"/>
              <a:ext cx="1524000" cy="762000"/>
              <a:chOff x="816" y="2640"/>
              <a:chExt cx="960" cy="480"/>
            </a:xfrm>
          </p:grpSpPr>
          <p:sp>
            <p:nvSpPr>
              <p:cNvPr id="33" name="Rectangle 20"/>
              <p:cNvSpPr>
                <a:spLocks noChangeArrowheads="1"/>
              </p:cNvSpPr>
              <p:nvPr/>
            </p:nvSpPr>
            <p:spPr bwMode="auto">
              <a:xfrm>
                <a:off x="816" y="2640"/>
                <a:ext cx="192" cy="480"/>
              </a:xfrm>
              <a:prstGeom prst="rect">
                <a:avLst/>
              </a:prstGeom>
              <a:solidFill>
                <a:srgbClr val="F1C7C7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eaLnBrk="0" hangingPunct="0"/>
                <a:r>
                  <a:rPr lang="en-US" sz="1800">
                    <a:latin typeface="Courier New" pitchFamily="-96" charset="0"/>
                  </a:rPr>
                  <a:t>1</a:t>
                </a:r>
              </a:p>
            </p:txBody>
          </p:sp>
          <p:sp>
            <p:nvSpPr>
              <p:cNvPr id="34" name="Rectangle 21"/>
              <p:cNvSpPr>
                <a:spLocks noChangeArrowheads="1"/>
              </p:cNvSpPr>
              <p:nvPr/>
            </p:nvSpPr>
            <p:spPr bwMode="auto">
              <a:xfrm>
                <a:off x="1008" y="2640"/>
                <a:ext cx="192" cy="480"/>
              </a:xfrm>
              <a:prstGeom prst="rect">
                <a:avLst/>
              </a:prstGeom>
              <a:solidFill>
                <a:srgbClr val="F1C7C7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eaLnBrk="0" hangingPunct="0"/>
                <a:r>
                  <a:rPr lang="en-US" sz="1800">
                    <a:latin typeface="Courier New" pitchFamily="-96" charset="0"/>
                  </a:rPr>
                  <a:t>5</a:t>
                </a:r>
              </a:p>
            </p:txBody>
          </p:sp>
          <p:sp>
            <p:nvSpPr>
              <p:cNvPr id="35" name="Rectangle 22"/>
              <p:cNvSpPr>
                <a:spLocks noChangeArrowheads="1"/>
              </p:cNvSpPr>
              <p:nvPr/>
            </p:nvSpPr>
            <p:spPr bwMode="auto">
              <a:xfrm>
                <a:off x="1200" y="2640"/>
                <a:ext cx="192" cy="480"/>
              </a:xfrm>
              <a:prstGeom prst="rect">
                <a:avLst/>
              </a:prstGeom>
              <a:solidFill>
                <a:srgbClr val="F1C7C7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eaLnBrk="0" hangingPunct="0"/>
                <a:r>
                  <a:rPr lang="en-US" sz="1800">
                    <a:latin typeface="Courier New" pitchFamily="-96" charset="0"/>
                  </a:rPr>
                  <a:t>2</a:t>
                </a:r>
              </a:p>
            </p:txBody>
          </p:sp>
          <p:sp>
            <p:nvSpPr>
              <p:cNvPr id="36" name="Rectangle 23"/>
              <p:cNvSpPr>
                <a:spLocks noChangeArrowheads="1"/>
              </p:cNvSpPr>
              <p:nvPr/>
            </p:nvSpPr>
            <p:spPr bwMode="auto">
              <a:xfrm>
                <a:off x="1392" y="2640"/>
                <a:ext cx="192" cy="480"/>
              </a:xfrm>
              <a:prstGeom prst="rect">
                <a:avLst/>
              </a:prstGeom>
              <a:solidFill>
                <a:srgbClr val="F1C7C7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eaLnBrk="0" hangingPunct="0"/>
                <a:r>
                  <a:rPr lang="en-US" sz="1800">
                    <a:latin typeface="Courier New" pitchFamily="-96" charset="0"/>
                  </a:rPr>
                  <a:t>0</a:t>
                </a:r>
              </a:p>
            </p:txBody>
          </p:sp>
          <p:sp>
            <p:nvSpPr>
              <p:cNvPr id="37" name="Rectangle 24"/>
              <p:cNvSpPr>
                <a:spLocks noChangeArrowheads="1"/>
              </p:cNvSpPr>
              <p:nvPr/>
            </p:nvSpPr>
            <p:spPr bwMode="auto">
              <a:xfrm>
                <a:off x="1584" y="2640"/>
                <a:ext cx="192" cy="480"/>
              </a:xfrm>
              <a:prstGeom prst="rect">
                <a:avLst/>
              </a:prstGeom>
              <a:solidFill>
                <a:srgbClr val="F1C7C7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eaLnBrk="0" hangingPunct="0"/>
                <a:r>
                  <a:rPr lang="en-US" sz="1800">
                    <a:latin typeface="Courier New" pitchFamily="-96" charset="0"/>
                  </a:rPr>
                  <a:t>6</a:t>
                </a:r>
              </a:p>
            </p:txBody>
          </p:sp>
        </p:grpSp>
        <p:grpSp>
          <p:nvGrpSpPr>
            <p:cNvPr id="11" name="Group 25"/>
            <p:cNvGrpSpPr>
              <a:grpSpLocks/>
            </p:cNvGrpSpPr>
            <p:nvPr/>
          </p:nvGrpSpPr>
          <p:grpSpPr bwMode="auto">
            <a:xfrm>
              <a:off x="2819400" y="2676525"/>
              <a:ext cx="1524000" cy="762000"/>
              <a:chOff x="816" y="2640"/>
              <a:chExt cx="960" cy="480"/>
            </a:xfrm>
          </p:grpSpPr>
          <p:sp>
            <p:nvSpPr>
              <p:cNvPr id="28" name="Rectangle 26"/>
              <p:cNvSpPr>
                <a:spLocks noChangeArrowheads="1"/>
              </p:cNvSpPr>
              <p:nvPr/>
            </p:nvSpPr>
            <p:spPr bwMode="auto">
              <a:xfrm>
                <a:off x="816" y="2640"/>
                <a:ext cx="192" cy="480"/>
              </a:xfrm>
              <a:prstGeom prst="rect">
                <a:avLst/>
              </a:prstGeom>
              <a:solidFill>
                <a:srgbClr val="F6F5BD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eaLnBrk="0" hangingPunct="0"/>
                <a:r>
                  <a:rPr lang="en-US" sz="1800">
                    <a:latin typeface="Courier New" pitchFamily="-96" charset="0"/>
                  </a:rPr>
                  <a:t>1</a:t>
                </a:r>
              </a:p>
            </p:txBody>
          </p:sp>
          <p:sp>
            <p:nvSpPr>
              <p:cNvPr id="29" name="Rectangle 27"/>
              <p:cNvSpPr>
                <a:spLocks noChangeArrowheads="1"/>
              </p:cNvSpPr>
              <p:nvPr/>
            </p:nvSpPr>
            <p:spPr bwMode="auto">
              <a:xfrm>
                <a:off x="1008" y="2640"/>
                <a:ext cx="192" cy="480"/>
              </a:xfrm>
              <a:prstGeom prst="rect">
                <a:avLst/>
              </a:prstGeom>
              <a:solidFill>
                <a:srgbClr val="F6F5BD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eaLnBrk="0" hangingPunct="0"/>
                <a:r>
                  <a:rPr lang="en-US" sz="1800">
                    <a:latin typeface="Courier New" pitchFamily="-96" charset="0"/>
                  </a:rPr>
                  <a:t>5</a:t>
                </a:r>
              </a:p>
            </p:txBody>
          </p:sp>
          <p:sp>
            <p:nvSpPr>
              <p:cNvPr id="30" name="Rectangle 28"/>
              <p:cNvSpPr>
                <a:spLocks noChangeArrowheads="1"/>
              </p:cNvSpPr>
              <p:nvPr/>
            </p:nvSpPr>
            <p:spPr bwMode="auto">
              <a:xfrm>
                <a:off x="1200" y="2640"/>
                <a:ext cx="192" cy="480"/>
              </a:xfrm>
              <a:prstGeom prst="rect">
                <a:avLst/>
              </a:prstGeom>
              <a:solidFill>
                <a:srgbClr val="F6F5BD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eaLnBrk="0" hangingPunct="0"/>
                <a:r>
                  <a:rPr lang="en-US" sz="1800">
                    <a:latin typeface="Courier New" pitchFamily="-96" charset="0"/>
                  </a:rPr>
                  <a:t>2</a:t>
                </a:r>
              </a:p>
            </p:txBody>
          </p:sp>
          <p:sp>
            <p:nvSpPr>
              <p:cNvPr id="31" name="Rectangle 29"/>
              <p:cNvSpPr>
                <a:spLocks noChangeArrowheads="1"/>
              </p:cNvSpPr>
              <p:nvPr/>
            </p:nvSpPr>
            <p:spPr bwMode="auto">
              <a:xfrm>
                <a:off x="1392" y="2640"/>
                <a:ext cx="192" cy="480"/>
              </a:xfrm>
              <a:prstGeom prst="rect">
                <a:avLst/>
              </a:prstGeom>
              <a:solidFill>
                <a:srgbClr val="F6F5BD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eaLnBrk="0" hangingPunct="0"/>
                <a:r>
                  <a:rPr lang="en-US" sz="1800">
                    <a:latin typeface="Courier New" pitchFamily="-96" charset="0"/>
                  </a:rPr>
                  <a:t>1</a:t>
                </a:r>
              </a:p>
            </p:txBody>
          </p:sp>
          <p:sp>
            <p:nvSpPr>
              <p:cNvPr id="32" name="Rectangle 30"/>
              <p:cNvSpPr>
                <a:spLocks noChangeArrowheads="1"/>
              </p:cNvSpPr>
              <p:nvPr/>
            </p:nvSpPr>
            <p:spPr bwMode="auto">
              <a:xfrm>
                <a:off x="1584" y="2640"/>
                <a:ext cx="192" cy="480"/>
              </a:xfrm>
              <a:prstGeom prst="rect">
                <a:avLst/>
              </a:prstGeom>
              <a:solidFill>
                <a:srgbClr val="F6F5BD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eaLnBrk="0" hangingPunct="0"/>
                <a:r>
                  <a:rPr lang="en-US" sz="1800">
                    <a:latin typeface="Courier New" pitchFamily="-96" charset="0"/>
                  </a:rPr>
                  <a:t>3</a:t>
                </a:r>
              </a:p>
            </p:txBody>
          </p:sp>
        </p:grpSp>
        <p:grpSp>
          <p:nvGrpSpPr>
            <p:cNvPr id="12" name="Group 31"/>
            <p:cNvGrpSpPr>
              <a:grpSpLocks/>
            </p:cNvGrpSpPr>
            <p:nvPr/>
          </p:nvGrpSpPr>
          <p:grpSpPr bwMode="auto">
            <a:xfrm>
              <a:off x="4343400" y="2676525"/>
              <a:ext cx="1524000" cy="762000"/>
              <a:chOff x="816" y="2640"/>
              <a:chExt cx="960" cy="480"/>
            </a:xfrm>
          </p:grpSpPr>
          <p:sp>
            <p:nvSpPr>
              <p:cNvPr id="23" name="Rectangle 32"/>
              <p:cNvSpPr>
                <a:spLocks noChangeArrowheads="1"/>
              </p:cNvSpPr>
              <p:nvPr/>
            </p:nvSpPr>
            <p:spPr bwMode="auto">
              <a:xfrm>
                <a:off x="816" y="2640"/>
                <a:ext cx="192" cy="480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hangingPunct="0">
                  <a:defRPr/>
                </a:pPr>
                <a:r>
                  <a:rPr lang="en-US" sz="1800">
                    <a:latin typeface="Courier New" pitchFamily="49" charset="0"/>
                    <a:ea typeface="+mn-ea"/>
                    <a:cs typeface="+mn-cs"/>
                  </a:rPr>
                  <a:t>1</a:t>
                </a:r>
              </a:p>
            </p:txBody>
          </p:sp>
          <p:sp>
            <p:nvSpPr>
              <p:cNvPr id="24" name="Rectangle 33"/>
              <p:cNvSpPr>
                <a:spLocks noChangeArrowheads="1"/>
              </p:cNvSpPr>
              <p:nvPr/>
            </p:nvSpPr>
            <p:spPr bwMode="auto">
              <a:xfrm>
                <a:off x="1008" y="2640"/>
                <a:ext cx="192" cy="480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hangingPunct="0">
                  <a:defRPr/>
                </a:pPr>
                <a:r>
                  <a:rPr lang="en-US" sz="1800">
                    <a:latin typeface="Courier New" pitchFamily="49" charset="0"/>
                    <a:ea typeface="+mn-ea"/>
                    <a:cs typeface="+mn-cs"/>
                  </a:rPr>
                  <a:t>5</a:t>
                </a:r>
              </a:p>
            </p:txBody>
          </p:sp>
          <p:sp>
            <p:nvSpPr>
              <p:cNvPr id="25" name="Rectangle 34"/>
              <p:cNvSpPr>
                <a:spLocks noChangeArrowheads="1"/>
              </p:cNvSpPr>
              <p:nvPr/>
            </p:nvSpPr>
            <p:spPr bwMode="auto">
              <a:xfrm>
                <a:off x="1200" y="2640"/>
                <a:ext cx="192" cy="480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hangingPunct="0">
                  <a:defRPr/>
                </a:pPr>
                <a:r>
                  <a:rPr lang="en-US" sz="1800">
                    <a:latin typeface="Courier New" pitchFamily="49" charset="0"/>
                    <a:ea typeface="+mn-ea"/>
                    <a:cs typeface="+mn-cs"/>
                  </a:rPr>
                  <a:t>2</a:t>
                </a:r>
              </a:p>
            </p:txBody>
          </p:sp>
          <p:sp>
            <p:nvSpPr>
              <p:cNvPr id="26" name="Rectangle 35"/>
              <p:cNvSpPr>
                <a:spLocks noChangeArrowheads="1"/>
              </p:cNvSpPr>
              <p:nvPr/>
            </p:nvSpPr>
            <p:spPr bwMode="auto">
              <a:xfrm>
                <a:off x="1392" y="2640"/>
                <a:ext cx="192" cy="480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hangingPunct="0">
                  <a:defRPr/>
                </a:pPr>
                <a:r>
                  <a:rPr lang="en-US" sz="1800">
                    <a:latin typeface="Courier New" pitchFamily="49" charset="0"/>
                    <a:ea typeface="+mn-ea"/>
                    <a:cs typeface="+mn-cs"/>
                  </a:rPr>
                  <a:t>1</a:t>
                </a:r>
              </a:p>
            </p:txBody>
          </p:sp>
          <p:sp>
            <p:nvSpPr>
              <p:cNvPr id="27" name="Rectangle 36"/>
              <p:cNvSpPr>
                <a:spLocks noChangeArrowheads="1"/>
              </p:cNvSpPr>
              <p:nvPr/>
            </p:nvSpPr>
            <p:spPr bwMode="auto">
              <a:xfrm>
                <a:off x="1584" y="2640"/>
                <a:ext cx="192" cy="480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hangingPunct="0">
                  <a:defRPr/>
                </a:pPr>
                <a:r>
                  <a:rPr lang="en-US" sz="1800">
                    <a:latin typeface="Courier New" pitchFamily="49" charset="0"/>
                    <a:ea typeface="+mn-ea"/>
                    <a:cs typeface="+mn-cs"/>
                  </a:rPr>
                  <a:t>7</a:t>
                </a:r>
              </a:p>
            </p:txBody>
          </p:sp>
        </p:grpSp>
        <p:grpSp>
          <p:nvGrpSpPr>
            <p:cNvPr id="13" name="Group 37"/>
            <p:cNvGrpSpPr>
              <a:grpSpLocks/>
            </p:cNvGrpSpPr>
            <p:nvPr/>
          </p:nvGrpSpPr>
          <p:grpSpPr bwMode="auto">
            <a:xfrm>
              <a:off x="5867400" y="2671762"/>
              <a:ext cx="1524000" cy="766763"/>
              <a:chOff x="816" y="2637"/>
              <a:chExt cx="960" cy="483"/>
            </a:xfrm>
          </p:grpSpPr>
          <p:sp>
            <p:nvSpPr>
              <p:cNvPr id="18" name="Rectangle 38"/>
              <p:cNvSpPr>
                <a:spLocks noChangeArrowheads="1"/>
              </p:cNvSpPr>
              <p:nvPr/>
            </p:nvSpPr>
            <p:spPr bwMode="auto">
              <a:xfrm>
                <a:off x="816" y="2640"/>
                <a:ext cx="192" cy="480"/>
              </a:xfrm>
              <a:prstGeom prst="rect">
                <a:avLst/>
              </a:prstGeom>
              <a:solidFill>
                <a:srgbClr val="D5F1C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eaLnBrk="0" hangingPunct="0"/>
                <a:r>
                  <a:rPr lang="en-US" sz="1800">
                    <a:latin typeface="Courier New" pitchFamily="-96" charset="0"/>
                  </a:rPr>
                  <a:t>1</a:t>
                </a:r>
              </a:p>
            </p:txBody>
          </p:sp>
          <p:sp>
            <p:nvSpPr>
              <p:cNvPr id="19" name="Rectangle 39"/>
              <p:cNvSpPr>
                <a:spLocks noChangeArrowheads="1"/>
              </p:cNvSpPr>
              <p:nvPr/>
            </p:nvSpPr>
            <p:spPr bwMode="auto">
              <a:xfrm>
                <a:off x="1008" y="2640"/>
                <a:ext cx="192" cy="480"/>
              </a:xfrm>
              <a:prstGeom prst="rect">
                <a:avLst/>
              </a:prstGeom>
              <a:solidFill>
                <a:srgbClr val="D5F1C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eaLnBrk="0" hangingPunct="0"/>
                <a:r>
                  <a:rPr lang="en-US" sz="1800">
                    <a:latin typeface="Courier New" pitchFamily="-96" charset="0"/>
                  </a:rPr>
                  <a:t>5</a:t>
                </a:r>
              </a:p>
            </p:txBody>
          </p:sp>
          <p:sp>
            <p:nvSpPr>
              <p:cNvPr id="20" name="Rectangle 40"/>
              <p:cNvSpPr>
                <a:spLocks noChangeArrowheads="1"/>
              </p:cNvSpPr>
              <p:nvPr/>
            </p:nvSpPr>
            <p:spPr bwMode="auto">
              <a:xfrm>
                <a:off x="1200" y="2640"/>
                <a:ext cx="192" cy="480"/>
              </a:xfrm>
              <a:prstGeom prst="rect">
                <a:avLst/>
              </a:prstGeom>
              <a:solidFill>
                <a:srgbClr val="D5F1C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eaLnBrk="0" hangingPunct="0"/>
                <a:r>
                  <a:rPr lang="en-US" sz="1800">
                    <a:latin typeface="Courier New" pitchFamily="-96" charset="0"/>
                  </a:rPr>
                  <a:t>2</a:t>
                </a:r>
              </a:p>
            </p:txBody>
          </p:sp>
          <p:sp>
            <p:nvSpPr>
              <p:cNvPr id="21" name="Rectangle 41"/>
              <p:cNvSpPr>
                <a:spLocks noChangeArrowheads="1"/>
              </p:cNvSpPr>
              <p:nvPr/>
            </p:nvSpPr>
            <p:spPr bwMode="auto">
              <a:xfrm>
                <a:off x="1392" y="2637"/>
                <a:ext cx="192" cy="480"/>
              </a:xfrm>
              <a:prstGeom prst="rect">
                <a:avLst/>
              </a:prstGeom>
              <a:solidFill>
                <a:srgbClr val="D5F1C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eaLnBrk="0" hangingPunct="0"/>
                <a:r>
                  <a:rPr lang="en-US" sz="1800">
                    <a:latin typeface="Courier New" pitchFamily="-96" charset="0"/>
                  </a:rPr>
                  <a:t>2</a:t>
                </a:r>
              </a:p>
            </p:txBody>
          </p:sp>
          <p:sp>
            <p:nvSpPr>
              <p:cNvPr id="22" name="Rectangle 42"/>
              <p:cNvSpPr>
                <a:spLocks noChangeArrowheads="1"/>
              </p:cNvSpPr>
              <p:nvPr/>
            </p:nvSpPr>
            <p:spPr bwMode="auto">
              <a:xfrm>
                <a:off x="1584" y="2640"/>
                <a:ext cx="192" cy="480"/>
              </a:xfrm>
              <a:prstGeom prst="rect">
                <a:avLst/>
              </a:prstGeom>
              <a:solidFill>
                <a:srgbClr val="D5F1C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eaLnBrk="0" hangingPunct="0"/>
                <a:r>
                  <a:rPr lang="en-US" sz="1800">
                    <a:latin typeface="Courier New" pitchFamily="-96" charset="0"/>
                  </a:rPr>
                  <a:t>1</a:t>
                </a:r>
              </a:p>
            </p:txBody>
          </p:sp>
        </p:grpSp>
        <p:sp>
          <p:nvSpPr>
            <p:cNvPr id="14" name="Rectangle 43"/>
            <p:cNvSpPr>
              <a:spLocks noChangeArrowheads="1"/>
            </p:cNvSpPr>
            <p:nvPr/>
          </p:nvSpPr>
          <p:spPr bwMode="auto">
            <a:xfrm>
              <a:off x="1295400" y="2676525"/>
              <a:ext cx="1524000" cy="762000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endParaRPr lang="en-US" sz="1800">
                <a:latin typeface="Calibri" pitchFamily="-96" charset="0"/>
              </a:endParaRPr>
            </a:p>
          </p:txBody>
        </p:sp>
        <p:sp>
          <p:nvSpPr>
            <p:cNvPr id="15" name="Rectangle 44"/>
            <p:cNvSpPr>
              <a:spLocks noChangeArrowheads="1"/>
            </p:cNvSpPr>
            <p:nvPr/>
          </p:nvSpPr>
          <p:spPr bwMode="auto">
            <a:xfrm>
              <a:off x="2819400" y="2676525"/>
              <a:ext cx="1524000" cy="762000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endParaRPr lang="en-US" sz="1800">
                <a:latin typeface="Calibri" pitchFamily="-96" charset="0"/>
              </a:endParaRPr>
            </a:p>
          </p:txBody>
        </p:sp>
        <p:sp>
          <p:nvSpPr>
            <p:cNvPr id="16" name="Rectangle 45"/>
            <p:cNvSpPr>
              <a:spLocks noChangeArrowheads="1"/>
            </p:cNvSpPr>
            <p:nvPr/>
          </p:nvSpPr>
          <p:spPr bwMode="auto">
            <a:xfrm>
              <a:off x="4343400" y="2676525"/>
              <a:ext cx="1524000" cy="762000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endParaRPr lang="en-US" sz="1800">
                <a:latin typeface="Calibri" pitchFamily="-96" charset="0"/>
              </a:endParaRPr>
            </a:p>
          </p:txBody>
        </p:sp>
        <p:sp>
          <p:nvSpPr>
            <p:cNvPr id="17" name="Rectangle 46"/>
            <p:cNvSpPr>
              <a:spLocks noChangeArrowheads="1"/>
            </p:cNvSpPr>
            <p:nvPr/>
          </p:nvSpPr>
          <p:spPr bwMode="auto">
            <a:xfrm>
              <a:off x="5867400" y="2676525"/>
              <a:ext cx="1524000" cy="762000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endParaRPr lang="en-US" sz="1800">
                <a:latin typeface="Calibri" pitchFamily="-96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919100509"/>
      </p:ext>
    </p:extLst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3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533400"/>
            <a:ext cx="7112000" cy="573088"/>
          </a:xfrm>
        </p:spPr>
        <p:txBody>
          <a:bodyPr/>
          <a:lstStyle/>
          <a:p>
            <a:r>
              <a:rPr lang="en-US">
                <a:latin typeface="Calibri" pitchFamily="-96" charset="0"/>
              </a:rPr>
              <a:t>Multi-Level Array Example</a:t>
            </a:r>
          </a:p>
        </p:txBody>
      </p:sp>
      <p:sp>
        <p:nvSpPr>
          <p:cNvPr id="3153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638800" y="1265238"/>
            <a:ext cx="3505200" cy="2286000"/>
          </a:xfrm>
        </p:spPr>
        <p:txBody>
          <a:bodyPr/>
          <a:lstStyle/>
          <a:p>
            <a:r>
              <a:rPr lang="en-US" sz="2000" dirty="0">
                <a:latin typeface="Calibri" pitchFamily="-96" charset="0"/>
              </a:rPr>
              <a:t>Variable </a:t>
            </a:r>
            <a:r>
              <a:rPr lang="en-US" sz="2000" dirty="0" err="1">
                <a:latin typeface="Courier New" pitchFamily="-96" charset="0"/>
              </a:rPr>
              <a:t>univ</a:t>
            </a:r>
            <a:r>
              <a:rPr lang="en-US" sz="2000" dirty="0">
                <a:latin typeface="Calibri" pitchFamily="-96" charset="0"/>
              </a:rPr>
              <a:t> denotes array of 3 elements</a:t>
            </a:r>
          </a:p>
          <a:p>
            <a:r>
              <a:rPr lang="en-US" sz="2000" dirty="0">
                <a:latin typeface="Calibri" pitchFamily="-96" charset="0"/>
              </a:rPr>
              <a:t>Each element is a pointer</a:t>
            </a:r>
          </a:p>
          <a:p>
            <a:pPr lvl="1"/>
            <a:r>
              <a:rPr lang="en-US" dirty="0">
                <a:latin typeface="Calibri" pitchFamily="-96" charset="0"/>
              </a:rPr>
              <a:t>8 bytes</a:t>
            </a:r>
          </a:p>
          <a:p>
            <a:r>
              <a:rPr lang="en-US" sz="2000" dirty="0">
                <a:latin typeface="Calibri" pitchFamily="-96" charset="0"/>
              </a:rPr>
              <a:t>Each pointer points to array of </a:t>
            </a:r>
            <a:r>
              <a:rPr lang="en-US" sz="2000" dirty="0" err="1">
                <a:latin typeface="Courier New" pitchFamily="-96" charset="0"/>
              </a:rPr>
              <a:t>int</a:t>
            </a:r>
            <a:r>
              <a:rPr lang="en-US" sz="2000" dirty="0" err="1">
                <a:latin typeface="Calibri" pitchFamily="-96" charset="0"/>
              </a:rPr>
              <a:t>’s</a:t>
            </a:r>
            <a:r>
              <a:rPr lang="en-US" sz="2000" dirty="0">
                <a:latin typeface="Calibri" pitchFamily="-96" charset="0"/>
              </a:rPr>
              <a:t> </a:t>
            </a:r>
          </a:p>
        </p:txBody>
      </p:sp>
      <p:sp>
        <p:nvSpPr>
          <p:cNvPr id="95235" name="Rectangle 4"/>
          <p:cNvSpPr>
            <a:spLocks noChangeArrowheads="1"/>
          </p:cNvSpPr>
          <p:nvPr/>
        </p:nvSpPr>
        <p:spPr bwMode="auto">
          <a:xfrm>
            <a:off x="228600" y="1371600"/>
            <a:ext cx="5257800" cy="925513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>
                <a:latin typeface="Courier New" pitchFamily="-96" charset="0"/>
              </a:rPr>
              <a:t>zip_dig cmu = { 1, 5, 2, 1, 3 };</a:t>
            </a:r>
          </a:p>
          <a:p>
            <a:pPr eaLnBrk="0" hangingPunct="0"/>
            <a:r>
              <a:rPr lang="en-US" sz="1800">
                <a:latin typeface="Courier New" pitchFamily="-96" charset="0"/>
              </a:rPr>
              <a:t>zip_dig mit = { 0, 2, 1, 3, 9 };</a:t>
            </a:r>
          </a:p>
          <a:p>
            <a:pPr eaLnBrk="0" hangingPunct="0"/>
            <a:r>
              <a:rPr lang="en-US" sz="1800">
                <a:latin typeface="Courier New" pitchFamily="-96" charset="0"/>
              </a:rPr>
              <a:t>zip_dig ucb = { 9, 4, 7, 2, 0 };</a:t>
            </a:r>
          </a:p>
        </p:txBody>
      </p:sp>
      <p:sp>
        <p:nvSpPr>
          <p:cNvPr id="95236" name="Rectangle 5"/>
          <p:cNvSpPr>
            <a:spLocks noChangeArrowheads="1"/>
          </p:cNvSpPr>
          <p:nvPr/>
        </p:nvSpPr>
        <p:spPr bwMode="auto">
          <a:xfrm>
            <a:off x="228600" y="2438400"/>
            <a:ext cx="5257800" cy="650875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>
                <a:latin typeface="Courier New" pitchFamily="-96" charset="0"/>
              </a:rPr>
              <a:t>#define UCOUNT 3</a:t>
            </a:r>
          </a:p>
          <a:p>
            <a:pPr eaLnBrk="0" hangingPunct="0"/>
            <a:r>
              <a:rPr lang="en-US" sz="1800">
                <a:latin typeface="Courier New" pitchFamily="-96" charset="0"/>
              </a:rPr>
              <a:t>int *univ[UCOUNT] = {mit, cmu, ucb};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374650" y="3733800"/>
            <a:ext cx="8616950" cy="2663825"/>
            <a:chOff x="374650" y="3733800"/>
            <a:chExt cx="8616950" cy="2663825"/>
          </a:xfrm>
        </p:grpSpPr>
        <p:grpSp>
          <p:nvGrpSpPr>
            <p:cNvPr id="3" name="Group 7"/>
            <p:cNvGrpSpPr>
              <a:grpSpLocks/>
            </p:cNvGrpSpPr>
            <p:nvPr/>
          </p:nvGrpSpPr>
          <p:grpSpPr bwMode="auto">
            <a:xfrm>
              <a:off x="374650" y="4191000"/>
              <a:ext cx="1987549" cy="1530350"/>
              <a:chOff x="188" y="2112"/>
              <a:chExt cx="1252" cy="964"/>
            </a:xfrm>
          </p:grpSpPr>
          <p:sp>
            <p:nvSpPr>
              <p:cNvPr id="95301" name="Rectangle 8"/>
              <p:cNvSpPr>
                <a:spLocks noChangeArrowheads="1"/>
              </p:cNvSpPr>
              <p:nvPr/>
            </p:nvSpPr>
            <p:spPr bwMode="auto">
              <a:xfrm>
                <a:off x="864" y="2352"/>
                <a:ext cx="576" cy="240"/>
              </a:xfrm>
              <a:prstGeom prst="rect">
                <a:avLst/>
              </a:prstGeom>
              <a:solidFill>
                <a:srgbClr val="F1C7C7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eaLnBrk="0" hangingPunct="0"/>
                <a:r>
                  <a:rPr lang="en-US" sz="1800">
                    <a:latin typeface="Courier New" pitchFamily="-96" charset="0"/>
                  </a:rPr>
                  <a:t>36</a:t>
                </a:r>
              </a:p>
            </p:txBody>
          </p:sp>
          <p:sp>
            <p:nvSpPr>
              <p:cNvPr id="95302" name="Line 9"/>
              <p:cNvSpPr>
                <a:spLocks noChangeShapeType="1"/>
              </p:cNvSpPr>
              <p:nvPr/>
            </p:nvSpPr>
            <p:spPr bwMode="auto">
              <a:xfrm flipV="1">
                <a:off x="576" y="2485"/>
                <a:ext cx="288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sm"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5303" name="Text Box 10"/>
              <p:cNvSpPr txBox="1">
                <a:spLocks noChangeArrowheads="1"/>
              </p:cNvSpPr>
              <p:nvPr/>
            </p:nvSpPr>
            <p:spPr bwMode="auto">
              <a:xfrm>
                <a:off x="201" y="2363"/>
                <a:ext cx="375" cy="231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pPr algn="r" eaLnBrk="0" hangingPunct="0"/>
                <a:r>
                  <a:rPr lang="en-US" sz="1800">
                    <a:latin typeface="Courier New" pitchFamily="-96" charset="0"/>
                  </a:rPr>
                  <a:t>160</a:t>
                </a:r>
              </a:p>
            </p:txBody>
          </p:sp>
          <p:sp>
            <p:nvSpPr>
              <p:cNvPr id="95304" name="Rectangle 11"/>
              <p:cNvSpPr>
                <a:spLocks noChangeArrowheads="1"/>
              </p:cNvSpPr>
              <p:nvPr/>
            </p:nvSpPr>
            <p:spPr bwMode="auto">
              <a:xfrm>
                <a:off x="864" y="2592"/>
                <a:ext cx="576" cy="240"/>
              </a:xfrm>
              <a:prstGeom prst="rect">
                <a:avLst/>
              </a:prstGeom>
              <a:solidFill>
                <a:srgbClr val="F1C7C7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eaLnBrk="0" hangingPunct="0"/>
                <a:r>
                  <a:rPr lang="en-US" sz="1800">
                    <a:latin typeface="Courier New" pitchFamily="-96" charset="0"/>
                  </a:rPr>
                  <a:t>16</a:t>
                </a:r>
              </a:p>
            </p:txBody>
          </p:sp>
          <p:sp>
            <p:nvSpPr>
              <p:cNvPr id="95305" name="Rectangle 12"/>
              <p:cNvSpPr>
                <a:spLocks noChangeArrowheads="1"/>
              </p:cNvSpPr>
              <p:nvPr/>
            </p:nvSpPr>
            <p:spPr bwMode="auto">
              <a:xfrm>
                <a:off x="864" y="2832"/>
                <a:ext cx="576" cy="240"/>
              </a:xfrm>
              <a:prstGeom prst="rect">
                <a:avLst/>
              </a:prstGeom>
              <a:solidFill>
                <a:srgbClr val="F1C7C7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eaLnBrk="0" hangingPunct="0"/>
                <a:r>
                  <a:rPr lang="en-US" sz="1800">
                    <a:latin typeface="Courier New" pitchFamily="-96" charset="0"/>
                  </a:rPr>
                  <a:t>56</a:t>
                </a:r>
              </a:p>
            </p:txBody>
          </p:sp>
          <p:sp>
            <p:nvSpPr>
              <p:cNvPr id="95306" name="Line 13"/>
              <p:cNvSpPr>
                <a:spLocks noChangeShapeType="1"/>
              </p:cNvSpPr>
              <p:nvPr/>
            </p:nvSpPr>
            <p:spPr bwMode="auto">
              <a:xfrm flipV="1">
                <a:off x="576" y="2725"/>
                <a:ext cx="288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sm"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5307" name="Line 14"/>
              <p:cNvSpPr>
                <a:spLocks noChangeShapeType="1"/>
              </p:cNvSpPr>
              <p:nvPr/>
            </p:nvSpPr>
            <p:spPr bwMode="auto">
              <a:xfrm flipV="1">
                <a:off x="576" y="2965"/>
                <a:ext cx="288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sm"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5308" name="Text Box 15"/>
              <p:cNvSpPr txBox="1">
                <a:spLocks noChangeArrowheads="1"/>
              </p:cNvSpPr>
              <p:nvPr/>
            </p:nvSpPr>
            <p:spPr bwMode="auto">
              <a:xfrm>
                <a:off x="191" y="2612"/>
                <a:ext cx="375" cy="231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pPr algn="r" eaLnBrk="0" hangingPunct="0"/>
                <a:r>
                  <a:rPr lang="en-US" sz="1800" dirty="0">
                    <a:latin typeface="Courier New" pitchFamily="-96" charset="0"/>
                  </a:rPr>
                  <a:t>168</a:t>
                </a:r>
              </a:p>
            </p:txBody>
          </p:sp>
          <p:sp>
            <p:nvSpPr>
              <p:cNvPr id="95309" name="Text Box 16"/>
              <p:cNvSpPr txBox="1">
                <a:spLocks noChangeArrowheads="1"/>
              </p:cNvSpPr>
              <p:nvPr/>
            </p:nvSpPr>
            <p:spPr bwMode="auto">
              <a:xfrm>
                <a:off x="188" y="2843"/>
                <a:ext cx="378" cy="233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pPr algn="r" eaLnBrk="0" hangingPunct="0"/>
                <a:r>
                  <a:rPr lang="en-US" sz="1800" dirty="0">
                    <a:latin typeface="Courier New" pitchFamily="-96" charset="0"/>
                  </a:rPr>
                  <a:t>176</a:t>
                </a:r>
              </a:p>
            </p:txBody>
          </p:sp>
          <p:sp>
            <p:nvSpPr>
              <p:cNvPr id="95310" name="Text Box 17"/>
              <p:cNvSpPr txBox="1">
                <a:spLocks noChangeArrowheads="1"/>
              </p:cNvSpPr>
              <p:nvPr/>
            </p:nvSpPr>
            <p:spPr bwMode="auto">
              <a:xfrm>
                <a:off x="864" y="2112"/>
                <a:ext cx="462" cy="231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pPr algn="r" eaLnBrk="0" hangingPunct="0"/>
                <a:r>
                  <a:rPr lang="en-US" sz="1800">
                    <a:latin typeface="Courier New" pitchFamily="-96" charset="0"/>
                  </a:rPr>
                  <a:t>univ</a:t>
                </a:r>
              </a:p>
            </p:txBody>
          </p:sp>
          <p:sp>
            <p:nvSpPr>
              <p:cNvPr id="95311" name="Oval 18"/>
              <p:cNvSpPr>
                <a:spLocks noChangeArrowheads="1"/>
              </p:cNvSpPr>
              <p:nvPr/>
            </p:nvSpPr>
            <p:spPr bwMode="auto">
              <a:xfrm>
                <a:off x="1200" y="2448"/>
                <a:ext cx="96" cy="96"/>
              </a:xfrm>
              <a:prstGeom prst="ellipse">
                <a:avLst/>
              </a:prstGeom>
              <a:solidFill>
                <a:schemeClr val="tx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eaLnBrk="0" hangingPunct="0"/>
                <a:endParaRPr lang="en-US" sz="1800">
                  <a:latin typeface="Calibri" pitchFamily="-96" charset="0"/>
                </a:endParaRPr>
              </a:p>
            </p:txBody>
          </p:sp>
          <p:sp>
            <p:nvSpPr>
              <p:cNvPr id="95312" name="Oval 19"/>
              <p:cNvSpPr>
                <a:spLocks noChangeArrowheads="1"/>
              </p:cNvSpPr>
              <p:nvPr/>
            </p:nvSpPr>
            <p:spPr bwMode="auto">
              <a:xfrm>
                <a:off x="1200" y="2688"/>
                <a:ext cx="96" cy="96"/>
              </a:xfrm>
              <a:prstGeom prst="ellipse">
                <a:avLst/>
              </a:prstGeom>
              <a:solidFill>
                <a:schemeClr val="tx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eaLnBrk="0" hangingPunct="0"/>
                <a:endParaRPr lang="en-US" sz="1800">
                  <a:latin typeface="Calibri" pitchFamily="-96" charset="0"/>
                </a:endParaRPr>
              </a:p>
            </p:txBody>
          </p:sp>
          <p:sp>
            <p:nvSpPr>
              <p:cNvPr id="95313" name="Oval 20"/>
              <p:cNvSpPr>
                <a:spLocks noChangeArrowheads="1"/>
              </p:cNvSpPr>
              <p:nvPr/>
            </p:nvSpPr>
            <p:spPr bwMode="auto">
              <a:xfrm>
                <a:off x="1200" y="2928"/>
                <a:ext cx="96" cy="96"/>
              </a:xfrm>
              <a:prstGeom prst="ellipse">
                <a:avLst/>
              </a:prstGeom>
              <a:solidFill>
                <a:schemeClr val="tx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eaLnBrk="0" hangingPunct="0"/>
                <a:endParaRPr lang="en-US" sz="1800">
                  <a:latin typeface="Calibri" pitchFamily="-96" charset="0"/>
                </a:endParaRPr>
              </a:p>
            </p:txBody>
          </p:sp>
        </p:grpSp>
        <p:sp>
          <p:nvSpPr>
            <p:cNvPr id="315413" name="Text Box 21"/>
            <p:cNvSpPr txBox="1">
              <a:spLocks noChangeArrowheads="1"/>
            </p:cNvSpPr>
            <p:nvPr/>
          </p:nvSpPr>
          <p:spPr bwMode="auto">
            <a:xfrm>
              <a:off x="3122613" y="3733800"/>
              <a:ext cx="595312" cy="366713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r" eaLnBrk="0" hangingPunct="0"/>
              <a:r>
                <a:rPr lang="en-US" sz="1800">
                  <a:latin typeface="Courier New" pitchFamily="-96" charset="0"/>
                </a:rPr>
                <a:t>cmu</a:t>
              </a:r>
            </a:p>
          </p:txBody>
        </p:sp>
        <p:sp>
          <p:nvSpPr>
            <p:cNvPr id="315433" name="Text Box 41"/>
            <p:cNvSpPr txBox="1">
              <a:spLocks noChangeArrowheads="1"/>
            </p:cNvSpPr>
            <p:nvPr/>
          </p:nvSpPr>
          <p:spPr bwMode="auto">
            <a:xfrm>
              <a:off x="3198813" y="4572000"/>
              <a:ext cx="595312" cy="366713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r" eaLnBrk="0" hangingPunct="0"/>
              <a:r>
                <a:rPr lang="en-US" sz="1800">
                  <a:latin typeface="Courier New" pitchFamily="-96" charset="0"/>
                </a:rPr>
                <a:t>mit</a:t>
              </a:r>
            </a:p>
          </p:txBody>
        </p:sp>
        <p:sp>
          <p:nvSpPr>
            <p:cNvPr id="315453" name="Text Box 61"/>
            <p:cNvSpPr txBox="1">
              <a:spLocks noChangeArrowheads="1"/>
            </p:cNvSpPr>
            <p:nvPr/>
          </p:nvSpPr>
          <p:spPr bwMode="auto">
            <a:xfrm>
              <a:off x="3122613" y="5272088"/>
              <a:ext cx="595312" cy="3667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r" eaLnBrk="0" hangingPunct="0"/>
              <a:r>
                <a:rPr lang="en-US" sz="1800">
                  <a:latin typeface="Courier New" pitchFamily="-96" charset="0"/>
                </a:rPr>
                <a:t>ucb</a:t>
              </a:r>
            </a:p>
          </p:txBody>
        </p:sp>
        <p:grpSp>
          <p:nvGrpSpPr>
            <p:cNvPr id="84" name="Group 24"/>
            <p:cNvGrpSpPr>
              <a:grpSpLocks/>
            </p:cNvGrpSpPr>
            <p:nvPr/>
          </p:nvGrpSpPr>
          <p:grpSpPr bwMode="auto">
            <a:xfrm>
              <a:off x="3554413" y="4006850"/>
              <a:ext cx="5435600" cy="750888"/>
              <a:chOff x="2412765" y="3429000"/>
              <a:chExt cx="5435835" cy="771209"/>
            </a:xfrm>
          </p:grpSpPr>
          <p:grpSp>
            <p:nvGrpSpPr>
              <p:cNvPr id="95283" name="Group 25"/>
              <p:cNvGrpSpPr>
                <a:grpSpLocks/>
              </p:cNvGrpSpPr>
              <p:nvPr/>
            </p:nvGrpSpPr>
            <p:grpSpPr bwMode="auto">
              <a:xfrm>
                <a:off x="2743200" y="3429000"/>
                <a:ext cx="4572000" cy="228600"/>
                <a:chOff x="1008" y="1968"/>
                <a:chExt cx="2880" cy="144"/>
              </a:xfrm>
            </p:grpSpPr>
            <p:sp>
              <p:nvSpPr>
                <p:cNvPr id="98" name="Rectangle 26"/>
                <p:cNvSpPr>
                  <a:spLocks noChangeArrowheads="1"/>
                </p:cNvSpPr>
                <p:nvPr/>
              </p:nvSpPr>
              <p:spPr bwMode="auto">
                <a:xfrm>
                  <a:off x="1008" y="1968"/>
                  <a:ext cx="576" cy="144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defRPr/>
                  </a:pPr>
                  <a:r>
                    <a:rPr lang="en-US" sz="1800" dirty="0">
                      <a:latin typeface="Calibri" pitchFamily="34" charset="0"/>
                      <a:ea typeface="+mn-ea"/>
                      <a:cs typeface="+mn-cs"/>
                    </a:rPr>
                    <a:t>1</a:t>
                  </a:r>
                </a:p>
              </p:txBody>
            </p:sp>
            <p:sp>
              <p:nvSpPr>
                <p:cNvPr id="99" name="Rectangle 27"/>
                <p:cNvSpPr>
                  <a:spLocks noChangeArrowheads="1"/>
                </p:cNvSpPr>
                <p:nvPr/>
              </p:nvSpPr>
              <p:spPr bwMode="auto">
                <a:xfrm>
                  <a:off x="1584" y="1968"/>
                  <a:ext cx="576" cy="144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defRPr/>
                  </a:pPr>
                  <a:r>
                    <a:rPr lang="en-US" sz="1800" dirty="0">
                      <a:latin typeface="Calibri" pitchFamily="34" charset="0"/>
                      <a:ea typeface="+mn-ea"/>
                      <a:cs typeface="+mn-cs"/>
                    </a:rPr>
                    <a:t>5</a:t>
                  </a:r>
                </a:p>
              </p:txBody>
            </p:sp>
            <p:sp>
              <p:nvSpPr>
                <p:cNvPr id="100" name="Rectangle 28"/>
                <p:cNvSpPr>
                  <a:spLocks noChangeArrowheads="1"/>
                </p:cNvSpPr>
                <p:nvPr/>
              </p:nvSpPr>
              <p:spPr bwMode="auto">
                <a:xfrm>
                  <a:off x="2160" y="1968"/>
                  <a:ext cx="576" cy="144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defRPr/>
                  </a:pPr>
                  <a:r>
                    <a:rPr lang="en-US" sz="1800" dirty="0">
                      <a:latin typeface="Calibri" pitchFamily="34" charset="0"/>
                      <a:ea typeface="+mn-ea"/>
                      <a:cs typeface="+mn-cs"/>
                    </a:rPr>
                    <a:t>2</a:t>
                  </a:r>
                </a:p>
              </p:txBody>
            </p:sp>
            <p:sp>
              <p:nvSpPr>
                <p:cNvPr id="101" name="Rectangle 29"/>
                <p:cNvSpPr>
                  <a:spLocks noChangeArrowheads="1"/>
                </p:cNvSpPr>
                <p:nvPr/>
              </p:nvSpPr>
              <p:spPr bwMode="auto">
                <a:xfrm>
                  <a:off x="2736" y="1968"/>
                  <a:ext cx="576" cy="144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defRPr/>
                  </a:pPr>
                  <a:r>
                    <a:rPr lang="en-US" sz="1800" dirty="0">
                      <a:latin typeface="Calibri" pitchFamily="34" charset="0"/>
                      <a:ea typeface="+mn-ea"/>
                      <a:cs typeface="+mn-cs"/>
                    </a:rPr>
                    <a:t>1</a:t>
                  </a:r>
                </a:p>
              </p:txBody>
            </p:sp>
            <p:sp>
              <p:nvSpPr>
                <p:cNvPr id="102" name="Rectangle 30"/>
                <p:cNvSpPr>
                  <a:spLocks noChangeArrowheads="1"/>
                </p:cNvSpPr>
                <p:nvPr/>
              </p:nvSpPr>
              <p:spPr bwMode="auto">
                <a:xfrm>
                  <a:off x="3312" y="1968"/>
                  <a:ext cx="576" cy="144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defRPr/>
                  </a:pPr>
                  <a:r>
                    <a:rPr lang="en-US" sz="1800" dirty="0">
                      <a:latin typeface="Calibri" pitchFamily="34" charset="0"/>
                      <a:ea typeface="+mn-ea"/>
                      <a:cs typeface="+mn-cs"/>
                    </a:rPr>
                    <a:t>3</a:t>
                  </a:r>
                </a:p>
              </p:txBody>
            </p:sp>
          </p:grpSp>
          <p:sp>
            <p:nvSpPr>
              <p:cNvPr id="95284" name="Text Box 32"/>
              <p:cNvSpPr txBox="1">
                <a:spLocks noChangeArrowheads="1"/>
              </p:cNvSpPr>
              <p:nvPr/>
            </p:nvSpPr>
            <p:spPr bwMode="auto">
              <a:xfrm>
                <a:off x="2412765" y="3810528"/>
                <a:ext cx="668366" cy="376637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  <a:spAutoFit/>
              </a:bodyPr>
              <a:lstStyle/>
              <a:p>
                <a:pPr algn="ctr" eaLnBrk="0" hangingPunct="0"/>
                <a:r>
                  <a:rPr lang="en-US" sz="1800" b="0">
                    <a:latin typeface="Calibri" pitchFamily="-96" charset="0"/>
                  </a:rPr>
                  <a:t>16</a:t>
                </a:r>
              </a:p>
            </p:txBody>
          </p:sp>
          <p:sp>
            <p:nvSpPr>
              <p:cNvPr id="95285" name="Text Box 33"/>
              <p:cNvSpPr txBox="1">
                <a:spLocks noChangeArrowheads="1"/>
              </p:cNvSpPr>
              <p:nvPr/>
            </p:nvSpPr>
            <p:spPr bwMode="auto">
              <a:xfrm>
                <a:off x="3182736" y="3823572"/>
                <a:ext cx="990643" cy="376637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  <a:spAutoFit/>
              </a:bodyPr>
              <a:lstStyle/>
              <a:p>
                <a:pPr algn="ctr" eaLnBrk="0" hangingPunct="0"/>
                <a:r>
                  <a:rPr lang="en-US" sz="1800" b="0">
                    <a:latin typeface="Calibri" pitchFamily="-96" charset="0"/>
                  </a:rPr>
                  <a:t>20</a:t>
                </a:r>
              </a:p>
            </p:txBody>
          </p:sp>
          <p:sp>
            <p:nvSpPr>
              <p:cNvPr id="95286" name="Line 34"/>
              <p:cNvSpPr>
                <a:spLocks noChangeShapeType="1"/>
              </p:cNvSpPr>
              <p:nvPr/>
            </p:nvSpPr>
            <p:spPr bwMode="auto">
              <a:xfrm flipV="1">
                <a:off x="2743200" y="3643313"/>
                <a:ext cx="0" cy="22860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sm"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5287" name="Line 35"/>
              <p:cNvSpPr>
                <a:spLocks noChangeShapeType="1"/>
              </p:cNvSpPr>
              <p:nvPr/>
            </p:nvSpPr>
            <p:spPr bwMode="auto">
              <a:xfrm flipV="1">
                <a:off x="3657600" y="3657600"/>
                <a:ext cx="0" cy="22860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sm"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5288" name="Text Box 36"/>
              <p:cNvSpPr txBox="1">
                <a:spLocks noChangeArrowheads="1"/>
              </p:cNvSpPr>
              <p:nvPr/>
            </p:nvSpPr>
            <p:spPr bwMode="auto">
              <a:xfrm>
                <a:off x="4097175" y="3823572"/>
                <a:ext cx="990643" cy="376637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  <a:spAutoFit/>
              </a:bodyPr>
              <a:lstStyle/>
              <a:p>
                <a:pPr algn="ctr" eaLnBrk="0" hangingPunct="0"/>
                <a:r>
                  <a:rPr lang="en-US" sz="1800" b="0">
                    <a:latin typeface="Calibri" pitchFamily="-96" charset="0"/>
                  </a:rPr>
                  <a:t>24</a:t>
                </a:r>
              </a:p>
            </p:txBody>
          </p:sp>
          <p:sp>
            <p:nvSpPr>
              <p:cNvPr id="95289" name="Line 37"/>
              <p:cNvSpPr>
                <a:spLocks noChangeShapeType="1"/>
              </p:cNvSpPr>
              <p:nvPr/>
            </p:nvSpPr>
            <p:spPr bwMode="auto">
              <a:xfrm flipV="1">
                <a:off x="4572000" y="3657600"/>
                <a:ext cx="0" cy="22860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sm"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5290" name="Text Box 38"/>
              <p:cNvSpPr txBox="1">
                <a:spLocks noChangeArrowheads="1"/>
              </p:cNvSpPr>
              <p:nvPr/>
            </p:nvSpPr>
            <p:spPr bwMode="auto">
              <a:xfrm>
                <a:off x="5029078" y="3823572"/>
                <a:ext cx="990643" cy="376637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  <a:spAutoFit/>
              </a:bodyPr>
              <a:lstStyle/>
              <a:p>
                <a:pPr algn="ctr" eaLnBrk="0" hangingPunct="0"/>
                <a:r>
                  <a:rPr lang="en-US" sz="1800" b="0">
                    <a:latin typeface="Calibri" pitchFamily="-96" charset="0"/>
                  </a:rPr>
                  <a:t>28</a:t>
                </a:r>
              </a:p>
            </p:txBody>
          </p:sp>
          <p:sp>
            <p:nvSpPr>
              <p:cNvPr id="95291" name="Line 39"/>
              <p:cNvSpPr>
                <a:spLocks noChangeShapeType="1"/>
              </p:cNvSpPr>
              <p:nvPr/>
            </p:nvSpPr>
            <p:spPr bwMode="auto">
              <a:xfrm flipV="1">
                <a:off x="5486400" y="3657600"/>
                <a:ext cx="0" cy="22860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sm"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5292" name="Text Box 40"/>
              <p:cNvSpPr txBox="1">
                <a:spLocks noChangeArrowheads="1"/>
              </p:cNvSpPr>
              <p:nvPr/>
            </p:nvSpPr>
            <p:spPr bwMode="auto">
              <a:xfrm>
                <a:off x="5943518" y="3823572"/>
                <a:ext cx="990642" cy="376637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  <a:spAutoFit/>
              </a:bodyPr>
              <a:lstStyle/>
              <a:p>
                <a:pPr algn="ctr" eaLnBrk="0" hangingPunct="0"/>
                <a:r>
                  <a:rPr lang="en-US" sz="1800" b="0">
                    <a:latin typeface="Calibri" pitchFamily="-96" charset="0"/>
                  </a:rPr>
                  <a:t>32</a:t>
                </a:r>
              </a:p>
            </p:txBody>
          </p:sp>
          <p:sp>
            <p:nvSpPr>
              <p:cNvPr id="95293" name="Line 41"/>
              <p:cNvSpPr>
                <a:spLocks noChangeShapeType="1"/>
              </p:cNvSpPr>
              <p:nvPr/>
            </p:nvSpPr>
            <p:spPr bwMode="auto">
              <a:xfrm flipV="1">
                <a:off x="6400800" y="3657600"/>
                <a:ext cx="0" cy="22860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sm"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5294" name="Text Box 42"/>
              <p:cNvSpPr txBox="1">
                <a:spLocks noChangeArrowheads="1"/>
              </p:cNvSpPr>
              <p:nvPr/>
            </p:nvSpPr>
            <p:spPr bwMode="auto">
              <a:xfrm>
                <a:off x="6857957" y="3823572"/>
                <a:ext cx="990643" cy="376637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  <a:spAutoFit/>
              </a:bodyPr>
              <a:lstStyle/>
              <a:p>
                <a:pPr algn="ctr" eaLnBrk="0" hangingPunct="0"/>
                <a:r>
                  <a:rPr lang="en-US" sz="1800" b="0">
                    <a:latin typeface="Calibri" pitchFamily="-96" charset="0"/>
                  </a:rPr>
                  <a:t>36</a:t>
                </a:r>
              </a:p>
            </p:txBody>
          </p:sp>
          <p:sp>
            <p:nvSpPr>
              <p:cNvPr id="95295" name="Line 43"/>
              <p:cNvSpPr>
                <a:spLocks noChangeShapeType="1"/>
              </p:cNvSpPr>
              <p:nvPr/>
            </p:nvSpPr>
            <p:spPr bwMode="auto">
              <a:xfrm flipV="1">
                <a:off x="7315200" y="3657600"/>
                <a:ext cx="0" cy="22860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sm"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03" name="Group 24"/>
            <p:cNvGrpSpPr>
              <a:grpSpLocks/>
            </p:cNvGrpSpPr>
            <p:nvPr/>
          </p:nvGrpSpPr>
          <p:grpSpPr bwMode="auto">
            <a:xfrm>
              <a:off x="3556000" y="4808538"/>
              <a:ext cx="5435600" cy="750887"/>
              <a:chOff x="2412765" y="3429000"/>
              <a:chExt cx="5435835" cy="771209"/>
            </a:xfrm>
          </p:grpSpPr>
          <p:grpSp>
            <p:nvGrpSpPr>
              <p:cNvPr id="95265" name="Group 25"/>
              <p:cNvGrpSpPr>
                <a:grpSpLocks/>
              </p:cNvGrpSpPr>
              <p:nvPr/>
            </p:nvGrpSpPr>
            <p:grpSpPr bwMode="auto">
              <a:xfrm>
                <a:off x="2743200" y="3429000"/>
                <a:ext cx="4572000" cy="228600"/>
                <a:chOff x="1008" y="1968"/>
                <a:chExt cx="2880" cy="144"/>
              </a:xfrm>
            </p:grpSpPr>
            <p:sp>
              <p:nvSpPr>
                <p:cNvPr id="117" name="Rectangle 26"/>
                <p:cNvSpPr>
                  <a:spLocks noChangeArrowheads="1"/>
                </p:cNvSpPr>
                <p:nvPr/>
              </p:nvSpPr>
              <p:spPr bwMode="auto">
                <a:xfrm>
                  <a:off x="1008" y="1968"/>
                  <a:ext cx="576" cy="144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defRPr/>
                  </a:pPr>
                  <a:r>
                    <a:rPr lang="en-US" sz="1800" dirty="0">
                      <a:latin typeface="Calibri" pitchFamily="34" charset="0"/>
                      <a:ea typeface="+mn-ea"/>
                      <a:cs typeface="+mn-cs"/>
                    </a:rPr>
                    <a:t>0</a:t>
                  </a:r>
                </a:p>
              </p:txBody>
            </p:sp>
            <p:sp>
              <p:nvSpPr>
                <p:cNvPr id="118" name="Rectangle 27"/>
                <p:cNvSpPr>
                  <a:spLocks noChangeArrowheads="1"/>
                </p:cNvSpPr>
                <p:nvPr/>
              </p:nvSpPr>
              <p:spPr bwMode="auto">
                <a:xfrm>
                  <a:off x="1584" y="1968"/>
                  <a:ext cx="576" cy="144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defRPr/>
                  </a:pPr>
                  <a:r>
                    <a:rPr lang="en-US" sz="1800" dirty="0">
                      <a:latin typeface="Calibri" pitchFamily="34" charset="0"/>
                      <a:ea typeface="+mn-ea"/>
                      <a:cs typeface="+mn-cs"/>
                    </a:rPr>
                    <a:t>2</a:t>
                  </a:r>
                </a:p>
              </p:txBody>
            </p:sp>
            <p:sp>
              <p:nvSpPr>
                <p:cNvPr id="119" name="Rectangle 28"/>
                <p:cNvSpPr>
                  <a:spLocks noChangeArrowheads="1"/>
                </p:cNvSpPr>
                <p:nvPr/>
              </p:nvSpPr>
              <p:spPr bwMode="auto">
                <a:xfrm>
                  <a:off x="2160" y="1968"/>
                  <a:ext cx="576" cy="144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defRPr/>
                  </a:pPr>
                  <a:r>
                    <a:rPr lang="en-US" sz="1800" dirty="0">
                      <a:latin typeface="Calibri" pitchFamily="34" charset="0"/>
                      <a:ea typeface="+mn-ea"/>
                      <a:cs typeface="+mn-cs"/>
                    </a:rPr>
                    <a:t>1</a:t>
                  </a:r>
                </a:p>
              </p:txBody>
            </p:sp>
            <p:sp>
              <p:nvSpPr>
                <p:cNvPr id="120" name="Rectangle 29"/>
                <p:cNvSpPr>
                  <a:spLocks noChangeArrowheads="1"/>
                </p:cNvSpPr>
                <p:nvPr/>
              </p:nvSpPr>
              <p:spPr bwMode="auto">
                <a:xfrm>
                  <a:off x="2736" y="1968"/>
                  <a:ext cx="576" cy="144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defRPr/>
                  </a:pPr>
                  <a:r>
                    <a:rPr lang="en-US" sz="1800" dirty="0">
                      <a:latin typeface="Calibri" pitchFamily="34" charset="0"/>
                      <a:ea typeface="+mn-ea"/>
                      <a:cs typeface="+mn-cs"/>
                    </a:rPr>
                    <a:t>3</a:t>
                  </a:r>
                </a:p>
              </p:txBody>
            </p:sp>
            <p:sp>
              <p:nvSpPr>
                <p:cNvPr id="121" name="Rectangle 30"/>
                <p:cNvSpPr>
                  <a:spLocks noChangeArrowheads="1"/>
                </p:cNvSpPr>
                <p:nvPr/>
              </p:nvSpPr>
              <p:spPr bwMode="auto">
                <a:xfrm>
                  <a:off x="3312" y="1968"/>
                  <a:ext cx="576" cy="144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defRPr/>
                  </a:pPr>
                  <a:r>
                    <a:rPr lang="en-US" sz="1800" dirty="0">
                      <a:latin typeface="Calibri" pitchFamily="34" charset="0"/>
                      <a:ea typeface="+mn-ea"/>
                      <a:cs typeface="+mn-cs"/>
                    </a:rPr>
                    <a:t>9</a:t>
                  </a:r>
                </a:p>
              </p:txBody>
            </p:sp>
          </p:grpSp>
          <p:sp>
            <p:nvSpPr>
              <p:cNvPr id="95266" name="Text Box 32"/>
              <p:cNvSpPr txBox="1">
                <a:spLocks noChangeArrowheads="1"/>
              </p:cNvSpPr>
              <p:nvPr/>
            </p:nvSpPr>
            <p:spPr bwMode="auto">
              <a:xfrm>
                <a:off x="2412765" y="3810528"/>
                <a:ext cx="668366" cy="376637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  <a:spAutoFit/>
              </a:bodyPr>
              <a:lstStyle/>
              <a:p>
                <a:pPr algn="ctr" eaLnBrk="0" hangingPunct="0"/>
                <a:r>
                  <a:rPr lang="en-US" sz="1800" b="0">
                    <a:latin typeface="Calibri" pitchFamily="-96" charset="0"/>
                  </a:rPr>
                  <a:t>36</a:t>
                </a:r>
              </a:p>
            </p:txBody>
          </p:sp>
          <p:sp>
            <p:nvSpPr>
              <p:cNvPr id="95267" name="Text Box 33"/>
              <p:cNvSpPr txBox="1">
                <a:spLocks noChangeArrowheads="1"/>
              </p:cNvSpPr>
              <p:nvPr/>
            </p:nvSpPr>
            <p:spPr bwMode="auto">
              <a:xfrm>
                <a:off x="3182736" y="3823572"/>
                <a:ext cx="990643" cy="376637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  <a:spAutoFit/>
              </a:bodyPr>
              <a:lstStyle/>
              <a:p>
                <a:pPr algn="ctr" eaLnBrk="0" hangingPunct="0"/>
                <a:r>
                  <a:rPr lang="en-US" sz="1800" b="0">
                    <a:latin typeface="Calibri" pitchFamily="-96" charset="0"/>
                  </a:rPr>
                  <a:t>40</a:t>
                </a:r>
              </a:p>
            </p:txBody>
          </p:sp>
          <p:sp>
            <p:nvSpPr>
              <p:cNvPr id="95268" name="Line 34"/>
              <p:cNvSpPr>
                <a:spLocks noChangeShapeType="1"/>
              </p:cNvSpPr>
              <p:nvPr/>
            </p:nvSpPr>
            <p:spPr bwMode="auto">
              <a:xfrm flipV="1">
                <a:off x="2743200" y="3643313"/>
                <a:ext cx="0" cy="22860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sm"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5269" name="Line 35"/>
              <p:cNvSpPr>
                <a:spLocks noChangeShapeType="1"/>
              </p:cNvSpPr>
              <p:nvPr/>
            </p:nvSpPr>
            <p:spPr bwMode="auto">
              <a:xfrm flipV="1">
                <a:off x="3657600" y="3657600"/>
                <a:ext cx="0" cy="22860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sm"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5270" name="Text Box 36"/>
              <p:cNvSpPr txBox="1">
                <a:spLocks noChangeArrowheads="1"/>
              </p:cNvSpPr>
              <p:nvPr/>
            </p:nvSpPr>
            <p:spPr bwMode="auto">
              <a:xfrm>
                <a:off x="4097175" y="3823572"/>
                <a:ext cx="990643" cy="376637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  <a:spAutoFit/>
              </a:bodyPr>
              <a:lstStyle/>
              <a:p>
                <a:pPr algn="ctr" eaLnBrk="0" hangingPunct="0"/>
                <a:r>
                  <a:rPr lang="en-US" sz="1800" b="0">
                    <a:latin typeface="Calibri" pitchFamily="-96" charset="0"/>
                  </a:rPr>
                  <a:t>44</a:t>
                </a:r>
              </a:p>
            </p:txBody>
          </p:sp>
          <p:sp>
            <p:nvSpPr>
              <p:cNvPr id="95271" name="Line 37"/>
              <p:cNvSpPr>
                <a:spLocks noChangeShapeType="1"/>
              </p:cNvSpPr>
              <p:nvPr/>
            </p:nvSpPr>
            <p:spPr bwMode="auto">
              <a:xfrm flipV="1">
                <a:off x="4572000" y="3657600"/>
                <a:ext cx="0" cy="22860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sm"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5272" name="Text Box 38"/>
              <p:cNvSpPr txBox="1">
                <a:spLocks noChangeArrowheads="1"/>
              </p:cNvSpPr>
              <p:nvPr/>
            </p:nvSpPr>
            <p:spPr bwMode="auto">
              <a:xfrm>
                <a:off x="5029078" y="3823572"/>
                <a:ext cx="990643" cy="376637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  <a:spAutoFit/>
              </a:bodyPr>
              <a:lstStyle/>
              <a:p>
                <a:pPr algn="ctr" eaLnBrk="0" hangingPunct="0"/>
                <a:r>
                  <a:rPr lang="en-US" sz="1800" b="0">
                    <a:latin typeface="Calibri" pitchFamily="-96" charset="0"/>
                  </a:rPr>
                  <a:t>48</a:t>
                </a:r>
              </a:p>
            </p:txBody>
          </p:sp>
          <p:sp>
            <p:nvSpPr>
              <p:cNvPr id="95273" name="Line 39"/>
              <p:cNvSpPr>
                <a:spLocks noChangeShapeType="1"/>
              </p:cNvSpPr>
              <p:nvPr/>
            </p:nvSpPr>
            <p:spPr bwMode="auto">
              <a:xfrm flipV="1">
                <a:off x="5486400" y="3657600"/>
                <a:ext cx="0" cy="22860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sm"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5274" name="Text Box 40"/>
              <p:cNvSpPr txBox="1">
                <a:spLocks noChangeArrowheads="1"/>
              </p:cNvSpPr>
              <p:nvPr/>
            </p:nvSpPr>
            <p:spPr bwMode="auto">
              <a:xfrm>
                <a:off x="5943518" y="3823572"/>
                <a:ext cx="990642" cy="376637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  <a:spAutoFit/>
              </a:bodyPr>
              <a:lstStyle/>
              <a:p>
                <a:pPr algn="ctr" eaLnBrk="0" hangingPunct="0"/>
                <a:r>
                  <a:rPr lang="en-US" sz="1800" b="0">
                    <a:latin typeface="Calibri" pitchFamily="-96" charset="0"/>
                  </a:rPr>
                  <a:t>52</a:t>
                </a:r>
              </a:p>
            </p:txBody>
          </p:sp>
          <p:sp>
            <p:nvSpPr>
              <p:cNvPr id="95275" name="Line 41"/>
              <p:cNvSpPr>
                <a:spLocks noChangeShapeType="1"/>
              </p:cNvSpPr>
              <p:nvPr/>
            </p:nvSpPr>
            <p:spPr bwMode="auto">
              <a:xfrm flipV="1">
                <a:off x="6400800" y="3657600"/>
                <a:ext cx="0" cy="22860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sm"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5276" name="Text Box 42"/>
              <p:cNvSpPr txBox="1">
                <a:spLocks noChangeArrowheads="1"/>
              </p:cNvSpPr>
              <p:nvPr/>
            </p:nvSpPr>
            <p:spPr bwMode="auto">
              <a:xfrm>
                <a:off x="6857957" y="3823572"/>
                <a:ext cx="990643" cy="376637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  <a:spAutoFit/>
              </a:bodyPr>
              <a:lstStyle/>
              <a:p>
                <a:pPr algn="ctr" eaLnBrk="0" hangingPunct="0"/>
                <a:r>
                  <a:rPr lang="en-US" sz="1800" b="0">
                    <a:latin typeface="Calibri" pitchFamily="-96" charset="0"/>
                  </a:rPr>
                  <a:t>56</a:t>
                </a:r>
              </a:p>
            </p:txBody>
          </p:sp>
          <p:sp>
            <p:nvSpPr>
              <p:cNvPr id="95277" name="Line 43"/>
              <p:cNvSpPr>
                <a:spLocks noChangeShapeType="1"/>
              </p:cNvSpPr>
              <p:nvPr/>
            </p:nvSpPr>
            <p:spPr bwMode="auto">
              <a:xfrm flipV="1">
                <a:off x="7315200" y="3657600"/>
                <a:ext cx="0" cy="22860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sm"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22" name="Group 24"/>
            <p:cNvGrpSpPr>
              <a:grpSpLocks/>
            </p:cNvGrpSpPr>
            <p:nvPr/>
          </p:nvGrpSpPr>
          <p:grpSpPr bwMode="auto">
            <a:xfrm>
              <a:off x="3554413" y="5646738"/>
              <a:ext cx="5435600" cy="750887"/>
              <a:chOff x="2412765" y="3429000"/>
              <a:chExt cx="5435835" cy="771209"/>
            </a:xfrm>
          </p:grpSpPr>
          <p:grpSp>
            <p:nvGrpSpPr>
              <p:cNvPr id="95247" name="Group 25"/>
              <p:cNvGrpSpPr>
                <a:grpSpLocks/>
              </p:cNvGrpSpPr>
              <p:nvPr/>
            </p:nvGrpSpPr>
            <p:grpSpPr bwMode="auto">
              <a:xfrm>
                <a:off x="2743200" y="3429000"/>
                <a:ext cx="4572000" cy="228600"/>
                <a:chOff x="1008" y="1968"/>
                <a:chExt cx="2880" cy="144"/>
              </a:xfrm>
            </p:grpSpPr>
            <p:sp>
              <p:nvSpPr>
                <p:cNvPr id="136" name="Rectangle 26"/>
                <p:cNvSpPr>
                  <a:spLocks noChangeArrowheads="1"/>
                </p:cNvSpPr>
                <p:nvPr/>
              </p:nvSpPr>
              <p:spPr bwMode="auto">
                <a:xfrm>
                  <a:off x="1008" y="1968"/>
                  <a:ext cx="576" cy="144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defRPr/>
                  </a:pPr>
                  <a:r>
                    <a:rPr lang="en-US" sz="1800" dirty="0">
                      <a:latin typeface="Calibri" pitchFamily="34" charset="0"/>
                      <a:ea typeface="+mn-ea"/>
                      <a:cs typeface="+mn-cs"/>
                    </a:rPr>
                    <a:t>9</a:t>
                  </a:r>
                </a:p>
              </p:txBody>
            </p:sp>
            <p:sp>
              <p:nvSpPr>
                <p:cNvPr id="137" name="Rectangle 27"/>
                <p:cNvSpPr>
                  <a:spLocks noChangeArrowheads="1"/>
                </p:cNvSpPr>
                <p:nvPr/>
              </p:nvSpPr>
              <p:spPr bwMode="auto">
                <a:xfrm>
                  <a:off x="1584" y="1968"/>
                  <a:ext cx="576" cy="144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defRPr/>
                  </a:pPr>
                  <a:r>
                    <a:rPr lang="en-US" sz="1800" dirty="0">
                      <a:latin typeface="Calibri" pitchFamily="34" charset="0"/>
                      <a:ea typeface="+mn-ea"/>
                      <a:cs typeface="+mn-cs"/>
                    </a:rPr>
                    <a:t>4</a:t>
                  </a:r>
                </a:p>
              </p:txBody>
            </p:sp>
            <p:sp>
              <p:nvSpPr>
                <p:cNvPr id="138" name="Rectangle 28"/>
                <p:cNvSpPr>
                  <a:spLocks noChangeArrowheads="1"/>
                </p:cNvSpPr>
                <p:nvPr/>
              </p:nvSpPr>
              <p:spPr bwMode="auto">
                <a:xfrm>
                  <a:off x="2160" y="1968"/>
                  <a:ext cx="576" cy="144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defRPr/>
                  </a:pPr>
                  <a:r>
                    <a:rPr lang="en-US" sz="1800" dirty="0">
                      <a:latin typeface="Calibri" pitchFamily="34" charset="0"/>
                      <a:ea typeface="+mn-ea"/>
                      <a:cs typeface="+mn-cs"/>
                    </a:rPr>
                    <a:t>7</a:t>
                  </a:r>
                </a:p>
              </p:txBody>
            </p:sp>
            <p:sp>
              <p:nvSpPr>
                <p:cNvPr id="139" name="Rectangle 29"/>
                <p:cNvSpPr>
                  <a:spLocks noChangeArrowheads="1"/>
                </p:cNvSpPr>
                <p:nvPr/>
              </p:nvSpPr>
              <p:spPr bwMode="auto">
                <a:xfrm>
                  <a:off x="2736" y="1968"/>
                  <a:ext cx="576" cy="144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defRPr/>
                  </a:pPr>
                  <a:r>
                    <a:rPr lang="en-US" sz="1800" dirty="0">
                      <a:latin typeface="Calibri" pitchFamily="34" charset="0"/>
                      <a:ea typeface="+mn-ea"/>
                      <a:cs typeface="+mn-cs"/>
                    </a:rPr>
                    <a:t>2</a:t>
                  </a:r>
                </a:p>
              </p:txBody>
            </p:sp>
            <p:sp>
              <p:nvSpPr>
                <p:cNvPr id="140" name="Rectangle 30"/>
                <p:cNvSpPr>
                  <a:spLocks noChangeArrowheads="1"/>
                </p:cNvSpPr>
                <p:nvPr/>
              </p:nvSpPr>
              <p:spPr bwMode="auto">
                <a:xfrm>
                  <a:off x="3312" y="1968"/>
                  <a:ext cx="576" cy="144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defRPr/>
                  </a:pPr>
                  <a:r>
                    <a:rPr lang="en-US" sz="1800" dirty="0">
                      <a:latin typeface="Calibri" pitchFamily="34" charset="0"/>
                      <a:ea typeface="+mn-ea"/>
                      <a:cs typeface="+mn-cs"/>
                    </a:rPr>
                    <a:t>0</a:t>
                  </a:r>
                </a:p>
              </p:txBody>
            </p:sp>
          </p:grpSp>
          <p:sp>
            <p:nvSpPr>
              <p:cNvPr id="95248" name="Text Box 32"/>
              <p:cNvSpPr txBox="1">
                <a:spLocks noChangeArrowheads="1"/>
              </p:cNvSpPr>
              <p:nvPr/>
            </p:nvSpPr>
            <p:spPr bwMode="auto">
              <a:xfrm>
                <a:off x="2412765" y="3810528"/>
                <a:ext cx="668366" cy="376637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  <a:spAutoFit/>
              </a:bodyPr>
              <a:lstStyle/>
              <a:p>
                <a:pPr algn="ctr" eaLnBrk="0" hangingPunct="0"/>
                <a:r>
                  <a:rPr lang="en-US" sz="1800" b="0">
                    <a:latin typeface="Calibri" pitchFamily="-96" charset="0"/>
                  </a:rPr>
                  <a:t>56</a:t>
                </a:r>
              </a:p>
            </p:txBody>
          </p:sp>
          <p:sp>
            <p:nvSpPr>
              <p:cNvPr id="95249" name="Text Box 33"/>
              <p:cNvSpPr txBox="1">
                <a:spLocks noChangeArrowheads="1"/>
              </p:cNvSpPr>
              <p:nvPr/>
            </p:nvSpPr>
            <p:spPr bwMode="auto">
              <a:xfrm>
                <a:off x="3182736" y="3823572"/>
                <a:ext cx="990643" cy="376637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  <a:spAutoFit/>
              </a:bodyPr>
              <a:lstStyle/>
              <a:p>
                <a:pPr algn="ctr" eaLnBrk="0" hangingPunct="0"/>
                <a:r>
                  <a:rPr lang="en-US" sz="1800" b="0">
                    <a:latin typeface="Calibri" pitchFamily="-96" charset="0"/>
                  </a:rPr>
                  <a:t>60</a:t>
                </a:r>
              </a:p>
            </p:txBody>
          </p:sp>
          <p:sp>
            <p:nvSpPr>
              <p:cNvPr id="95250" name="Line 34"/>
              <p:cNvSpPr>
                <a:spLocks noChangeShapeType="1"/>
              </p:cNvSpPr>
              <p:nvPr/>
            </p:nvSpPr>
            <p:spPr bwMode="auto">
              <a:xfrm flipV="1">
                <a:off x="2743200" y="3643313"/>
                <a:ext cx="0" cy="22860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sm"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5251" name="Line 35"/>
              <p:cNvSpPr>
                <a:spLocks noChangeShapeType="1"/>
              </p:cNvSpPr>
              <p:nvPr/>
            </p:nvSpPr>
            <p:spPr bwMode="auto">
              <a:xfrm flipV="1">
                <a:off x="3657600" y="3657600"/>
                <a:ext cx="0" cy="22860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sm"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5252" name="Text Box 36"/>
              <p:cNvSpPr txBox="1">
                <a:spLocks noChangeArrowheads="1"/>
              </p:cNvSpPr>
              <p:nvPr/>
            </p:nvSpPr>
            <p:spPr bwMode="auto">
              <a:xfrm>
                <a:off x="4097175" y="3823572"/>
                <a:ext cx="990643" cy="376637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  <a:spAutoFit/>
              </a:bodyPr>
              <a:lstStyle/>
              <a:p>
                <a:pPr algn="ctr" eaLnBrk="0" hangingPunct="0"/>
                <a:r>
                  <a:rPr lang="en-US" sz="1800" b="0">
                    <a:latin typeface="Calibri" pitchFamily="-96" charset="0"/>
                  </a:rPr>
                  <a:t>64</a:t>
                </a:r>
              </a:p>
            </p:txBody>
          </p:sp>
          <p:sp>
            <p:nvSpPr>
              <p:cNvPr id="95253" name="Line 37"/>
              <p:cNvSpPr>
                <a:spLocks noChangeShapeType="1"/>
              </p:cNvSpPr>
              <p:nvPr/>
            </p:nvSpPr>
            <p:spPr bwMode="auto">
              <a:xfrm flipV="1">
                <a:off x="4572000" y="3657600"/>
                <a:ext cx="0" cy="22860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sm"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5254" name="Text Box 38"/>
              <p:cNvSpPr txBox="1">
                <a:spLocks noChangeArrowheads="1"/>
              </p:cNvSpPr>
              <p:nvPr/>
            </p:nvSpPr>
            <p:spPr bwMode="auto">
              <a:xfrm>
                <a:off x="5029078" y="3823572"/>
                <a:ext cx="990643" cy="376637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  <a:spAutoFit/>
              </a:bodyPr>
              <a:lstStyle/>
              <a:p>
                <a:pPr algn="ctr" eaLnBrk="0" hangingPunct="0"/>
                <a:r>
                  <a:rPr lang="en-US" sz="1800" b="0">
                    <a:latin typeface="Calibri" pitchFamily="-96" charset="0"/>
                  </a:rPr>
                  <a:t>68</a:t>
                </a:r>
              </a:p>
            </p:txBody>
          </p:sp>
          <p:sp>
            <p:nvSpPr>
              <p:cNvPr id="95255" name="Line 39"/>
              <p:cNvSpPr>
                <a:spLocks noChangeShapeType="1"/>
              </p:cNvSpPr>
              <p:nvPr/>
            </p:nvSpPr>
            <p:spPr bwMode="auto">
              <a:xfrm flipV="1">
                <a:off x="5486400" y="3657600"/>
                <a:ext cx="0" cy="22860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sm"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5256" name="Text Box 40"/>
              <p:cNvSpPr txBox="1">
                <a:spLocks noChangeArrowheads="1"/>
              </p:cNvSpPr>
              <p:nvPr/>
            </p:nvSpPr>
            <p:spPr bwMode="auto">
              <a:xfrm>
                <a:off x="5943518" y="3823572"/>
                <a:ext cx="990642" cy="376637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  <a:spAutoFit/>
              </a:bodyPr>
              <a:lstStyle/>
              <a:p>
                <a:pPr algn="ctr" eaLnBrk="0" hangingPunct="0"/>
                <a:r>
                  <a:rPr lang="en-US" sz="1800" b="0">
                    <a:latin typeface="Calibri" pitchFamily="-96" charset="0"/>
                  </a:rPr>
                  <a:t>72</a:t>
                </a:r>
              </a:p>
            </p:txBody>
          </p:sp>
          <p:sp>
            <p:nvSpPr>
              <p:cNvPr id="95257" name="Line 41"/>
              <p:cNvSpPr>
                <a:spLocks noChangeShapeType="1"/>
              </p:cNvSpPr>
              <p:nvPr/>
            </p:nvSpPr>
            <p:spPr bwMode="auto">
              <a:xfrm flipV="1">
                <a:off x="6400800" y="3657600"/>
                <a:ext cx="0" cy="22860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sm"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5258" name="Text Box 42"/>
              <p:cNvSpPr txBox="1">
                <a:spLocks noChangeArrowheads="1"/>
              </p:cNvSpPr>
              <p:nvPr/>
            </p:nvSpPr>
            <p:spPr bwMode="auto">
              <a:xfrm>
                <a:off x="6857957" y="3823572"/>
                <a:ext cx="990643" cy="376637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  <a:spAutoFit/>
              </a:bodyPr>
              <a:lstStyle/>
              <a:p>
                <a:pPr algn="ctr" eaLnBrk="0" hangingPunct="0"/>
                <a:r>
                  <a:rPr lang="en-US" sz="1800" b="0">
                    <a:latin typeface="Calibri" pitchFamily="-96" charset="0"/>
                  </a:rPr>
                  <a:t>76</a:t>
                </a:r>
              </a:p>
            </p:txBody>
          </p:sp>
          <p:sp>
            <p:nvSpPr>
              <p:cNvPr id="95259" name="Line 43"/>
              <p:cNvSpPr>
                <a:spLocks noChangeShapeType="1"/>
              </p:cNvSpPr>
              <p:nvPr/>
            </p:nvSpPr>
            <p:spPr bwMode="auto">
              <a:xfrm flipV="1">
                <a:off x="7315200" y="3657600"/>
                <a:ext cx="0" cy="22860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sm"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142" name="Freeform 141"/>
            <p:cNvSpPr>
              <a:spLocks noChangeArrowheads="1"/>
            </p:cNvSpPr>
            <p:nvPr/>
          </p:nvSpPr>
          <p:spPr bwMode="auto">
            <a:xfrm>
              <a:off x="2052638" y="4159250"/>
              <a:ext cx="1693862" cy="1022350"/>
            </a:xfrm>
            <a:custGeom>
              <a:avLst/>
              <a:gdLst>
                <a:gd name="T0" fmla="*/ 0 w 1694329"/>
                <a:gd name="T1" fmla="*/ 1021976 h 1021976"/>
                <a:gd name="T2" fmla="*/ 654423 w 1694329"/>
                <a:gd name="T3" fmla="*/ 340658 h 1021976"/>
                <a:gd name="T4" fmla="*/ 1694329 w 1694329"/>
                <a:gd name="T5" fmla="*/ 0 h 1021976"/>
                <a:gd name="T6" fmla="*/ 0 60000 65536"/>
                <a:gd name="T7" fmla="*/ 0 60000 65536"/>
                <a:gd name="T8" fmla="*/ 0 60000 65536"/>
                <a:gd name="T9" fmla="*/ 0 w 1694329"/>
                <a:gd name="T10" fmla="*/ 0 h 1021976"/>
                <a:gd name="T11" fmla="*/ 1694329 w 1694329"/>
                <a:gd name="T12" fmla="*/ 1021976 h 102197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694329" h="1021976">
                  <a:moveTo>
                    <a:pt x="0" y="1021976"/>
                  </a:moveTo>
                  <a:cubicBezTo>
                    <a:pt x="186017" y="766481"/>
                    <a:pt x="372035" y="510987"/>
                    <a:pt x="654423" y="340658"/>
                  </a:cubicBezTo>
                  <a:cubicBezTo>
                    <a:pt x="936811" y="170329"/>
                    <a:pt x="1315570" y="85164"/>
                    <a:pt x="1694329" y="0"/>
                  </a:cubicBezTo>
                </a:path>
              </a:pathLst>
            </a:cu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anchor="ctr">
              <a:prstTxWarp prst="textNoShape">
                <a:avLst/>
              </a:prstTxWarp>
            </a:bodyPr>
            <a:lstStyle/>
            <a:p>
              <a:pPr algn="ctr" eaLnBrk="0" hangingPunct="0"/>
              <a:endParaRPr lang="en-US"/>
            </a:p>
          </p:txBody>
        </p:sp>
        <p:sp>
          <p:nvSpPr>
            <p:cNvPr id="143" name="Freeform 142"/>
            <p:cNvSpPr>
              <a:spLocks noChangeArrowheads="1"/>
            </p:cNvSpPr>
            <p:nvPr/>
          </p:nvSpPr>
          <p:spPr bwMode="auto">
            <a:xfrm>
              <a:off x="2070100" y="4787900"/>
              <a:ext cx="1703388" cy="330200"/>
            </a:xfrm>
            <a:custGeom>
              <a:avLst/>
              <a:gdLst>
                <a:gd name="T0" fmla="*/ 0 w 1703294"/>
                <a:gd name="T1" fmla="*/ 0 h 331694"/>
                <a:gd name="T2" fmla="*/ 905435 w 1703294"/>
                <a:gd name="T3" fmla="*/ 304800 h 331694"/>
                <a:gd name="T4" fmla="*/ 1703294 w 1703294"/>
                <a:gd name="T5" fmla="*/ 161365 h 331694"/>
                <a:gd name="T6" fmla="*/ 0 60000 65536"/>
                <a:gd name="T7" fmla="*/ 0 60000 65536"/>
                <a:gd name="T8" fmla="*/ 0 60000 65536"/>
                <a:gd name="T9" fmla="*/ 0 w 1703294"/>
                <a:gd name="T10" fmla="*/ 0 h 331694"/>
                <a:gd name="T11" fmla="*/ 1703294 w 1703294"/>
                <a:gd name="T12" fmla="*/ 331694 h 33169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03294" h="331694">
                  <a:moveTo>
                    <a:pt x="0" y="0"/>
                  </a:moveTo>
                  <a:cubicBezTo>
                    <a:pt x="310776" y="138953"/>
                    <a:pt x="621553" y="277906"/>
                    <a:pt x="905435" y="304800"/>
                  </a:cubicBezTo>
                  <a:cubicBezTo>
                    <a:pt x="1189317" y="331694"/>
                    <a:pt x="1446305" y="246529"/>
                    <a:pt x="1703294" y="161365"/>
                  </a:cubicBezTo>
                </a:path>
              </a:pathLst>
            </a:cu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anchor="ctr">
              <a:prstTxWarp prst="textNoShape">
                <a:avLst/>
              </a:prstTxWarp>
            </a:bodyPr>
            <a:lstStyle/>
            <a:p>
              <a:pPr algn="ctr" eaLnBrk="0" hangingPunct="0"/>
              <a:endParaRPr lang="en-US"/>
            </a:p>
          </p:txBody>
        </p:sp>
        <p:sp>
          <p:nvSpPr>
            <p:cNvPr id="144" name="Freeform 143"/>
            <p:cNvSpPr>
              <a:spLocks noChangeArrowheads="1"/>
            </p:cNvSpPr>
            <p:nvPr/>
          </p:nvSpPr>
          <p:spPr bwMode="auto">
            <a:xfrm>
              <a:off x="2052638" y="5557838"/>
              <a:ext cx="1739900" cy="385762"/>
            </a:xfrm>
            <a:custGeom>
              <a:avLst/>
              <a:gdLst>
                <a:gd name="T0" fmla="*/ 0 w 1739153"/>
                <a:gd name="T1" fmla="*/ 0 h 385482"/>
                <a:gd name="T2" fmla="*/ 699247 w 1739153"/>
                <a:gd name="T3" fmla="*/ 349623 h 385482"/>
                <a:gd name="T4" fmla="*/ 1739153 w 1739153"/>
                <a:gd name="T5" fmla="*/ 215153 h 385482"/>
                <a:gd name="T6" fmla="*/ 0 60000 65536"/>
                <a:gd name="T7" fmla="*/ 0 60000 65536"/>
                <a:gd name="T8" fmla="*/ 0 60000 65536"/>
                <a:gd name="T9" fmla="*/ 0 w 1739153"/>
                <a:gd name="T10" fmla="*/ 0 h 385482"/>
                <a:gd name="T11" fmla="*/ 1739153 w 1739153"/>
                <a:gd name="T12" fmla="*/ 385482 h 38548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39153" h="385482">
                  <a:moveTo>
                    <a:pt x="0" y="0"/>
                  </a:moveTo>
                  <a:cubicBezTo>
                    <a:pt x="204694" y="156882"/>
                    <a:pt x="409388" y="313764"/>
                    <a:pt x="699247" y="349623"/>
                  </a:cubicBezTo>
                  <a:cubicBezTo>
                    <a:pt x="989106" y="385482"/>
                    <a:pt x="1364129" y="300317"/>
                    <a:pt x="1739153" y="215153"/>
                  </a:cubicBezTo>
                </a:path>
              </a:pathLst>
            </a:cu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anchor="ctr">
              <a:prstTxWarp prst="textNoShape">
                <a:avLst/>
              </a:prstTxWarp>
            </a:bodyPr>
            <a:lstStyle/>
            <a:p>
              <a:pPr algn="ctr" eaLnBrk="0" hangingPunct="0"/>
              <a:endParaRPr lang="en-US"/>
            </a:p>
          </p:txBody>
        </p:sp>
      </p:grpSp>
    </p:spTree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29" name="Rectangle 2"/>
          <p:cNvSpPr>
            <a:spLocks noGrp="1" noChangeArrowheads="1"/>
          </p:cNvSpPr>
          <p:nvPr>
            <p:ph type="title"/>
          </p:nvPr>
        </p:nvSpPr>
        <p:spPr>
          <a:xfrm>
            <a:off x="461963" y="493713"/>
            <a:ext cx="7767637" cy="573087"/>
          </a:xfrm>
        </p:spPr>
        <p:txBody>
          <a:bodyPr/>
          <a:lstStyle/>
          <a:p>
            <a:r>
              <a:rPr lang="en-US">
                <a:latin typeface="Calibri" pitchFamily="-96" charset="0"/>
              </a:rPr>
              <a:t>Element Access in Multi-Level Array</a:t>
            </a:r>
          </a:p>
        </p:txBody>
      </p:sp>
      <p:sp>
        <p:nvSpPr>
          <p:cNvPr id="993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42913" y="4648200"/>
            <a:ext cx="8472487" cy="2122488"/>
          </a:xfrm>
        </p:spPr>
        <p:txBody>
          <a:bodyPr/>
          <a:lstStyle/>
          <a:p>
            <a:r>
              <a:rPr lang="en-US" dirty="0">
                <a:latin typeface="Calibri" pitchFamily="-96" charset="0"/>
              </a:rPr>
              <a:t>Computation</a:t>
            </a:r>
          </a:p>
          <a:p>
            <a:pPr lvl="1"/>
            <a:r>
              <a:rPr lang="en-US" dirty="0">
                <a:latin typeface="Calibri" pitchFamily="-96" charset="0"/>
              </a:rPr>
              <a:t>Element access </a:t>
            </a:r>
            <a:r>
              <a:rPr lang="en-US" b="1" dirty="0" err="1">
                <a:latin typeface="Courier New" pitchFamily="-96" charset="0"/>
              </a:rPr>
              <a:t>Mem</a:t>
            </a:r>
            <a:r>
              <a:rPr lang="en-US" b="1" dirty="0">
                <a:latin typeface="Courier New" pitchFamily="-96" charset="0"/>
              </a:rPr>
              <a:t>[</a:t>
            </a:r>
            <a:r>
              <a:rPr lang="en-US" b="1" dirty="0" err="1">
                <a:latin typeface="Courier New" pitchFamily="-96" charset="0"/>
              </a:rPr>
              <a:t>Mem</a:t>
            </a:r>
            <a:r>
              <a:rPr lang="en-US" b="1" dirty="0">
                <a:latin typeface="Courier New" pitchFamily="-96" charset="0"/>
              </a:rPr>
              <a:t>[univ+8*index]+4*digit]</a:t>
            </a:r>
          </a:p>
          <a:p>
            <a:pPr lvl="1"/>
            <a:r>
              <a:rPr lang="en-US" dirty="0">
                <a:latin typeface="Calibri" pitchFamily="-96" charset="0"/>
              </a:rPr>
              <a:t>Must do two memory reads</a:t>
            </a:r>
          </a:p>
          <a:p>
            <a:pPr lvl="2"/>
            <a:r>
              <a:rPr lang="en-US" dirty="0">
                <a:latin typeface="Calibri" pitchFamily="-96" charset="0"/>
              </a:rPr>
              <a:t>First get pointer to row array</a:t>
            </a:r>
          </a:p>
          <a:p>
            <a:pPr lvl="2"/>
            <a:r>
              <a:rPr lang="en-US" dirty="0">
                <a:latin typeface="Calibri" pitchFamily="-96" charset="0"/>
              </a:rPr>
              <a:t>Then access element within array</a:t>
            </a:r>
          </a:p>
        </p:txBody>
      </p:sp>
      <p:sp>
        <p:nvSpPr>
          <p:cNvPr id="316420" name="Rectangle 4"/>
          <p:cNvSpPr>
            <a:spLocks noChangeArrowheads="1"/>
          </p:cNvSpPr>
          <p:nvPr/>
        </p:nvSpPr>
        <p:spPr bwMode="auto">
          <a:xfrm>
            <a:off x="533400" y="3021013"/>
            <a:ext cx="8382000" cy="1197764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342900" algn="l"/>
                <a:tab pos="1201738" algn="l"/>
                <a:tab pos="3657600" algn="l"/>
              </a:tabLst>
              <a:defRPr/>
            </a:pP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  </a:t>
            </a:r>
            <a:r>
              <a:rPr lang="en-US" sz="1800" dirty="0" err="1">
                <a:latin typeface="Courier New" pitchFamily="49" charset="0"/>
                <a:ea typeface="+mn-ea"/>
                <a:cs typeface="+mn-cs"/>
              </a:rPr>
              <a:t>salq</a:t>
            </a: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    $2, %</a:t>
            </a:r>
            <a:r>
              <a:rPr lang="en-US" sz="1800" dirty="0" err="1">
                <a:latin typeface="Courier New" pitchFamily="49" charset="0"/>
                <a:ea typeface="+mn-ea"/>
                <a:cs typeface="+mn-cs"/>
              </a:rPr>
              <a:t>rsi</a:t>
            </a: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            # 4*digit</a:t>
            </a:r>
          </a:p>
          <a:p>
            <a:pPr eaLnBrk="0" hangingPunct="0">
              <a:tabLst>
                <a:tab pos="342900" algn="l"/>
                <a:tab pos="1201738" algn="l"/>
                <a:tab pos="3657600" algn="l"/>
              </a:tabLst>
              <a:defRPr/>
            </a:pP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  </a:t>
            </a:r>
            <a:r>
              <a:rPr lang="en-US" sz="1800" dirty="0" err="1">
                <a:latin typeface="Courier New" pitchFamily="49" charset="0"/>
                <a:ea typeface="+mn-ea"/>
                <a:cs typeface="+mn-cs"/>
              </a:rPr>
              <a:t>addq</a:t>
            </a: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    </a:t>
            </a:r>
            <a:r>
              <a:rPr lang="en-US" sz="1800" dirty="0" err="1">
                <a:latin typeface="Courier New" pitchFamily="49" charset="0"/>
                <a:ea typeface="+mn-ea"/>
                <a:cs typeface="+mn-cs"/>
              </a:rPr>
              <a:t>univ</a:t>
            </a: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(,%rdi,8), %</a:t>
            </a:r>
            <a:r>
              <a:rPr lang="en-US" sz="1800" dirty="0" err="1">
                <a:latin typeface="Courier New" pitchFamily="49" charset="0"/>
                <a:ea typeface="+mn-ea"/>
                <a:cs typeface="+mn-cs"/>
              </a:rPr>
              <a:t>rsi</a:t>
            </a: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 # p = </a:t>
            </a:r>
            <a:r>
              <a:rPr lang="en-US" sz="1800" dirty="0" err="1">
                <a:latin typeface="Courier New" pitchFamily="49" charset="0"/>
                <a:ea typeface="+mn-ea"/>
                <a:cs typeface="+mn-cs"/>
              </a:rPr>
              <a:t>univ</a:t>
            </a: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[index] + 4*digit</a:t>
            </a:r>
          </a:p>
          <a:p>
            <a:pPr eaLnBrk="0" hangingPunct="0">
              <a:tabLst>
                <a:tab pos="342900" algn="l"/>
                <a:tab pos="1201738" algn="l"/>
                <a:tab pos="3657600" algn="l"/>
              </a:tabLst>
              <a:defRPr/>
            </a:pP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  </a:t>
            </a:r>
            <a:r>
              <a:rPr lang="en-US" sz="1800" dirty="0" err="1">
                <a:latin typeface="Courier New" pitchFamily="49" charset="0"/>
                <a:ea typeface="+mn-ea"/>
                <a:cs typeface="+mn-cs"/>
              </a:rPr>
              <a:t>movl</a:t>
            </a: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    (%</a:t>
            </a:r>
            <a:r>
              <a:rPr lang="en-US" sz="1800" dirty="0" err="1">
                <a:latin typeface="Courier New" pitchFamily="49" charset="0"/>
                <a:ea typeface="+mn-ea"/>
                <a:cs typeface="+mn-cs"/>
              </a:rPr>
              <a:t>rsi</a:t>
            </a: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), %</a:t>
            </a:r>
            <a:r>
              <a:rPr lang="en-US" sz="1800" dirty="0" err="1">
                <a:latin typeface="Courier New" pitchFamily="49" charset="0"/>
                <a:ea typeface="+mn-ea"/>
                <a:cs typeface="+mn-cs"/>
              </a:rPr>
              <a:t>eax</a:t>
            </a: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        # return *p</a:t>
            </a:r>
          </a:p>
          <a:p>
            <a:pPr eaLnBrk="0" hangingPunct="0">
              <a:tabLst>
                <a:tab pos="342900" algn="l"/>
                <a:tab pos="1201738" algn="l"/>
                <a:tab pos="3657600" algn="l"/>
              </a:tabLst>
              <a:defRPr/>
            </a:pP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  ret	</a:t>
            </a:r>
          </a:p>
        </p:txBody>
      </p:sp>
      <p:sp>
        <p:nvSpPr>
          <p:cNvPr id="99332" name="Rectangle 5"/>
          <p:cNvSpPr>
            <a:spLocks noChangeArrowheads="1"/>
          </p:cNvSpPr>
          <p:nvPr/>
        </p:nvSpPr>
        <p:spPr bwMode="auto">
          <a:xfrm>
            <a:off x="442913" y="1196752"/>
            <a:ext cx="4398640" cy="1474763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 dirty="0" err="1">
                <a:latin typeface="Courier New" pitchFamily="-96" charset="0"/>
              </a:rPr>
              <a:t>int</a:t>
            </a:r>
            <a:r>
              <a:rPr lang="en-US" sz="1800" dirty="0">
                <a:latin typeface="Courier New" pitchFamily="-96" charset="0"/>
              </a:rPr>
              <a:t> </a:t>
            </a:r>
            <a:r>
              <a:rPr lang="en-US" sz="1800" dirty="0" err="1">
                <a:latin typeface="Courier New" pitchFamily="-96" charset="0"/>
              </a:rPr>
              <a:t>get_univ_digit</a:t>
            </a:r>
            <a:endParaRPr lang="en-US" sz="1800" dirty="0">
              <a:latin typeface="Courier New" pitchFamily="-96" charset="0"/>
            </a:endParaRP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  (</a:t>
            </a:r>
            <a:r>
              <a:rPr lang="en-US" sz="1800" dirty="0" err="1">
                <a:latin typeface="Courier New" pitchFamily="-96" charset="0"/>
              </a:rPr>
              <a:t>size_t</a:t>
            </a:r>
            <a:r>
              <a:rPr lang="en-US" sz="1800" dirty="0">
                <a:latin typeface="Courier New" pitchFamily="-96" charset="0"/>
              </a:rPr>
              <a:t> index, </a:t>
            </a:r>
            <a:r>
              <a:rPr lang="en-US" sz="1800" dirty="0" err="1">
                <a:latin typeface="Courier New" pitchFamily="-96" charset="0"/>
              </a:rPr>
              <a:t>size_t</a:t>
            </a:r>
            <a:r>
              <a:rPr lang="en-US" sz="1800" dirty="0">
                <a:latin typeface="Courier New" pitchFamily="-96" charset="0"/>
              </a:rPr>
              <a:t> digit)</a:t>
            </a: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{</a:t>
            </a: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  return </a:t>
            </a:r>
            <a:r>
              <a:rPr lang="en-US" sz="1800" dirty="0" err="1">
                <a:latin typeface="Courier New" pitchFamily="-96" charset="0"/>
              </a:rPr>
              <a:t>univ</a:t>
            </a:r>
            <a:r>
              <a:rPr lang="en-US" sz="1800" dirty="0">
                <a:latin typeface="Courier New" pitchFamily="-96" charset="0"/>
              </a:rPr>
              <a:t>[index][digit];</a:t>
            </a: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}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04048" y="1195599"/>
            <a:ext cx="3996721" cy="1325116"/>
          </a:xfrm>
          <a:prstGeom prst="rect">
            <a:avLst/>
          </a:prstGeom>
        </p:spPr>
      </p:pic>
    </p:spTree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7" name="Rectangle 2"/>
          <p:cNvSpPr>
            <a:spLocks noGrp="1" noChangeArrowheads="1"/>
          </p:cNvSpPr>
          <p:nvPr>
            <p:ph type="title"/>
          </p:nvPr>
        </p:nvSpPr>
        <p:spPr>
          <a:xfrm>
            <a:off x="409575" y="457200"/>
            <a:ext cx="7591425" cy="762000"/>
          </a:xfrm>
        </p:spPr>
        <p:txBody>
          <a:bodyPr/>
          <a:lstStyle/>
          <a:p>
            <a:r>
              <a:rPr lang="en-US">
                <a:latin typeface="Calibri" pitchFamily="-96" charset="0"/>
              </a:rPr>
              <a:t>Array Element Accesses</a:t>
            </a:r>
          </a:p>
        </p:txBody>
      </p:sp>
      <p:sp>
        <p:nvSpPr>
          <p:cNvPr id="101378" name="Rectangle 4"/>
          <p:cNvSpPr>
            <a:spLocks noChangeArrowheads="1"/>
          </p:cNvSpPr>
          <p:nvPr/>
        </p:nvSpPr>
        <p:spPr bwMode="auto">
          <a:xfrm>
            <a:off x="251520" y="1725613"/>
            <a:ext cx="4307780" cy="1474763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 dirty="0" err="1">
                <a:latin typeface="Courier New" pitchFamily="-96" charset="0"/>
              </a:rPr>
              <a:t>int</a:t>
            </a:r>
            <a:r>
              <a:rPr lang="en-US" sz="1800" dirty="0">
                <a:latin typeface="Courier New" pitchFamily="-96" charset="0"/>
              </a:rPr>
              <a:t> </a:t>
            </a:r>
            <a:r>
              <a:rPr lang="en-US" sz="1800" dirty="0" err="1">
                <a:latin typeface="Courier New" pitchFamily="-96" charset="0"/>
              </a:rPr>
              <a:t>get_pgh_digit</a:t>
            </a:r>
            <a:endParaRPr lang="en-US" sz="1800" dirty="0">
              <a:latin typeface="Courier New" pitchFamily="-96" charset="0"/>
            </a:endParaRP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  (</a:t>
            </a:r>
            <a:r>
              <a:rPr lang="en-US" sz="1800" dirty="0" err="1">
                <a:latin typeface="Courier New" pitchFamily="-96" charset="0"/>
              </a:rPr>
              <a:t>size_t</a:t>
            </a:r>
            <a:r>
              <a:rPr lang="en-US" sz="1800" dirty="0">
                <a:latin typeface="Courier New" pitchFamily="-96" charset="0"/>
              </a:rPr>
              <a:t> index, </a:t>
            </a:r>
            <a:r>
              <a:rPr lang="en-US" sz="1800" dirty="0" err="1">
                <a:latin typeface="Courier New" pitchFamily="-96" charset="0"/>
              </a:rPr>
              <a:t>size_t</a:t>
            </a:r>
            <a:r>
              <a:rPr lang="en-US" sz="1800" dirty="0">
                <a:latin typeface="Courier New" pitchFamily="-96" charset="0"/>
              </a:rPr>
              <a:t> digit)</a:t>
            </a: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{</a:t>
            </a: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  return </a:t>
            </a:r>
            <a:r>
              <a:rPr lang="en-US" sz="1800" dirty="0" err="1">
                <a:latin typeface="Courier New" pitchFamily="-96" charset="0"/>
              </a:rPr>
              <a:t>pgh</a:t>
            </a:r>
            <a:r>
              <a:rPr lang="en-US" sz="1800" dirty="0">
                <a:latin typeface="Courier New" pitchFamily="-96" charset="0"/>
              </a:rPr>
              <a:t>[index][digit];</a:t>
            </a: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}</a:t>
            </a:r>
          </a:p>
        </p:txBody>
      </p:sp>
      <p:sp>
        <p:nvSpPr>
          <p:cNvPr id="101379" name="Rectangle 8"/>
          <p:cNvSpPr>
            <a:spLocks noChangeArrowheads="1"/>
          </p:cNvSpPr>
          <p:nvPr/>
        </p:nvSpPr>
        <p:spPr bwMode="auto">
          <a:xfrm>
            <a:off x="4648200" y="1725613"/>
            <a:ext cx="4388296" cy="1474763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 dirty="0" err="1">
                <a:latin typeface="Courier New" pitchFamily="-96" charset="0"/>
              </a:rPr>
              <a:t>int</a:t>
            </a:r>
            <a:r>
              <a:rPr lang="en-US" sz="1800" dirty="0">
                <a:latin typeface="Courier New" pitchFamily="-96" charset="0"/>
              </a:rPr>
              <a:t> </a:t>
            </a:r>
            <a:r>
              <a:rPr lang="en-US" sz="1800" dirty="0" err="1">
                <a:latin typeface="Courier New" pitchFamily="-96" charset="0"/>
              </a:rPr>
              <a:t>get_univ_digit</a:t>
            </a:r>
            <a:endParaRPr lang="en-US" sz="1800" dirty="0">
              <a:latin typeface="Courier New" pitchFamily="-96" charset="0"/>
            </a:endParaRP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  (</a:t>
            </a:r>
            <a:r>
              <a:rPr lang="en-US" sz="1800" dirty="0" err="1">
                <a:latin typeface="Courier New" pitchFamily="-96" charset="0"/>
              </a:rPr>
              <a:t>size_t</a:t>
            </a:r>
            <a:r>
              <a:rPr lang="en-US" sz="1800" dirty="0">
                <a:latin typeface="Courier New" pitchFamily="-96" charset="0"/>
              </a:rPr>
              <a:t> index, </a:t>
            </a:r>
            <a:r>
              <a:rPr lang="en-US" sz="1800" dirty="0" err="1">
                <a:latin typeface="Courier New" pitchFamily="-96" charset="0"/>
              </a:rPr>
              <a:t>size_t</a:t>
            </a:r>
            <a:r>
              <a:rPr lang="en-US" sz="1800" dirty="0">
                <a:latin typeface="Courier New" pitchFamily="-96" charset="0"/>
              </a:rPr>
              <a:t> digit)</a:t>
            </a: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{</a:t>
            </a: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  return </a:t>
            </a:r>
            <a:r>
              <a:rPr lang="en-US" sz="1800" dirty="0" err="1">
                <a:latin typeface="Courier New" pitchFamily="-96" charset="0"/>
              </a:rPr>
              <a:t>univ</a:t>
            </a:r>
            <a:r>
              <a:rPr lang="en-US" sz="1800" dirty="0">
                <a:latin typeface="Courier New" pitchFamily="-96" charset="0"/>
              </a:rPr>
              <a:t>[index][digit];</a:t>
            </a: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}</a:t>
            </a:r>
          </a:p>
        </p:txBody>
      </p:sp>
      <p:sp>
        <p:nvSpPr>
          <p:cNvPr id="101380" name="TextBox 11"/>
          <p:cNvSpPr txBox="1">
            <a:spLocks noChangeArrowheads="1"/>
          </p:cNvSpPr>
          <p:nvPr/>
        </p:nvSpPr>
        <p:spPr bwMode="auto">
          <a:xfrm>
            <a:off x="368300" y="1382713"/>
            <a:ext cx="14065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>
                <a:latin typeface="Calibri" pitchFamily="-96" charset="0"/>
              </a:rPr>
              <a:t>Nested array</a:t>
            </a:r>
          </a:p>
        </p:txBody>
      </p:sp>
      <p:sp>
        <p:nvSpPr>
          <p:cNvPr id="101381" name="TextBox 12"/>
          <p:cNvSpPr txBox="1">
            <a:spLocks noChangeArrowheads="1"/>
          </p:cNvSpPr>
          <p:nvPr/>
        </p:nvSpPr>
        <p:spPr bwMode="auto">
          <a:xfrm>
            <a:off x="4559300" y="1371600"/>
            <a:ext cx="17653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>
                <a:latin typeface="Calibri" pitchFamily="-96" charset="0"/>
              </a:rPr>
              <a:t>Multi-level array</a:t>
            </a:r>
          </a:p>
        </p:txBody>
      </p:sp>
      <p:pic>
        <p:nvPicPr>
          <p:cNvPr id="101382" name="Picture 2" descr="C:\Documents and Settings\pueschel\My Documents\teaching\18-243-CMUspring09\08-05Feb09\multi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81000" y="3657600"/>
            <a:ext cx="3505200" cy="731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1384" name="TextBox 15"/>
          <p:cNvSpPr txBox="1">
            <a:spLocks noChangeArrowheads="1"/>
          </p:cNvSpPr>
          <p:nvPr/>
        </p:nvSpPr>
        <p:spPr bwMode="auto">
          <a:xfrm>
            <a:off x="248904" y="4961720"/>
            <a:ext cx="871629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b="0" dirty="0">
                <a:latin typeface="Calibri" pitchFamily="-96" charset="0"/>
              </a:rPr>
              <a:t>Accesses looks similar in C, but address computations very different: </a:t>
            </a:r>
          </a:p>
        </p:txBody>
      </p:sp>
      <p:sp>
        <p:nvSpPr>
          <p:cNvPr id="101385" name="Rectangle 16"/>
          <p:cNvSpPr>
            <a:spLocks noChangeArrowheads="1"/>
          </p:cNvSpPr>
          <p:nvPr/>
        </p:nvSpPr>
        <p:spPr bwMode="auto">
          <a:xfrm>
            <a:off x="262036" y="5802313"/>
            <a:ext cx="4032499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>
              <a:buFont typeface="Wingdings" pitchFamily="-96" charset="2"/>
              <a:buNone/>
            </a:pPr>
            <a:r>
              <a:rPr lang="en-US" sz="2000" dirty="0" err="1">
                <a:latin typeface="Courier New" pitchFamily="-96" charset="0"/>
              </a:rPr>
              <a:t>Mem</a:t>
            </a:r>
            <a:r>
              <a:rPr lang="en-US" sz="2000" dirty="0">
                <a:latin typeface="Courier New" pitchFamily="-96" charset="0"/>
              </a:rPr>
              <a:t>[pgh+20*index+4*digit]</a:t>
            </a:r>
          </a:p>
        </p:txBody>
      </p:sp>
      <p:sp>
        <p:nvSpPr>
          <p:cNvPr id="101386" name="Rectangle 17"/>
          <p:cNvSpPr>
            <a:spLocks noChangeArrowheads="1"/>
          </p:cNvSpPr>
          <p:nvPr/>
        </p:nvSpPr>
        <p:spPr bwMode="auto">
          <a:xfrm>
            <a:off x="4376793" y="5791200"/>
            <a:ext cx="480206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>
              <a:buFont typeface="Wingdings" pitchFamily="-96" charset="2"/>
              <a:buNone/>
            </a:pPr>
            <a:r>
              <a:rPr lang="en-US" sz="2000" dirty="0" err="1">
                <a:latin typeface="Courier New" pitchFamily="-96" charset="0"/>
              </a:rPr>
              <a:t>Mem</a:t>
            </a:r>
            <a:r>
              <a:rPr lang="en-US" sz="2000" dirty="0">
                <a:latin typeface="Courier New" pitchFamily="-96" charset="0"/>
              </a:rPr>
              <a:t>[</a:t>
            </a:r>
            <a:r>
              <a:rPr lang="en-US" sz="2000" dirty="0" err="1">
                <a:latin typeface="Courier New" pitchFamily="-96" charset="0"/>
              </a:rPr>
              <a:t>Mem</a:t>
            </a:r>
            <a:r>
              <a:rPr lang="en-US" sz="2000" dirty="0">
                <a:latin typeface="Courier New" pitchFamily="-96" charset="0"/>
              </a:rPr>
              <a:t>[univ+8*index]+4*digit]</a:t>
            </a:r>
            <a:endParaRPr lang="en-US" sz="20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410558" y="3429000"/>
            <a:ext cx="3973140" cy="1228806"/>
          </a:xfrm>
          <a:prstGeom prst="rect">
            <a:avLst/>
          </a:prstGeom>
        </p:spPr>
      </p:pic>
    </p:spTree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1" name="Rectangle 2"/>
          <p:cNvSpPr>
            <a:spLocks noGrp="1" noChangeArrowheads="1"/>
          </p:cNvSpPr>
          <p:nvPr>
            <p:ph type="title"/>
          </p:nvPr>
        </p:nvSpPr>
        <p:spPr>
          <a:xfrm>
            <a:off x="261622" y="277320"/>
            <a:ext cx="3428504" cy="1127618"/>
          </a:xfrm>
        </p:spPr>
        <p:txBody>
          <a:bodyPr/>
          <a:lstStyle/>
          <a:p>
            <a:r>
              <a:rPr lang="en-US" dirty="0">
                <a:latin typeface="Calibri" pitchFamily="-96" charset="0"/>
              </a:rPr>
              <a:t>N X N Matrix Code</a:t>
            </a:r>
          </a:p>
        </p:txBody>
      </p:sp>
      <p:sp>
        <p:nvSpPr>
          <p:cNvPr id="3184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404938"/>
            <a:ext cx="3481382" cy="5224462"/>
          </a:xfrm>
        </p:spPr>
        <p:txBody>
          <a:bodyPr/>
          <a:lstStyle/>
          <a:p>
            <a:r>
              <a:rPr lang="en-US" dirty="0">
                <a:latin typeface="Calibri" pitchFamily="-96" charset="0"/>
              </a:rPr>
              <a:t>Fixed dimensions</a:t>
            </a:r>
          </a:p>
          <a:p>
            <a:pPr lvl="1"/>
            <a:r>
              <a:rPr lang="en-US" dirty="0">
                <a:latin typeface="Calibri" pitchFamily="-96" charset="0"/>
              </a:rPr>
              <a:t>Know value of N at compile time</a:t>
            </a:r>
          </a:p>
          <a:p>
            <a:endParaRPr lang="en-US" dirty="0">
              <a:latin typeface="Calibri" pitchFamily="-96" charset="0"/>
            </a:endParaRPr>
          </a:p>
          <a:p>
            <a:r>
              <a:rPr lang="en-US" dirty="0">
                <a:latin typeface="Calibri" pitchFamily="-96" charset="0"/>
              </a:rPr>
              <a:t>Variable dimensions, explicit indexing</a:t>
            </a:r>
          </a:p>
          <a:p>
            <a:pPr lvl="1"/>
            <a:r>
              <a:rPr lang="en-US" dirty="0">
                <a:latin typeface="Calibri" pitchFamily="-96" charset="0"/>
              </a:rPr>
              <a:t>Traditional way to implement dynamic arrays</a:t>
            </a:r>
          </a:p>
          <a:p>
            <a:endParaRPr lang="en-US" dirty="0">
              <a:latin typeface="Calibri" pitchFamily="-96" charset="0"/>
            </a:endParaRPr>
          </a:p>
          <a:p>
            <a:r>
              <a:rPr lang="en-US" dirty="0">
                <a:latin typeface="Calibri" pitchFamily="-96" charset="0"/>
              </a:rPr>
              <a:t>Variable dimensions, implicit indexing</a:t>
            </a:r>
          </a:p>
          <a:p>
            <a:pPr lvl="1"/>
            <a:r>
              <a:rPr lang="en-US" dirty="0">
                <a:latin typeface="Calibri" pitchFamily="-96" charset="0"/>
              </a:rPr>
              <a:t>Now supported by </a:t>
            </a:r>
            <a:r>
              <a:rPr lang="en-US" dirty="0" err="1">
                <a:latin typeface="Calibri" pitchFamily="-96" charset="0"/>
              </a:rPr>
              <a:t>gcc</a:t>
            </a:r>
            <a:endParaRPr lang="en-US" dirty="0">
              <a:latin typeface="Calibri" pitchFamily="-96" charset="0"/>
            </a:endParaRPr>
          </a:p>
        </p:txBody>
      </p:sp>
      <p:sp>
        <p:nvSpPr>
          <p:cNvPr id="107523" name="Rectangle 4"/>
          <p:cNvSpPr>
            <a:spLocks noChangeArrowheads="1"/>
          </p:cNvSpPr>
          <p:nvPr/>
        </p:nvSpPr>
        <p:spPr bwMode="auto">
          <a:xfrm>
            <a:off x="3707904" y="500042"/>
            <a:ext cx="5302779" cy="2305760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 dirty="0">
                <a:solidFill>
                  <a:srgbClr val="C00000"/>
                </a:solidFill>
                <a:latin typeface="Courier New" pitchFamily="-96" charset="0"/>
              </a:rPr>
              <a:t>#define N 16</a:t>
            </a:r>
          </a:p>
          <a:p>
            <a:pPr eaLnBrk="0" hangingPunct="0"/>
            <a:r>
              <a:rPr lang="en-US" sz="1800" dirty="0" err="1">
                <a:solidFill>
                  <a:srgbClr val="C00000"/>
                </a:solidFill>
                <a:latin typeface="Courier New" pitchFamily="-96" charset="0"/>
              </a:rPr>
              <a:t>typedef</a:t>
            </a:r>
            <a:r>
              <a:rPr lang="en-US" sz="1800" dirty="0">
                <a:solidFill>
                  <a:srgbClr val="C00000"/>
                </a:solidFill>
                <a:latin typeface="Courier New" pitchFamily="-96" charset="0"/>
              </a:rPr>
              <a:t> </a:t>
            </a:r>
            <a:r>
              <a:rPr lang="en-US" sz="1800" dirty="0" err="1">
                <a:solidFill>
                  <a:srgbClr val="C00000"/>
                </a:solidFill>
                <a:latin typeface="Courier New" pitchFamily="-96" charset="0"/>
              </a:rPr>
              <a:t>int</a:t>
            </a:r>
            <a:r>
              <a:rPr lang="en-US" sz="1800" dirty="0">
                <a:solidFill>
                  <a:srgbClr val="C00000"/>
                </a:solidFill>
                <a:latin typeface="Courier New" pitchFamily="-96" charset="0"/>
              </a:rPr>
              <a:t> </a:t>
            </a:r>
            <a:r>
              <a:rPr lang="en-US" sz="1800" dirty="0" err="1">
                <a:solidFill>
                  <a:srgbClr val="C00000"/>
                </a:solidFill>
                <a:latin typeface="Courier New" pitchFamily="-96" charset="0"/>
              </a:rPr>
              <a:t>fix_matrix</a:t>
            </a:r>
            <a:r>
              <a:rPr lang="en-US" sz="1800" dirty="0">
                <a:solidFill>
                  <a:srgbClr val="C00000"/>
                </a:solidFill>
                <a:latin typeface="Courier New" pitchFamily="-96" charset="0"/>
              </a:rPr>
              <a:t>[N][N];</a:t>
            </a: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/* Get element a[</a:t>
            </a:r>
            <a:r>
              <a:rPr lang="en-US" sz="1800" dirty="0" err="1">
                <a:latin typeface="Courier New" pitchFamily="-96" charset="0"/>
              </a:rPr>
              <a:t>i</a:t>
            </a:r>
            <a:r>
              <a:rPr lang="en-US" sz="1800" dirty="0">
                <a:latin typeface="Courier New" pitchFamily="-96" charset="0"/>
              </a:rPr>
              <a:t>][j] */</a:t>
            </a:r>
          </a:p>
          <a:p>
            <a:pPr eaLnBrk="0" hangingPunct="0"/>
            <a:r>
              <a:rPr lang="en-US" sz="1800" dirty="0" err="1">
                <a:latin typeface="Courier New" pitchFamily="-96" charset="0"/>
              </a:rPr>
              <a:t>int</a:t>
            </a:r>
            <a:r>
              <a:rPr lang="en-US" sz="1800" dirty="0">
                <a:latin typeface="Courier New" pitchFamily="-96" charset="0"/>
              </a:rPr>
              <a:t> </a:t>
            </a:r>
            <a:r>
              <a:rPr lang="en-US" sz="1800" dirty="0" err="1">
                <a:latin typeface="Courier New" pitchFamily="-96" charset="0"/>
              </a:rPr>
              <a:t>fix_ele</a:t>
            </a:r>
            <a:r>
              <a:rPr lang="en-US" sz="1800" dirty="0">
                <a:latin typeface="Courier New" pitchFamily="-96" charset="0"/>
              </a:rPr>
              <a:t>(</a:t>
            </a:r>
            <a:r>
              <a:rPr lang="en-US" sz="1800" dirty="0" err="1">
                <a:solidFill>
                  <a:srgbClr val="7030A0"/>
                </a:solidFill>
                <a:latin typeface="Courier New" pitchFamily="-96" charset="0"/>
              </a:rPr>
              <a:t>fix_matrix</a:t>
            </a:r>
            <a:r>
              <a:rPr lang="en-US" sz="1800" dirty="0">
                <a:solidFill>
                  <a:srgbClr val="7030A0"/>
                </a:solidFill>
                <a:latin typeface="Courier New" pitchFamily="-96" charset="0"/>
              </a:rPr>
              <a:t> a</a:t>
            </a:r>
            <a:r>
              <a:rPr lang="en-US" sz="1800" dirty="0">
                <a:latin typeface="Courier New" pitchFamily="-96" charset="0"/>
              </a:rPr>
              <a:t>, </a:t>
            </a: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            </a:t>
            </a:r>
            <a:r>
              <a:rPr lang="en-US" sz="1800" dirty="0" err="1">
                <a:latin typeface="Courier New" pitchFamily="-96" charset="0"/>
              </a:rPr>
              <a:t>size_t</a:t>
            </a:r>
            <a:r>
              <a:rPr lang="en-US" sz="1800" dirty="0">
                <a:latin typeface="Courier New" pitchFamily="-96" charset="0"/>
              </a:rPr>
              <a:t> </a:t>
            </a:r>
            <a:r>
              <a:rPr lang="en-US" sz="1800" dirty="0" err="1">
                <a:latin typeface="Courier New" pitchFamily="-96" charset="0"/>
              </a:rPr>
              <a:t>i</a:t>
            </a:r>
            <a:r>
              <a:rPr lang="en-US" sz="1800" dirty="0">
                <a:latin typeface="Courier New" pitchFamily="-96" charset="0"/>
              </a:rPr>
              <a:t>, </a:t>
            </a:r>
            <a:r>
              <a:rPr lang="en-US" sz="1800" dirty="0" err="1">
                <a:latin typeface="Courier New" pitchFamily="-96" charset="0"/>
              </a:rPr>
              <a:t>size_t</a:t>
            </a:r>
            <a:r>
              <a:rPr lang="en-US" sz="1800" dirty="0">
                <a:latin typeface="Courier New" pitchFamily="-96" charset="0"/>
              </a:rPr>
              <a:t> j)</a:t>
            </a: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{</a:t>
            </a: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  return a[</a:t>
            </a:r>
            <a:r>
              <a:rPr lang="en-US" sz="1800" dirty="0" err="1">
                <a:latin typeface="Courier New" pitchFamily="-96" charset="0"/>
              </a:rPr>
              <a:t>i</a:t>
            </a:r>
            <a:r>
              <a:rPr lang="en-US" sz="1800" dirty="0">
                <a:latin typeface="Courier New" pitchFamily="-96" charset="0"/>
              </a:rPr>
              <a:t>][j];</a:t>
            </a: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}</a:t>
            </a:r>
          </a:p>
        </p:txBody>
      </p:sp>
      <p:sp>
        <p:nvSpPr>
          <p:cNvPr id="107524" name="Rectangle 5"/>
          <p:cNvSpPr>
            <a:spLocks noChangeArrowheads="1"/>
          </p:cNvSpPr>
          <p:nvPr/>
        </p:nvSpPr>
        <p:spPr bwMode="auto">
          <a:xfrm>
            <a:off x="3707904" y="2857496"/>
            <a:ext cx="5302779" cy="2028761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pt-BR" sz="1800" dirty="0">
                <a:solidFill>
                  <a:srgbClr val="C00000"/>
                </a:solidFill>
                <a:latin typeface="Courier New" pitchFamily="-96" charset="0"/>
              </a:rPr>
              <a:t>#define IDX(n, i, j) ((i)*(n)+(j))</a:t>
            </a: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/* Get element a[</a:t>
            </a:r>
            <a:r>
              <a:rPr lang="en-US" sz="1800" dirty="0" err="1">
                <a:latin typeface="Courier New" pitchFamily="-96" charset="0"/>
              </a:rPr>
              <a:t>i</a:t>
            </a:r>
            <a:r>
              <a:rPr lang="en-US" sz="1800" dirty="0">
                <a:latin typeface="Courier New" pitchFamily="-96" charset="0"/>
              </a:rPr>
              <a:t>][j] */</a:t>
            </a:r>
          </a:p>
          <a:p>
            <a:pPr eaLnBrk="0" hangingPunct="0"/>
            <a:r>
              <a:rPr lang="en-US" sz="1800" dirty="0" err="1">
                <a:latin typeface="Courier New" pitchFamily="-96" charset="0"/>
              </a:rPr>
              <a:t>int</a:t>
            </a:r>
            <a:r>
              <a:rPr lang="en-US" sz="1800" dirty="0">
                <a:latin typeface="Courier New" pitchFamily="-96" charset="0"/>
              </a:rPr>
              <a:t> </a:t>
            </a:r>
            <a:r>
              <a:rPr lang="en-US" sz="1800" dirty="0" err="1">
                <a:latin typeface="Courier New" pitchFamily="-96" charset="0"/>
              </a:rPr>
              <a:t>vec_ele</a:t>
            </a:r>
            <a:r>
              <a:rPr lang="en-US" sz="1800" dirty="0">
                <a:latin typeface="Courier New" pitchFamily="-96" charset="0"/>
              </a:rPr>
              <a:t>(</a:t>
            </a:r>
            <a:r>
              <a:rPr lang="en-US" sz="1800" dirty="0" err="1">
                <a:latin typeface="Courier New" pitchFamily="-96" charset="0"/>
              </a:rPr>
              <a:t>size_t</a:t>
            </a:r>
            <a:r>
              <a:rPr lang="en-US" sz="1800" dirty="0">
                <a:latin typeface="Courier New" pitchFamily="-96" charset="0"/>
              </a:rPr>
              <a:t> n, </a:t>
            </a:r>
            <a:r>
              <a:rPr lang="en-US" sz="1800" dirty="0" err="1">
                <a:solidFill>
                  <a:srgbClr val="7030A0"/>
                </a:solidFill>
                <a:latin typeface="Courier New" pitchFamily="-96" charset="0"/>
              </a:rPr>
              <a:t>int</a:t>
            </a:r>
            <a:r>
              <a:rPr lang="en-US" sz="1800" dirty="0">
                <a:solidFill>
                  <a:srgbClr val="7030A0"/>
                </a:solidFill>
                <a:latin typeface="Courier New" pitchFamily="-96" charset="0"/>
              </a:rPr>
              <a:t> *a</a:t>
            </a:r>
            <a:r>
              <a:rPr lang="en-US" sz="1800" dirty="0">
                <a:latin typeface="Courier New" pitchFamily="-96" charset="0"/>
              </a:rPr>
              <a:t>,</a:t>
            </a: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            </a:t>
            </a:r>
            <a:r>
              <a:rPr lang="en-US" sz="1800" dirty="0" err="1">
                <a:latin typeface="Courier New" pitchFamily="-96" charset="0"/>
              </a:rPr>
              <a:t>size_t</a:t>
            </a:r>
            <a:r>
              <a:rPr lang="en-US" sz="1800" dirty="0">
                <a:latin typeface="Courier New" pitchFamily="-96" charset="0"/>
              </a:rPr>
              <a:t> </a:t>
            </a:r>
            <a:r>
              <a:rPr lang="en-US" sz="1800" dirty="0" err="1">
                <a:latin typeface="Courier New" pitchFamily="-96" charset="0"/>
              </a:rPr>
              <a:t>i</a:t>
            </a:r>
            <a:r>
              <a:rPr lang="en-US" sz="1800" dirty="0">
                <a:latin typeface="Courier New" pitchFamily="-96" charset="0"/>
              </a:rPr>
              <a:t>, </a:t>
            </a:r>
            <a:r>
              <a:rPr lang="en-US" sz="1800" dirty="0" err="1">
                <a:latin typeface="Courier New" pitchFamily="-96" charset="0"/>
              </a:rPr>
              <a:t>size_t</a:t>
            </a:r>
            <a:r>
              <a:rPr lang="en-US" sz="1800" dirty="0">
                <a:latin typeface="Courier New" pitchFamily="-96" charset="0"/>
              </a:rPr>
              <a:t> j)</a:t>
            </a: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{</a:t>
            </a: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  return a[IDX(</a:t>
            </a:r>
            <a:r>
              <a:rPr lang="en-US" sz="1800" dirty="0" err="1">
                <a:latin typeface="Courier New" pitchFamily="-96" charset="0"/>
              </a:rPr>
              <a:t>n,i,j</a:t>
            </a:r>
            <a:r>
              <a:rPr lang="en-US" sz="1800" dirty="0">
                <a:latin typeface="Courier New" pitchFamily="-96" charset="0"/>
              </a:rPr>
              <a:t>)];</a:t>
            </a: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}</a:t>
            </a:r>
          </a:p>
        </p:txBody>
      </p:sp>
      <p:sp>
        <p:nvSpPr>
          <p:cNvPr id="15" name="Rectangle 5"/>
          <p:cNvSpPr>
            <a:spLocks noChangeArrowheads="1"/>
          </p:cNvSpPr>
          <p:nvPr/>
        </p:nvSpPr>
        <p:spPr bwMode="auto">
          <a:xfrm>
            <a:off x="3707282" y="5000636"/>
            <a:ext cx="5312926" cy="1474763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pt-BR" sz="1800" dirty="0">
                <a:latin typeface="Courier New" pitchFamily="-96" charset="0"/>
              </a:rPr>
              <a:t>/* Get element a[i][j] */</a:t>
            </a:r>
          </a:p>
          <a:p>
            <a:pPr eaLnBrk="0" hangingPunct="0"/>
            <a:r>
              <a:rPr lang="pt-BR" sz="1800" dirty="0" err="1">
                <a:latin typeface="Courier New" pitchFamily="-96" charset="0"/>
              </a:rPr>
              <a:t>int</a:t>
            </a:r>
            <a:r>
              <a:rPr lang="pt-BR" sz="1800" dirty="0">
                <a:latin typeface="Courier New" pitchFamily="-96" charset="0"/>
              </a:rPr>
              <a:t> </a:t>
            </a:r>
            <a:r>
              <a:rPr lang="pt-BR" sz="1800" dirty="0" err="1">
                <a:latin typeface="Courier New" pitchFamily="-96" charset="0"/>
              </a:rPr>
              <a:t>var_ele</a:t>
            </a:r>
            <a:r>
              <a:rPr lang="pt-BR" sz="1800" dirty="0">
                <a:latin typeface="Courier New" pitchFamily="-96" charset="0"/>
              </a:rPr>
              <a:t>(</a:t>
            </a:r>
            <a:r>
              <a:rPr lang="pt-BR" sz="1800" dirty="0" err="1">
                <a:latin typeface="Courier New" pitchFamily="-96" charset="0"/>
              </a:rPr>
              <a:t>size_t</a:t>
            </a:r>
            <a:r>
              <a:rPr lang="pt-BR" sz="1800" dirty="0">
                <a:latin typeface="Courier New" pitchFamily="-96" charset="0"/>
              </a:rPr>
              <a:t> n, </a:t>
            </a:r>
            <a:r>
              <a:rPr lang="pt-BR" sz="1800" dirty="0">
                <a:solidFill>
                  <a:srgbClr val="7030A0"/>
                </a:solidFill>
                <a:latin typeface="Courier New" pitchFamily="-96" charset="0"/>
              </a:rPr>
              <a:t>int a[n][n]</a:t>
            </a:r>
            <a:r>
              <a:rPr lang="pt-BR" sz="1800" dirty="0">
                <a:latin typeface="Courier New" pitchFamily="-96" charset="0"/>
              </a:rPr>
              <a:t>,</a:t>
            </a:r>
          </a:p>
          <a:p>
            <a:pPr eaLnBrk="0" hangingPunct="0"/>
            <a:r>
              <a:rPr lang="pt-BR" sz="1800" dirty="0">
                <a:latin typeface="Courier New" pitchFamily="-96" charset="0"/>
              </a:rPr>
              <a:t>            </a:t>
            </a:r>
            <a:r>
              <a:rPr lang="pt-BR" sz="1800" dirty="0" err="1">
                <a:latin typeface="Courier New" pitchFamily="-96" charset="0"/>
              </a:rPr>
              <a:t>size_t</a:t>
            </a:r>
            <a:r>
              <a:rPr lang="pt-BR" sz="1800" dirty="0">
                <a:latin typeface="Courier New" pitchFamily="-96" charset="0"/>
              </a:rPr>
              <a:t> i, </a:t>
            </a:r>
            <a:r>
              <a:rPr lang="pt-BR" sz="1800" dirty="0" err="1">
                <a:latin typeface="Courier New" pitchFamily="-96" charset="0"/>
              </a:rPr>
              <a:t>size_t</a:t>
            </a:r>
            <a:r>
              <a:rPr lang="pt-BR" sz="1800" dirty="0">
                <a:latin typeface="Courier New" pitchFamily="-96" charset="0"/>
              </a:rPr>
              <a:t> j) {</a:t>
            </a:r>
          </a:p>
          <a:p>
            <a:pPr eaLnBrk="0" hangingPunct="0"/>
            <a:r>
              <a:rPr lang="pt-BR" sz="1800" dirty="0">
                <a:latin typeface="Courier New" pitchFamily="-96" charset="0"/>
              </a:rPr>
              <a:t>  return a[i][j];</a:t>
            </a:r>
          </a:p>
          <a:p>
            <a:pPr eaLnBrk="0" hangingPunct="0"/>
            <a:r>
              <a:rPr lang="pt-BR" sz="1800" dirty="0">
                <a:latin typeface="Courier New" pitchFamily="-96" charset="0"/>
              </a:rPr>
              <a:t>}</a:t>
            </a:r>
          </a:p>
        </p:txBody>
      </p:sp>
    </p:spTree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alibri" pitchFamily="-96" charset="0"/>
              </a:rPr>
              <a:t>16 X 16 Matrix Access</a:t>
            </a:r>
          </a:p>
        </p:txBody>
      </p:sp>
      <p:sp>
        <p:nvSpPr>
          <p:cNvPr id="107523" name="Rectangle 4"/>
          <p:cNvSpPr>
            <a:spLocks noChangeArrowheads="1"/>
          </p:cNvSpPr>
          <p:nvPr/>
        </p:nvSpPr>
        <p:spPr bwMode="auto">
          <a:xfrm>
            <a:off x="1000100" y="2955770"/>
            <a:ext cx="6786611" cy="1197764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 dirty="0">
                <a:latin typeface="Courier New" pitchFamily="-96" charset="0"/>
              </a:rPr>
              <a:t>/* Get element a[</a:t>
            </a:r>
            <a:r>
              <a:rPr lang="en-US" sz="1800" dirty="0" err="1">
                <a:latin typeface="Courier New" pitchFamily="-96" charset="0"/>
              </a:rPr>
              <a:t>i</a:t>
            </a:r>
            <a:r>
              <a:rPr lang="en-US" sz="1800" dirty="0">
                <a:latin typeface="Courier New" pitchFamily="-96" charset="0"/>
              </a:rPr>
              <a:t>][j] */</a:t>
            </a:r>
          </a:p>
          <a:p>
            <a:pPr eaLnBrk="0" hangingPunct="0"/>
            <a:r>
              <a:rPr lang="en-US" sz="1800" dirty="0" err="1">
                <a:latin typeface="Courier New" pitchFamily="-96" charset="0"/>
              </a:rPr>
              <a:t>int</a:t>
            </a:r>
            <a:r>
              <a:rPr lang="en-US" sz="1800" dirty="0">
                <a:latin typeface="Courier New" pitchFamily="-96" charset="0"/>
              </a:rPr>
              <a:t> </a:t>
            </a:r>
            <a:r>
              <a:rPr lang="en-US" sz="1800" dirty="0" err="1">
                <a:latin typeface="Courier New" pitchFamily="-96" charset="0"/>
              </a:rPr>
              <a:t>fix_ele</a:t>
            </a:r>
            <a:r>
              <a:rPr lang="en-US" sz="1800" dirty="0">
                <a:latin typeface="Courier New" pitchFamily="-96" charset="0"/>
              </a:rPr>
              <a:t>(</a:t>
            </a:r>
            <a:r>
              <a:rPr lang="en-US" sz="1800" dirty="0" err="1">
                <a:solidFill>
                  <a:srgbClr val="7030A0"/>
                </a:solidFill>
                <a:latin typeface="Courier New" pitchFamily="-96" charset="0"/>
              </a:rPr>
              <a:t>fix_matrix</a:t>
            </a:r>
            <a:r>
              <a:rPr lang="en-US" sz="1800" dirty="0">
                <a:solidFill>
                  <a:srgbClr val="7030A0"/>
                </a:solidFill>
                <a:latin typeface="Courier New" pitchFamily="-96" charset="0"/>
              </a:rPr>
              <a:t> a</a:t>
            </a:r>
            <a:r>
              <a:rPr lang="en-US" sz="1800" dirty="0">
                <a:latin typeface="Courier New" pitchFamily="-96" charset="0"/>
              </a:rPr>
              <a:t>, </a:t>
            </a:r>
            <a:r>
              <a:rPr lang="en-US" sz="1800" dirty="0" err="1">
                <a:latin typeface="Courier New" pitchFamily="-96" charset="0"/>
              </a:rPr>
              <a:t>size_t</a:t>
            </a:r>
            <a:r>
              <a:rPr lang="en-US" sz="1800" dirty="0">
                <a:latin typeface="Courier New" pitchFamily="-96" charset="0"/>
              </a:rPr>
              <a:t> </a:t>
            </a:r>
            <a:r>
              <a:rPr lang="en-US" sz="1800" dirty="0" err="1">
                <a:latin typeface="Courier New" pitchFamily="-96" charset="0"/>
              </a:rPr>
              <a:t>i</a:t>
            </a:r>
            <a:r>
              <a:rPr lang="en-US" sz="1800" dirty="0">
                <a:latin typeface="Courier New" pitchFamily="-96" charset="0"/>
              </a:rPr>
              <a:t>, </a:t>
            </a:r>
            <a:r>
              <a:rPr lang="en-US" sz="1800" dirty="0" err="1">
                <a:latin typeface="Courier New" pitchFamily="-96" charset="0"/>
              </a:rPr>
              <a:t>size_t</a:t>
            </a:r>
            <a:r>
              <a:rPr lang="en-US" sz="1800" dirty="0">
                <a:latin typeface="Courier New" pitchFamily="-96" charset="0"/>
              </a:rPr>
              <a:t> j) {</a:t>
            </a: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  return a[</a:t>
            </a:r>
            <a:r>
              <a:rPr lang="en-US" sz="1800" dirty="0" err="1">
                <a:latin typeface="Courier New" pitchFamily="-96" charset="0"/>
              </a:rPr>
              <a:t>i</a:t>
            </a:r>
            <a:r>
              <a:rPr lang="en-US" sz="1800" dirty="0">
                <a:latin typeface="Courier New" pitchFamily="-96" charset="0"/>
              </a:rPr>
              <a:t>][j];</a:t>
            </a: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}</a:t>
            </a: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1000100" y="4249006"/>
            <a:ext cx="7239000" cy="1474763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eaLnBrk="0" hangingPunct="0">
              <a:tabLst>
                <a:tab pos="342900" algn="l"/>
                <a:tab pos="1201738" algn="l"/>
                <a:tab pos="3657600" algn="l"/>
              </a:tabLst>
              <a:defRPr/>
            </a:pP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  # a in %</a:t>
            </a:r>
            <a:r>
              <a:rPr lang="en-US" sz="1800" dirty="0" err="1">
                <a:latin typeface="Courier New" pitchFamily="49" charset="0"/>
                <a:ea typeface="+mn-ea"/>
                <a:cs typeface="+mn-cs"/>
              </a:rPr>
              <a:t>rdi</a:t>
            </a: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, </a:t>
            </a:r>
            <a:r>
              <a:rPr lang="en-US" sz="1800" dirty="0" err="1">
                <a:latin typeface="Courier New" pitchFamily="49" charset="0"/>
                <a:ea typeface="+mn-ea"/>
                <a:cs typeface="+mn-cs"/>
              </a:rPr>
              <a:t>i</a:t>
            </a: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 in %</a:t>
            </a:r>
            <a:r>
              <a:rPr lang="en-US" sz="1800" dirty="0" err="1">
                <a:latin typeface="Courier New" pitchFamily="49" charset="0"/>
                <a:ea typeface="+mn-ea"/>
                <a:cs typeface="+mn-cs"/>
              </a:rPr>
              <a:t>rsi</a:t>
            </a: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, j in %</a:t>
            </a:r>
            <a:r>
              <a:rPr lang="en-US" sz="1800" dirty="0" err="1">
                <a:latin typeface="Courier New" pitchFamily="49" charset="0"/>
                <a:ea typeface="+mn-ea"/>
                <a:cs typeface="+mn-cs"/>
              </a:rPr>
              <a:t>rdx</a:t>
            </a:r>
            <a:endParaRPr lang="en-US" sz="1800" dirty="0">
              <a:latin typeface="Courier New" pitchFamily="49" charset="0"/>
              <a:ea typeface="+mn-ea"/>
              <a:cs typeface="+mn-cs"/>
            </a:endParaRPr>
          </a:p>
          <a:p>
            <a:pPr eaLnBrk="0" hangingPunct="0">
              <a:tabLst>
                <a:tab pos="342900" algn="l"/>
                <a:tab pos="1201738" algn="l"/>
                <a:tab pos="3657600" algn="l"/>
              </a:tabLst>
              <a:defRPr/>
            </a:pP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  </a:t>
            </a:r>
            <a:r>
              <a:rPr lang="en-US" sz="1800" dirty="0" err="1">
                <a:latin typeface="Courier New" pitchFamily="49" charset="0"/>
                <a:ea typeface="+mn-ea"/>
                <a:cs typeface="+mn-cs"/>
              </a:rPr>
              <a:t>salq</a:t>
            </a: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    $6, %</a:t>
            </a:r>
            <a:r>
              <a:rPr lang="en-US" sz="1800" dirty="0" err="1">
                <a:latin typeface="Courier New" pitchFamily="49" charset="0"/>
                <a:ea typeface="+mn-ea"/>
                <a:cs typeface="+mn-cs"/>
              </a:rPr>
              <a:t>rsi</a:t>
            </a: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             # 64*</a:t>
            </a:r>
            <a:r>
              <a:rPr lang="en-US" sz="1800" dirty="0" err="1">
                <a:latin typeface="Courier New" pitchFamily="49" charset="0"/>
                <a:ea typeface="+mn-ea"/>
                <a:cs typeface="+mn-cs"/>
              </a:rPr>
              <a:t>i</a:t>
            </a:r>
            <a:endParaRPr lang="en-US" sz="1800" dirty="0">
              <a:latin typeface="Courier New" pitchFamily="49" charset="0"/>
              <a:ea typeface="+mn-ea"/>
              <a:cs typeface="+mn-cs"/>
            </a:endParaRPr>
          </a:p>
          <a:p>
            <a:pPr eaLnBrk="0" hangingPunct="0">
              <a:tabLst>
                <a:tab pos="342900" algn="l"/>
                <a:tab pos="1201738" algn="l"/>
                <a:tab pos="3657600" algn="l"/>
              </a:tabLst>
              <a:defRPr/>
            </a:pP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  </a:t>
            </a:r>
            <a:r>
              <a:rPr lang="en-US" sz="1800" dirty="0" err="1">
                <a:latin typeface="Courier New" pitchFamily="49" charset="0"/>
                <a:ea typeface="+mn-ea"/>
                <a:cs typeface="+mn-cs"/>
              </a:rPr>
              <a:t>addq</a:t>
            </a: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    %</a:t>
            </a:r>
            <a:r>
              <a:rPr lang="en-US" sz="1800" dirty="0" err="1">
                <a:latin typeface="Courier New" pitchFamily="49" charset="0"/>
                <a:ea typeface="+mn-ea"/>
                <a:cs typeface="+mn-cs"/>
              </a:rPr>
              <a:t>rsi</a:t>
            </a: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, %</a:t>
            </a:r>
            <a:r>
              <a:rPr lang="en-US" sz="1800" dirty="0" err="1">
                <a:latin typeface="Courier New" pitchFamily="49" charset="0"/>
                <a:ea typeface="+mn-ea"/>
                <a:cs typeface="+mn-cs"/>
              </a:rPr>
              <a:t>rdi</a:t>
            </a: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           # a + 64*</a:t>
            </a:r>
            <a:r>
              <a:rPr lang="en-US" sz="1800" dirty="0" err="1">
                <a:latin typeface="Courier New" pitchFamily="49" charset="0"/>
                <a:ea typeface="+mn-ea"/>
                <a:cs typeface="+mn-cs"/>
              </a:rPr>
              <a:t>i</a:t>
            </a:r>
            <a:endParaRPr lang="en-US" sz="1800" dirty="0">
              <a:latin typeface="Courier New" pitchFamily="49" charset="0"/>
              <a:ea typeface="+mn-ea"/>
              <a:cs typeface="+mn-cs"/>
            </a:endParaRPr>
          </a:p>
          <a:p>
            <a:pPr eaLnBrk="0" hangingPunct="0">
              <a:tabLst>
                <a:tab pos="342900" algn="l"/>
                <a:tab pos="1201738" algn="l"/>
                <a:tab pos="3657600" algn="l"/>
              </a:tabLst>
              <a:defRPr/>
            </a:pP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  </a:t>
            </a:r>
            <a:r>
              <a:rPr lang="en-US" sz="1800" dirty="0" err="1">
                <a:latin typeface="Courier New" pitchFamily="49" charset="0"/>
                <a:ea typeface="+mn-ea"/>
                <a:cs typeface="+mn-cs"/>
              </a:rPr>
              <a:t>movl</a:t>
            </a: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    (%rdi,%rdx,4), %</a:t>
            </a:r>
            <a:r>
              <a:rPr lang="en-US" sz="1800" dirty="0" err="1">
                <a:latin typeface="Courier New" pitchFamily="49" charset="0"/>
                <a:ea typeface="+mn-ea"/>
                <a:cs typeface="+mn-cs"/>
              </a:rPr>
              <a:t>eax</a:t>
            </a: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  # M[a + 64*</a:t>
            </a:r>
            <a:r>
              <a:rPr lang="en-US" sz="1800" dirty="0" err="1">
                <a:latin typeface="Courier New" pitchFamily="49" charset="0"/>
                <a:ea typeface="+mn-ea"/>
                <a:cs typeface="+mn-cs"/>
              </a:rPr>
              <a:t>i</a:t>
            </a: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 + 4*j]</a:t>
            </a:r>
          </a:p>
          <a:p>
            <a:pPr eaLnBrk="0" hangingPunct="0">
              <a:tabLst>
                <a:tab pos="342900" algn="l"/>
                <a:tab pos="1201738" algn="l"/>
                <a:tab pos="3657600" algn="l"/>
              </a:tabLst>
              <a:defRPr/>
            </a:pP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  ret</a:t>
            </a:r>
          </a:p>
        </p:txBody>
      </p:sp>
      <p:sp>
        <p:nvSpPr>
          <p:cNvPr id="9" name="Rectangle 4"/>
          <p:cNvSpPr txBox="1">
            <a:spLocks noChangeArrowheads="1"/>
          </p:cNvSpPr>
          <p:nvPr/>
        </p:nvSpPr>
        <p:spPr>
          <a:xfrm>
            <a:off x="442913" y="1292225"/>
            <a:ext cx="7786687" cy="1450975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60000"/>
              <a:buFont typeface="Wingdings 2" pitchFamily="-96" charset="2"/>
              <a:buChar char="¢"/>
              <a:tabLst/>
              <a:defRPr/>
            </a:pP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-96" charset="0"/>
                <a:ea typeface="ＭＳ Ｐゴシック" pitchFamily="-96" charset="-128"/>
                <a:cs typeface="ＭＳ Ｐゴシック" pitchFamily="-96" charset="-128"/>
              </a:rPr>
              <a:t>Array Elements </a:t>
            </a: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urier New" pitchFamily="-96" charset="0"/>
              <a:ea typeface="ＭＳ Ｐゴシック" pitchFamily="-96" charset="-128"/>
            </a:endParaRP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110000"/>
              <a:buFont typeface="Wingdings" pitchFamily="-96" charset="2"/>
              <a:buChar char="§"/>
              <a:tabLst/>
              <a:defRPr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-96" charset="0"/>
                <a:ea typeface="ＭＳ Ｐゴシック" pitchFamily="-96" charset="-128"/>
              </a:rPr>
              <a:t>Address  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-96" charset="0"/>
                <a:ea typeface="ＭＳ Ｐゴシック" pitchFamily="-96" charset="-128"/>
              </a:rPr>
              <a:t>A +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-96" charset="0"/>
                <a:ea typeface="ＭＳ Ｐゴシック" pitchFamily="-96" charset="-128"/>
              </a:rPr>
              <a:t> </a:t>
            </a:r>
            <a:r>
              <a:rPr kumimoji="0" lang="en-US" sz="2000" b="0" i="1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-96" charset="0"/>
                <a:ea typeface="ＭＳ Ｐゴシック" pitchFamily="-96" charset="-128"/>
              </a:rPr>
              <a:t>i</a:t>
            </a:r>
            <a:r>
              <a:rPr kumimoji="0" lang="en-US" sz="2000" b="0" i="1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-96" charset="0"/>
                <a:ea typeface="ＭＳ Ｐゴシック" pitchFamily="-96" charset="-128"/>
              </a:rPr>
              <a:t> 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-96" charset="0"/>
                <a:ea typeface="ＭＳ Ｐゴシック" pitchFamily="-96" charset="-128"/>
              </a:rPr>
              <a:t>* (</a:t>
            </a:r>
            <a:r>
              <a:rPr kumimoji="0" lang="en-US" sz="2000" b="0" i="1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-96" charset="0"/>
                <a:ea typeface="ＭＳ Ｐゴシック" pitchFamily="-96" charset="-128"/>
              </a:rPr>
              <a:t>C 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-96" charset="0"/>
                <a:ea typeface="ＭＳ Ｐゴシック" pitchFamily="-96" charset="-128"/>
              </a:rPr>
              <a:t>* </a:t>
            </a:r>
            <a:r>
              <a:rPr kumimoji="0" lang="en-US" sz="2000" b="0" i="1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-96" charset="0"/>
                <a:ea typeface="ＭＳ Ｐゴシック" pitchFamily="-96" charset="-128"/>
              </a:rPr>
              <a:t>K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-96" charset="0"/>
                <a:ea typeface="ＭＳ Ｐゴシック" pitchFamily="-96" charset="-128"/>
              </a:rPr>
              <a:t>)</a:t>
            </a:r>
            <a:r>
              <a:rPr kumimoji="0" lang="en-US" sz="2000" b="0" i="1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-96" charset="0"/>
                <a:ea typeface="ＭＳ Ｐゴシック" pitchFamily="-96" charset="-128"/>
              </a:rPr>
              <a:t> 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-96" charset="0"/>
                <a:ea typeface="ＭＳ Ｐゴシック" pitchFamily="-96" charset="-128"/>
              </a:rPr>
              <a:t>+  </a:t>
            </a:r>
            <a:r>
              <a:rPr kumimoji="0" lang="en-US" sz="2000" b="0" i="1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-96" charset="0"/>
                <a:ea typeface="ＭＳ Ｐゴシック" pitchFamily="-96" charset="-128"/>
              </a:rPr>
              <a:t>j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-96" charset="0"/>
                <a:ea typeface="ＭＳ Ｐゴシック" pitchFamily="-96" charset="-128"/>
              </a:rPr>
              <a:t> * </a:t>
            </a:r>
            <a:r>
              <a:rPr kumimoji="0" lang="en-US" sz="2000" b="0" i="1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-96" charset="0"/>
                <a:ea typeface="ＭＳ Ｐゴシック" pitchFamily="-96" charset="-128"/>
              </a:rPr>
              <a:t>K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110000"/>
              <a:buFont typeface="Wingdings" pitchFamily="-96" charset="2"/>
              <a:buChar char="§"/>
              <a:tabLst/>
              <a:defRPr/>
            </a:pPr>
            <a:r>
              <a:rPr lang="en-US" sz="2000" b="0" kern="0" dirty="0">
                <a:latin typeface="Calibri" pitchFamily="-96" charset="0"/>
              </a:rPr>
              <a:t>C = 16, K = 4</a:t>
            </a:r>
            <a:endParaRPr kumimoji="0" lang="en-US" sz="2000" b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-96" charset="0"/>
              <a:ea typeface="ＭＳ Ｐゴシック" pitchFamily="-96" charset="-128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61216" y="3238945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1800" dirty="0">
              <a:latin typeface="Calibri" pitchFamily="34" charset="0"/>
            </a:endParaRPr>
          </a:p>
        </p:txBody>
      </p:sp>
    </p:spTree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alibri" pitchFamily="-96" charset="0"/>
              </a:rPr>
              <a:t>n X n Matrix Access</a:t>
            </a:r>
          </a:p>
        </p:txBody>
      </p:sp>
      <p:sp>
        <p:nvSpPr>
          <p:cNvPr id="15" name="Rectangle 5"/>
          <p:cNvSpPr>
            <a:spLocks noChangeArrowheads="1"/>
          </p:cNvSpPr>
          <p:nvPr/>
        </p:nvSpPr>
        <p:spPr bwMode="auto">
          <a:xfrm>
            <a:off x="827584" y="2746325"/>
            <a:ext cx="7603208" cy="1474763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pt-BR" sz="1800" dirty="0">
                <a:latin typeface="Courier New" pitchFamily="-96" charset="0"/>
              </a:rPr>
              <a:t>/* Get element a[i][j] */</a:t>
            </a:r>
          </a:p>
          <a:p>
            <a:pPr eaLnBrk="0" hangingPunct="0"/>
            <a:r>
              <a:rPr lang="pt-BR" sz="1800" dirty="0">
                <a:latin typeface="Courier New" pitchFamily="-96" charset="0"/>
              </a:rPr>
              <a:t>int </a:t>
            </a:r>
            <a:r>
              <a:rPr lang="pt-BR" sz="1800" dirty="0" err="1">
                <a:latin typeface="Courier New" pitchFamily="-96" charset="0"/>
              </a:rPr>
              <a:t>var_ele</a:t>
            </a:r>
            <a:r>
              <a:rPr lang="pt-BR" sz="1800" dirty="0">
                <a:latin typeface="Courier New" pitchFamily="-96" charset="0"/>
              </a:rPr>
              <a:t>(</a:t>
            </a:r>
            <a:r>
              <a:rPr lang="pt-BR" sz="1800" dirty="0" err="1">
                <a:latin typeface="Courier New" pitchFamily="-96" charset="0"/>
              </a:rPr>
              <a:t>size_t</a:t>
            </a:r>
            <a:r>
              <a:rPr lang="pt-BR" sz="1800" dirty="0">
                <a:latin typeface="Courier New" pitchFamily="-96" charset="0"/>
              </a:rPr>
              <a:t> n, </a:t>
            </a:r>
            <a:r>
              <a:rPr lang="pt-BR" sz="1800" dirty="0">
                <a:solidFill>
                  <a:srgbClr val="7030A0"/>
                </a:solidFill>
                <a:latin typeface="Courier New" pitchFamily="-96" charset="0"/>
              </a:rPr>
              <a:t>int a[n][n]</a:t>
            </a:r>
            <a:r>
              <a:rPr lang="pt-BR" sz="1800" dirty="0">
                <a:latin typeface="Courier New" pitchFamily="-96" charset="0"/>
              </a:rPr>
              <a:t>, </a:t>
            </a:r>
            <a:r>
              <a:rPr lang="pt-BR" sz="1800" dirty="0" err="1">
                <a:latin typeface="Courier New" pitchFamily="-96" charset="0"/>
              </a:rPr>
              <a:t>size_t</a:t>
            </a:r>
            <a:r>
              <a:rPr lang="pt-BR" sz="1800" dirty="0">
                <a:latin typeface="Courier New" pitchFamily="-96" charset="0"/>
              </a:rPr>
              <a:t> i, </a:t>
            </a:r>
            <a:r>
              <a:rPr lang="pt-BR" sz="1800" dirty="0" err="1">
                <a:latin typeface="Courier New" pitchFamily="-96" charset="0"/>
              </a:rPr>
              <a:t>size_t</a:t>
            </a:r>
            <a:r>
              <a:rPr lang="pt-BR" sz="1800" dirty="0">
                <a:latin typeface="Courier New" pitchFamily="-96" charset="0"/>
              </a:rPr>
              <a:t> j) {</a:t>
            </a:r>
          </a:p>
          <a:p>
            <a:pPr eaLnBrk="0" hangingPunct="0"/>
            <a:r>
              <a:rPr lang="pt-BR" sz="1800" dirty="0">
                <a:latin typeface="Courier New" pitchFamily="-96" charset="0"/>
              </a:rPr>
              <a:t>  return a[i][j];</a:t>
            </a:r>
          </a:p>
          <a:p>
            <a:pPr eaLnBrk="0" hangingPunct="0"/>
            <a:r>
              <a:rPr lang="pt-BR" sz="1800" dirty="0">
                <a:latin typeface="Courier New" pitchFamily="-96" charset="0"/>
              </a:rPr>
              <a:t>}</a:t>
            </a: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857224" y="4365104"/>
            <a:ext cx="7239000" cy="1474763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eaLnBrk="0" hangingPunct="0">
              <a:tabLst>
                <a:tab pos="342900" algn="l"/>
                <a:tab pos="1201738" algn="l"/>
                <a:tab pos="3657600" algn="l"/>
              </a:tabLst>
              <a:defRPr/>
            </a:pP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  # n in %</a:t>
            </a:r>
            <a:r>
              <a:rPr lang="en-US" sz="1800" dirty="0" err="1">
                <a:latin typeface="Courier New" pitchFamily="49" charset="0"/>
                <a:ea typeface="+mn-ea"/>
                <a:cs typeface="+mn-cs"/>
              </a:rPr>
              <a:t>rdi</a:t>
            </a: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, a in %</a:t>
            </a:r>
            <a:r>
              <a:rPr lang="en-US" sz="1800" dirty="0" err="1">
                <a:latin typeface="Courier New" pitchFamily="49" charset="0"/>
                <a:ea typeface="+mn-ea"/>
                <a:cs typeface="+mn-cs"/>
              </a:rPr>
              <a:t>rsi</a:t>
            </a: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, </a:t>
            </a:r>
            <a:r>
              <a:rPr lang="en-US" sz="1800" dirty="0" err="1">
                <a:latin typeface="Courier New" pitchFamily="49" charset="0"/>
                <a:ea typeface="+mn-ea"/>
                <a:cs typeface="+mn-cs"/>
              </a:rPr>
              <a:t>i</a:t>
            </a: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 in %</a:t>
            </a:r>
            <a:r>
              <a:rPr lang="en-US" sz="1800" dirty="0" err="1">
                <a:latin typeface="Courier New" pitchFamily="49" charset="0"/>
                <a:ea typeface="+mn-ea"/>
                <a:cs typeface="+mn-cs"/>
              </a:rPr>
              <a:t>rdx</a:t>
            </a: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, j in %</a:t>
            </a:r>
            <a:r>
              <a:rPr lang="en-US" sz="1800" dirty="0" err="1">
                <a:latin typeface="Courier New" pitchFamily="49" charset="0"/>
                <a:ea typeface="+mn-ea"/>
                <a:cs typeface="+mn-cs"/>
              </a:rPr>
              <a:t>rcx</a:t>
            </a:r>
            <a:endParaRPr lang="en-US" sz="1800" dirty="0">
              <a:latin typeface="Courier New" pitchFamily="49" charset="0"/>
              <a:ea typeface="+mn-ea"/>
              <a:cs typeface="+mn-cs"/>
            </a:endParaRPr>
          </a:p>
          <a:p>
            <a:pPr eaLnBrk="0" hangingPunct="0">
              <a:tabLst>
                <a:tab pos="342900" algn="l"/>
                <a:tab pos="1201738" algn="l"/>
                <a:tab pos="3657600" algn="l"/>
              </a:tabLst>
              <a:defRPr/>
            </a:pP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  </a:t>
            </a:r>
            <a:r>
              <a:rPr lang="en-US" sz="1800" dirty="0" err="1">
                <a:solidFill>
                  <a:srgbClr val="FF0000"/>
                </a:solidFill>
                <a:latin typeface="Courier New" pitchFamily="49" charset="0"/>
                <a:ea typeface="+mn-ea"/>
                <a:cs typeface="+mn-cs"/>
              </a:rPr>
              <a:t>imulq</a:t>
            </a: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   %</a:t>
            </a:r>
            <a:r>
              <a:rPr lang="en-US" sz="1800" dirty="0" err="1">
                <a:latin typeface="Courier New" pitchFamily="49" charset="0"/>
                <a:ea typeface="+mn-ea"/>
                <a:cs typeface="+mn-cs"/>
              </a:rPr>
              <a:t>rdx</a:t>
            </a: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, %</a:t>
            </a:r>
            <a:r>
              <a:rPr lang="en-US" sz="1800" dirty="0" err="1">
                <a:latin typeface="Courier New" pitchFamily="49" charset="0"/>
                <a:ea typeface="+mn-ea"/>
                <a:cs typeface="+mn-cs"/>
              </a:rPr>
              <a:t>rdi</a:t>
            </a: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           # n*</a:t>
            </a:r>
            <a:r>
              <a:rPr lang="en-US" sz="1800" dirty="0" err="1">
                <a:latin typeface="Courier New" pitchFamily="49" charset="0"/>
                <a:ea typeface="+mn-ea"/>
                <a:cs typeface="+mn-cs"/>
              </a:rPr>
              <a:t>i</a:t>
            </a:r>
            <a:endParaRPr lang="en-US" sz="1800" dirty="0">
              <a:latin typeface="Courier New" pitchFamily="49" charset="0"/>
              <a:ea typeface="+mn-ea"/>
              <a:cs typeface="+mn-cs"/>
            </a:endParaRPr>
          </a:p>
          <a:p>
            <a:pPr eaLnBrk="0" hangingPunct="0">
              <a:tabLst>
                <a:tab pos="342900" algn="l"/>
                <a:tab pos="1201738" algn="l"/>
                <a:tab pos="3657600" algn="l"/>
              </a:tabLst>
              <a:defRPr/>
            </a:pP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  </a:t>
            </a:r>
            <a:r>
              <a:rPr lang="en-US" sz="1800" dirty="0" err="1">
                <a:latin typeface="Courier New" pitchFamily="49" charset="0"/>
                <a:ea typeface="+mn-ea"/>
                <a:cs typeface="+mn-cs"/>
              </a:rPr>
              <a:t>leaq</a:t>
            </a: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    (%rsi,%rdi,4), %</a:t>
            </a:r>
            <a:r>
              <a:rPr lang="en-US" sz="1800" dirty="0" err="1">
                <a:latin typeface="Courier New" pitchFamily="49" charset="0"/>
                <a:ea typeface="+mn-ea"/>
                <a:cs typeface="+mn-cs"/>
              </a:rPr>
              <a:t>rax</a:t>
            </a: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  # a + 4*n*</a:t>
            </a:r>
            <a:r>
              <a:rPr lang="en-US" sz="1800" dirty="0" err="1">
                <a:latin typeface="Courier New" pitchFamily="49" charset="0"/>
                <a:ea typeface="+mn-ea"/>
                <a:cs typeface="+mn-cs"/>
              </a:rPr>
              <a:t>i</a:t>
            </a:r>
            <a:endParaRPr lang="en-US" sz="1800" dirty="0">
              <a:latin typeface="Courier New" pitchFamily="49" charset="0"/>
              <a:ea typeface="+mn-ea"/>
              <a:cs typeface="+mn-cs"/>
            </a:endParaRPr>
          </a:p>
          <a:p>
            <a:pPr eaLnBrk="0" hangingPunct="0">
              <a:tabLst>
                <a:tab pos="342900" algn="l"/>
                <a:tab pos="1201738" algn="l"/>
                <a:tab pos="3657600" algn="l"/>
              </a:tabLst>
              <a:defRPr/>
            </a:pP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  </a:t>
            </a:r>
            <a:r>
              <a:rPr lang="en-US" sz="1800" dirty="0" err="1">
                <a:latin typeface="Courier New" pitchFamily="49" charset="0"/>
                <a:ea typeface="+mn-ea"/>
                <a:cs typeface="+mn-cs"/>
              </a:rPr>
              <a:t>movl</a:t>
            </a: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    (%rax,%rcx,4), %</a:t>
            </a:r>
            <a:r>
              <a:rPr lang="en-US" sz="1800" dirty="0" err="1">
                <a:latin typeface="Courier New" pitchFamily="49" charset="0"/>
                <a:ea typeface="+mn-ea"/>
                <a:cs typeface="+mn-cs"/>
              </a:rPr>
              <a:t>eax</a:t>
            </a: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  # a + 4*n*</a:t>
            </a:r>
            <a:r>
              <a:rPr lang="en-US" sz="1800" dirty="0" err="1">
                <a:latin typeface="Courier New" pitchFamily="49" charset="0"/>
                <a:ea typeface="+mn-ea"/>
                <a:cs typeface="+mn-cs"/>
              </a:rPr>
              <a:t>i</a:t>
            </a: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 + 4*j</a:t>
            </a:r>
          </a:p>
          <a:p>
            <a:pPr eaLnBrk="0" hangingPunct="0">
              <a:tabLst>
                <a:tab pos="342900" algn="l"/>
                <a:tab pos="1201738" algn="l"/>
                <a:tab pos="3657600" algn="l"/>
              </a:tabLst>
              <a:defRPr/>
            </a:pP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  ret</a:t>
            </a:r>
          </a:p>
        </p:txBody>
      </p:sp>
      <p:sp>
        <p:nvSpPr>
          <p:cNvPr id="7" name="Rectangle 4"/>
          <p:cNvSpPr txBox="1">
            <a:spLocks noChangeArrowheads="1"/>
          </p:cNvSpPr>
          <p:nvPr/>
        </p:nvSpPr>
        <p:spPr>
          <a:xfrm>
            <a:off x="442913" y="1185937"/>
            <a:ext cx="7786687" cy="1450975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60000"/>
              <a:buFont typeface="Wingdings 2" pitchFamily="-96" charset="2"/>
              <a:buChar char="¢"/>
              <a:tabLst/>
              <a:defRPr/>
            </a:pP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-96" charset="0"/>
                <a:ea typeface="ＭＳ Ｐゴシック" pitchFamily="-96" charset="-128"/>
                <a:cs typeface="ＭＳ Ｐゴシック" pitchFamily="-96" charset="-128"/>
              </a:rPr>
              <a:t>Array Elements </a:t>
            </a: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urier New" pitchFamily="-96" charset="0"/>
              <a:ea typeface="ＭＳ Ｐゴシック" pitchFamily="-96" charset="-128"/>
            </a:endParaRP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110000"/>
              <a:buFont typeface="Wingdings" pitchFamily="-96" charset="2"/>
              <a:buChar char="§"/>
              <a:tabLst/>
              <a:defRPr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-96" charset="0"/>
                <a:ea typeface="ＭＳ Ｐゴシック" pitchFamily="-96" charset="-128"/>
              </a:rPr>
              <a:t>Address  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-96" charset="0"/>
                <a:ea typeface="ＭＳ Ｐゴシック" pitchFamily="-96" charset="-128"/>
              </a:rPr>
              <a:t>A +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-96" charset="0"/>
                <a:ea typeface="ＭＳ Ｐゴシック" pitchFamily="-96" charset="-128"/>
              </a:rPr>
              <a:t> </a:t>
            </a:r>
            <a:r>
              <a:rPr kumimoji="0" lang="en-US" sz="2000" b="0" i="1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-96" charset="0"/>
                <a:ea typeface="ＭＳ Ｐゴシック" pitchFamily="-96" charset="-128"/>
              </a:rPr>
              <a:t>i</a:t>
            </a:r>
            <a:r>
              <a:rPr kumimoji="0" lang="en-US" sz="2000" b="0" i="1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-96" charset="0"/>
                <a:ea typeface="ＭＳ Ｐゴシック" pitchFamily="-96" charset="-128"/>
              </a:rPr>
              <a:t> 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-96" charset="0"/>
                <a:ea typeface="ＭＳ Ｐゴシック" pitchFamily="-96" charset="-128"/>
              </a:rPr>
              <a:t>* (</a:t>
            </a:r>
            <a:r>
              <a:rPr kumimoji="0" lang="en-US" sz="2000" b="0" i="1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-96" charset="0"/>
                <a:ea typeface="ＭＳ Ｐゴシック" pitchFamily="-96" charset="-128"/>
              </a:rPr>
              <a:t>C 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-96" charset="0"/>
                <a:ea typeface="ＭＳ Ｐゴシック" pitchFamily="-96" charset="-128"/>
              </a:rPr>
              <a:t>* </a:t>
            </a:r>
            <a:r>
              <a:rPr kumimoji="0" lang="en-US" sz="2000" b="0" i="1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-96" charset="0"/>
                <a:ea typeface="ＭＳ Ｐゴシック" pitchFamily="-96" charset="-128"/>
              </a:rPr>
              <a:t>K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-96" charset="0"/>
                <a:ea typeface="ＭＳ Ｐゴシック" pitchFamily="-96" charset="-128"/>
              </a:rPr>
              <a:t>)</a:t>
            </a:r>
            <a:r>
              <a:rPr kumimoji="0" lang="en-US" sz="2000" b="0" i="1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-96" charset="0"/>
                <a:ea typeface="ＭＳ Ｐゴシック" pitchFamily="-96" charset="-128"/>
              </a:rPr>
              <a:t> 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-96" charset="0"/>
                <a:ea typeface="ＭＳ Ｐゴシック" pitchFamily="-96" charset="-128"/>
              </a:rPr>
              <a:t>+  </a:t>
            </a:r>
            <a:r>
              <a:rPr kumimoji="0" lang="en-US" sz="2000" b="0" i="1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-96" charset="0"/>
                <a:ea typeface="ＭＳ Ｐゴシック" pitchFamily="-96" charset="-128"/>
              </a:rPr>
              <a:t>j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-96" charset="0"/>
                <a:ea typeface="ＭＳ Ｐゴシック" pitchFamily="-96" charset="-128"/>
              </a:rPr>
              <a:t> * </a:t>
            </a:r>
            <a:r>
              <a:rPr kumimoji="0" lang="en-US" sz="2000" b="0" i="1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-96" charset="0"/>
                <a:ea typeface="ＭＳ Ｐゴシック" pitchFamily="-96" charset="-128"/>
              </a:rPr>
              <a:t>K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110000"/>
              <a:buFont typeface="Wingdings" pitchFamily="-96" charset="2"/>
              <a:buChar char="§"/>
              <a:tabLst/>
              <a:defRPr/>
            </a:pPr>
            <a:r>
              <a:rPr lang="en-US" sz="2000" b="0" kern="0" dirty="0">
                <a:latin typeface="Calibri" pitchFamily="-96" charset="0"/>
              </a:rPr>
              <a:t>C = n, K = 4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110000"/>
              <a:buFont typeface="Wingdings" pitchFamily="-96" charset="2"/>
              <a:buChar char="§"/>
              <a:tabLst/>
              <a:defRPr/>
            </a:pPr>
            <a:r>
              <a:rPr kumimoji="0" lang="en-US" sz="2000" b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-96" charset="0"/>
                <a:ea typeface="ＭＳ Ｐゴシック" pitchFamily="-96" charset="-128"/>
              </a:rPr>
              <a:t>Must perform</a:t>
            </a:r>
            <a:r>
              <a:rPr kumimoji="0" lang="en-US" sz="2000" b="0" u="none" strike="noStrike" kern="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-96" charset="0"/>
                <a:ea typeface="ＭＳ Ｐゴシック" pitchFamily="-96" charset="-128"/>
              </a:rPr>
              <a:t> integer multiplication</a:t>
            </a:r>
            <a:endParaRPr kumimoji="0" lang="en-US" sz="2000" b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-96" charset="0"/>
              <a:ea typeface="ＭＳ Ｐゴシック" pitchFamily="-96" charset="-128"/>
            </a:endParaRP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Title 1"/>
          <p:cNvSpPr>
            <a:spLocks noGrp="1"/>
          </p:cNvSpPr>
          <p:nvPr>
            <p:ph type="title"/>
          </p:nvPr>
        </p:nvSpPr>
        <p:spPr>
          <a:xfrm>
            <a:off x="357188" y="457200"/>
            <a:ext cx="7591425" cy="762000"/>
          </a:xfrm>
        </p:spPr>
        <p:txBody>
          <a:bodyPr/>
          <a:lstStyle/>
          <a:p>
            <a:r>
              <a:rPr lang="en-US" dirty="0">
                <a:latin typeface="Calibri" pitchFamily="-96" charset="0"/>
              </a:rPr>
              <a:t>Today</a:t>
            </a:r>
          </a:p>
        </p:txBody>
      </p:sp>
      <p:sp>
        <p:nvSpPr>
          <p:cNvPr id="2355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Calibri" pitchFamily="-96" charset="0"/>
              </a:rPr>
              <a:t>Arrays</a:t>
            </a:r>
          </a:p>
          <a:p>
            <a:pPr lvl="1"/>
            <a:r>
              <a:rPr lang="en-US" dirty="0">
                <a:latin typeface="Calibri" pitchFamily="-96" charset="0"/>
              </a:rPr>
              <a:t>One-dimensional</a:t>
            </a:r>
          </a:p>
          <a:p>
            <a:pPr lvl="1"/>
            <a:r>
              <a:rPr lang="en-US" dirty="0">
                <a:latin typeface="Calibri" pitchFamily="-96" charset="0"/>
              </a:rPr>
              <a:t>Multi-dimensional (nested)</a:t>
            </a:r>
          </a:p>
          <a:p>
            <a:pPr lvl="1"/>
            <a:r>
              <a:rPr lang="en-US" dirty="0">
                <a:latin typeface="Calibri" pitchFamily="-96" charset="0"/>
              </a:rPr>
              <a:t>Multi-level</a:t>
            </a:r>
          </a:p>
          <a:p>
            <a:r>
              <a:rPr lang="en-US" dirty="0">
                <a:solidFill>
                  <a:srgbClr val="7F7F7F"/>
                </a:solidFill>
                <a:latin typeface="Calibri" pitchFamily="-96" charset="0"/>
              </a:rPr>
              <a:t>Structures</a:t>
            </a:r>
          </a:p>
          <a:p>
            <a:pPr lvl="1"/>
            <a:r>
              <a:rPr lang="en-US" dirty="0">
                <a:solidFill>
                  <a:srgbClr val="7F7F7F"/>
                </a:solidFill>
                <a:latin typeface="Calibri" pitchFamily="-96" charset="0"/>
              </a:rPr>
              <a:t>Allocation</a:t>
            </a:r>
          </a:p>
          <a:p>
            <a:pPr lvl="1"/>
            <a:r>
              <a:rPr lang="en-US" dirty="0">
                <a:solidFill>
                  <a:srgbClr val="7F7F7F"/>
                </a:solidFill>
                <a:latin typeface="Calibri" pitchFamily="-96" charset="0"/>
              </a:rPr>
              <a:t>Access</a:t>
            </a:r>
          </a:p>
          <a:p>
            <a:pPr lvl="1"/>
            <a:r>
              <a:rPr lang="en-US" dirty="0">
                <a:solidFill>
                  <a:srgbClr val="7F7F7F"/>
                </a:solidFill>
                <a:latin typeface="Calibri" pitchFamily="-96" charset="0"/>
              </a:rPr>
              <a:t>Alignment</a:t>
            </a:r>
          </a:p>
          <a:p>
            <a:r>
              <a:rPr lang="en-US" dirty="0">
                <a:solidFill>
                  <a:srgbClr val="7F7F7F"/>
                </a:solidFill>
                <a:latin typeface="Calibri" pitchFamily="-96" charset="0"/>
              </a:rPr>
              <a:t>Floating Point</a:t>
            </a:r>
          </a:p>
        </p:txBody>
      </p:sp>
    </p:spTree>
  </p:cSld>
  <p:clrMapOvr>
    <a:masterClrMapping/>
  </p:clrMapOvr>
  <p:transition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Title 1"/>
          <p:cNvSpPr>
            <a:spLocks noGrp="1"/>
          </p:cNvSpPr>
          <p:nvPr>
            <p:ph type="title"/>
          </p:nvPr>
        </p:nvSpPr>
        <p:spPr>
          <a:xfrm>
            <a:off x="357188" y="457200"/>
            <a:ext cx="7591425" cy="762000"/>
          </a:xfrm>
        </p:spPr>
        <p:txBody>
          <a:bodyPr/>
          <a:lstStyle/>
          <a:p>
            <a:r>
              <a:rPr lang="en-US" dirty="0">
                <a:latin typeface="Calibri" pitchFamily="-96" charset="0"/>
              </a:rPr>
              <a:t>Today</a:t>
            </a:r>
          </a:p>
        </p:txBody>
      </p:sp>
      <p:sp>
        <p:nvSpPr>
          <p:cNvPr id="2355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chemeClr val="bg1">
                    <a:lumMod val="50000"/>
                  </a:schemeClr>
                </a:solidFill>
                <a:latin typeface="Calibri" pitchFamily="-96" charset="0"/>
              </a:rPr>
              <a:t>Arrays</a:t>
            </a:r>
          </a:p>
          <a:p>
            <a:pPr lvl="1"/>
            <a:r>
              <a:rPr lang="en-US" dirty="0">
                <a:solidFill>
                  <a:schemeClr val="bg1">
                    <a:lumMod val="50000"/>
                  </a:schemeClr>
                </a:solidFill>
                <a:latin typeface="Calibri" pitchFamily="-96" charset="0"/>
              </a:rPr>
              <a:t>One-dimensional</a:t>
            </a:r>
          </a:p>
          <a:p>
            <a:pPr lvl="1"/>
            <a:r>
              <a:rPr lang="en-US" dirty="0">
                <a:solidFill>
                  <a:schemeClr val="bg1">
                    <a:lumMod val="50000"/>
                  </a:schemeClr>
                </a:solidFill>
                <a:latin typeface="Calibri" pitchFamily="-96" charset="0"/>
              </a:rPr>
              <a:t>Multi-dimensional (nested)</a:t>
            </a:r>
          </a:p>
          <a:p>
            <a:pPr lvl="1"/>
            <a:r>
              <a:rPr lang="en-US" dirty="0">
                <a:solidFill>
                  <a:schemeClr val="bg1">
                    <a:lumMod val="50000"/>
                  </a:schemeClr>
                </a:solidFill>
                <a:latin typeface="Calibri" pitchFamily="-96" charset="0"/>
              </a:rPr>
              <a:t>Multi-level</a:t>
            </a:r>
          </a:p>
          <a:p>
            <a:r>
              <a:rPr lang="en-US" dirty="0">
                <a:solidFill>
                  <a:srgbClr val="000000"/>
                </a:solidFill>
                <a:latin typeface="Calibri" pitchFamily="-96" charset="0"/>
              </a:rPr>
              <a:t>Structures</a:t>
            </a:r>
          </a:p>
          <a:p>
            <a:pPr lvl="1"/>
            <a:r>
              <a:rPr lang="en-US" dirty="0">
                <a:solidFill>
                  <a:srgbClr val="000000"/>
                </a:solidFill>
                <a:latin typeface="Calibri" pitchFamily="-96" charset="0"/>
              </a:rPr>
              <a:t>Allocation</a:t>
            </a:r>
          </a:p>
          <a:p>
            <a:pPr lvl="1"/>
            <a:r>
              <a:rPr lang="en-US" dirty="0">
                <a:solidFill>
                  <a:srgbClr val="000000"/>
                </a:solidFill>
                <a:latin typeface="Calibri" pitchFamily="-96" charset="0"/>
              </a:rPr>
              <a:t>Access</a:t>
            </a:r>
          </a:p>
          <a:p>
            <a:pPr lvl="1"/>
            <a:r>
              <a:rPr lang="en-US" dirty="0">
                <a:solidFill>
                  <a:srgbClr val="000000"/>
                </a:solidFill>
                <a:latin typeface="Calibri" pitchFamily="-96" charset="0"/>
              </a:rPr>
              <a:t>Alignment</a:t>
            </a:r>
          </a:p>
          <a:p>
            <a:r>
              <a:rPr lang="en-US" dirty="0">
                <a:solidFill>
                  <a:srgbClr val="7F7F7F"/>
                </a:solidFill>
                <a:latin typeface="Calibri" pitchFamily="-96" charset="0"/>
              </a:rPr>
              <a:t>Floating Point</a:t>
            </a:r>
          </a:p>
        </p:txBody>
      </p:sp>
    </p:spTree>
    <p:extLst>
      <p:ext uri="{BB962C8B-B14F-4D97-AF65-F5344CB8AC3E}">
        <p14:creationId xmlns:p14="http://schemas.microsoft.com/office/powerpoint/2010/main" val="388058539"/>
      </p:ext>
    </p:extLst>
  </p:cSld>
  <p:clrMapOvr>
    <a:masterClrMapping/>
  </p:clrMapOvr>
  <p:transition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1" name="Rectangle 5"/>
          <p:cNvSpPr>
            <a:spLocks noGrp="1" noChangeArrowheads="1"/>
          </p:cNvSpPr>
          <p:nvPr>
            <p:ph type="title"/>
          </p:nvPr>
        </p:nvSpPr>
        <p:spPr>
          <a:xfrm>
            <a:off x="381000" y="457200"/>
            <a:ext cx="8305800" cy="573088"/>
          </a:xfrm>
        </p:spPr>
        <p:txBody>
          <a:bodyPr/>
          <a:lstStyle/>
          <a:p>
            <a:r>
              <a:rPr lang="en-US" dirty="0">
                <a:latin typeface="Calibri" pitchFamily="-96" charset="0"/>
              </a:rPr>
              <a:t>Structure Representation</a:t>
            </a:r>
          </a:p>
        </p:txBody>
      </p:sp>
      <p:sp>
        <p:nvSpPr>
          <p:cNvPr id="32359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290512" y="3170238"/>
            <a:ext cx="7737871" cy="2863850"/>
          </a:xfrm>
        </p:spPr>
        <p:txBody>
          <a:bodyPr/>
          <a:lstStyle/>
          <a:p>
            <a:r>
              <a:rPr lang="en-US" dirty="0">
                <a:latin typeface="Calibri" pitchFamily="-96" charset="0"/>
              </a:rPr>
              <a:t>Structure represented as block of memory</a:t>
            </a:r>
          </a:p>
          <a:p>
            <a:pPr lvl="1"/>
            <a:r>
              <a:rPr lang="en-US" b="1" dirty="0">
                <a:latin typeface="Calibri" pitchFamily="-96" charset="0"/>
                <a:cs typeface="Courier New"/>
              </a:rPr>
              <a:t>Big enough to hold all of the fields</a:t>
            </a:r>
          </a:p>
          <a:p>
            <a:r>
              <a:rPr lang="en-US" dirty="0">
                <a:latin typeface="Calibri" pitchFamily="-96" charset="0"/>
                <a:cs typeface="Courier New"/>
              </a:rPr>
              <a:t>Fields ordered according to declaration</a:t>
            </a:r>
          </a:p>
          <a:p>
            <a:pPr lvl="1"/>
            <a:r>
              <a:rPr lang="en-US" b="1" dirty="0">
                <a:latin typeface="Calibri" pitchFamily="-96" charset="0"/>
                <a:cs typeface="Courier New"/>
              </a:rPr>
              <a:t>Even if another ordering could yield a more compact representation</a:t>
            </a:r>
          </a:p>
          <a:p>
            <a:r>
              <a:rPr lang="en-US" dirty="0">
                <a:latin typeface="Calibri" pitchFamily="-96" charset="0"/>
                <a:cs typeface="Courier New"/>
              </a:rPr>
              <a:t>Compiler determines overall size + positions of fields</a:t>
            </a:r>
          </a:p>
          <a:p>
            <a:pPr lvl="1"/>
            <a:r>
              <a:rPr lang="en-US" b="1" dirty="0">
                <a:latin typeface="Calibri" pitchFamily="-96" charset="0"/>
                <a:cs typeface="Courier New"/>
              </a:rPr>
              <a:t>Machine-level program has no understanding of the structures in the source code </a:t>
            </a:r>
            <a:endParaRPr lang="en-US" b="1" dirty="0">
              <a:latin typeface="Courier New"/>
              <a:cs typeface="Courier New"/>
            </a:endParaRPr>
          </a:p>
        </p:txBody>
      </p:sp>
      <p:sp>
        <p:nvSpPr>
          <p:cNvPr id="21" name="Rectangle 11"/>
          <p:cNvSpPr>
            <a:spLocks noChangeArrowheads="1"/>
          </p:cNvSpPr>
          <p:nvPr/>
        </p:nvSpPr>
        <p:spPr bwMode="auto">
          <a:xfrm>
            <a:off x="4427984" y="1826627"/>
            <a:ext cx="1739478" cy="431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/>
          <a:lstStyle/>
          <a:p>
            <a:pPr eaLnBrk="0" hangingPunct="0">
              <a:defRPr/>
            </a:pPr>
            <a:r>
              <a:rPr lang="en-US" sz="2000">
                <a:latin typeface="Courier New" pitchFamily="49" charset="0"/>
                <a:ea typeface="+mn-ea"/>
                <a:cs typeface="+mn-cs"/>
              </a:rPr>
              <a:t>a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4283968" y="1024921"/>
            <a:ext cx="3979019" cy="1611991"/>
            <a:chOff x="4283968" y="1024921"/>
            <a:chExt cx="3979019" cy="1611991"/>
          </a:xfrm>
        </p:grpSpPr>
        <p:sp>
          <p:nvSpPr>
            <p:cNvPr id="30" name="Line 16"/>
            <p:cNvSpPr>
              <a:spLocks noChangeShapeType="1"/>
            </p:cNvSpPr>
            <p:nvPr/>
          </p:nvSpPr>
          <p:spPr bwMode="auto">
            <a:xfrm>
              <a:off x="4436368" y="1405921"/>
              <a:ext cx="0" cy="3810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" name="Rectangle 17"/>
            <p:cNvSpPr>
              <a:spLocks noChangeArrowheads="1"/>
            </p:cNvSpPr>
            <p:nvPr/>
          </p:nvSpPr>
          <p:spPr bwMode="auto">
            <a:xfrm>
              <a:off x="4283968" y="1024921"/>
              <a:ext cx="366713" cy="45720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>
                  <a:latin typeface="Courier New" pitchFamily="-96" charset="0"/>
                </a:rPr>
                <a:t>r</a:t>
              </a:r>
            </a:p>
          </p:txBody>
        </p:sp>
        <p:sp>
          <p:nvSpPr>
            <p:cNvPr id="20" name="Rectangle 10"/>
            <p:cNvSpPr>
              <a:spLocks noChangeArrowheads="1"/>
            </p:cNvSpPr>
            <p:nvPr/>
          </p:nvSpPr>
          <p:spPr bwMode="auto">
            <a:xfrm>
              <a:off x="6161106" y="1826627"/>
              <a:ext cx="876300" cy="431800"/>
            </a:xfrm>
            <a:prstGeom prst="rect">
              <a:avLst/>
            </a:prstGeom>
            <a:solidFill>
              <a:srgbClr val="F1C7C7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 sz="2000" dirty="0" err="1">
                  <a:latin typeface="Courier New" pitchFamily="-96" charset="0"/>
                </a:rPr>
                <a:t>i</a:t>
              </a:r>
              <a:endParaRPr lang="en-US" sz="2000" dirty="0">
                <a:latin typeface="Courier New" pitchFamily="-96" charset="0"/>
              </a:endParaRPr>
            </a:p>
          </p:txBody>
        </p:sp>
        <p:sp>
          <p:nvSpPr>
            <p:cNvPr id="23" name="Rectangle 12"/>
            <p:cNvSpPr>
              <a:spLocks noChangeArrowheads="1"/>
            </p:cNvSpPr>
            <p:nvPr/>
          </p:nvSpPr>
          <p:spPr bwMode="auto">
            <a:xfrm>
              <a:off x="7037406" y="1826627"/>
              <a:ext cx="869944" cy="431800"/>
            </a:xfrm>
            <a:prstGeom prst="rect">
              <a:avLst/>
            </a:prstGeom>
            <a:solidFill>
              <a:srgbClr val="D5F1CF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 sz="2000" dirty="0">
                  <a:latin typeface="Courier New" pitchFamily="-96" charset="0"/>
                </a:rPr>
                <a:t>next</a:t>
              </a:r>
            </a:p>
          </p:txBody>
        </p:sp>
        <p:sp>
          <p:nvSpPr>
            <p:cNvPr id="24" name="Rectangle 13"/>
            <p:cNvSpPr>
              <a:spLocks noChangeArrowheads="1"/>
            </p:cNvSpPr>
            <p:nvPr/>
          </p:nvSpPr>
          <p:spPr bwMode="auto">
            <a:xfrm>
              <a:off x="4355976" y="2242552"/>
              <a:ext cx="333375" cy="39370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2000" dirty="0">
                  <a:latin typeface="Courier New" pitchFamily="-96" charset="0"/>
                </a:rPr>
                <a:t>0</a:t>
              </a:r>
            </a:p>
          </p:txBody>
        </p:sp>
        <p:sp>
          <p:nvSpPr>
            <p:cNvPr id="25" name="Rectangle 14"/>
            <p:cNvSpPr>
              <a:spLocks noChangeArrowheads="1"/>
            </p:cNvSpPr>
            <p:nvPr/>
          </p:nvSpPr>
          <p:spPr bwMode="auto">
            <a:xfrm>
              <a:off x="5886488" y="2239367"/>
              <a:ext cx="490568" cy="397545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2000" dirty="0">
                  <a:latin typeface="Courier New" pitchFamily="-96" charset="0"/>
                </a:rPr>
                <a:t>16</a:t>
              </a:r>
            </a:p>
          </p:txBody>
        </p:sp>
        <p:sp>
          <p:nvSpPr>
            <p:cNvPr id="26" name="Rectangle 15"/>
            <p:cNvSpPr>
              <a:spLocks noChangeArrowheads="1"/>
            </p:cNvSpPr>
            <p:nvPr/>
          </p:nvSpPr>
          <p:spPr bwMode="auto">
            <a:xfrm>
              <a:off x="6794518" y="2225089"/>
              <a:ext cx="490568" cy="397545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2000" dirty="0">
                  <a:latin typeface="Courier New" pitchFamily="-96" charset="0"/>
                </a:rPr>
                <a:t>24</a:t>
              </a:r>
            </a:p>
          </p:txBody>
        </p:sp>
        <p:sp>
          <p:nvSpPr>
            <p:cNvPr id="27" name="Rectangle 16"/>
            <p:cNvSpPr>
              <a:spLocks noChangeArrowheads="1"/>
            </p:cNvSpPr>
            <p:nvPr/>
          </p:nvSpPr>
          <p:spPr bwMode="auto">
            <a:xfrm>
              <a:off x="7772419" y="2225089"/>
              <a:ext cx="490568" cy="397545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2000" dirty="0">
                  <a:latin typeface="Courier New" pitchFamily="-96" charset="0"/>
                </a:rPr>
                <a:t>32</a:t>
              </a:r>
            </a:p>
          </p:txBody>
        </p:sp>
      </p:grpSp>
      <p:sp>
        <p:nvSpPr>
          <p:cNvPr id="32" name="Rectangle 2"/>
          <p:cNvSpPr>
            <a:spLocks noChangeArrowheads="1"/>
          </p:cNvSpPr>
          <p:nvPr/>
        </p:nvSpPr>
        <p:spPr bwMode="auto">
          <a:xfrm>
            <a:off x="555625" y="1297012"/>
            <a:ext cx="3296295" cy="1474763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 dirty="0" err="1">
                <a:latin typeface="Courier New" pitchFamily="-96" charset="0"/>
              </a:rPr>
              <a:t>struct</a:t>
            </a:r>
            <a:r>
              <a:rPr lang="en-US" sz="1800" dirty="0">
                <a:latin typeface="Courier New" pitchFamily="-96" charset="0"/>
              </a:rPr>
              <a:t> </a:t>
            </a:r>
            <a:r>
              <a:rPr lang="en-US" sz="1800" dirty="0" err="1">
                <a:latin typeface="Courier New" pitchFamily="-96" charset="0"/>
              </a:rPr>
              <a:t>rec</a:t>
            </a:r>
            <a:r>
              <a:rPr lang="en-US" sz="1800" dirty="0">
                <a:latin typeface="Courier New" pitchFamily="-96" charset="0"/>
              </a:rPr>
              <a:t> {</a:t>
            </a: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    </a:t>
            </a:r>
            <a:r>
              <a:rPr lang="en-US" sz="1800" dirty="0" err="1">
                <a:latin typeface="Courier New" pitchFamily="-96" charset="0"/>
              </a:rPr>
              <a:t>int</a:t>
            </a:r>
            <a:r>
              <a:rPr lang="en-US" sz="1800" dirty="0">
                <a:latin typeface="Courier New" pitchFamily="-96" charset="0"/>
              </a:rPr>
              <a:t> a[4];</a:t>
            </a: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    </a:t>
            </a:r>
            <a:r>
              <a:rPr lang="en-US" sz="1800" dirty="0" err="1">
                <a:latin typeface="Courier New" pitchFamily="-96" charset="0"/>
              </a:rPr>
              <a:t>size_t</a:t>
            </a:r>
            <a:r>
              <a:rPr lang="en-US" sz="1800" dirty="0">
                <a:latin typeface="Courier New" pitchFamily="-96" charset="0"/>
              </a:rPr>
              <a:t> </a:t>
            </a:r>
            <a:r>
              <a:rPr lang="en-US" sz="1800" dirty="0" err="1">
                <a:latin typeface="Courier New" pitchFamily="-96" charset="0"/>
              </a:rPr>
              <a:t>i</a:t>
            </a:r>
            <a:r>
              <a:rPr lang="en-US" sz="1800" dirty="0">
                <a:latin typeface="Courier New" pitchFamily="-96" charset="0"/>
              </a:rPr>
              <a:t>;</a:t>
            </a: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    </a:t>
            </a:r>
            <a:r>
              <a:rPr lang="en-US" sz="1800" dirty="0" err="1">
                <a:latin typeface="Courier New" pitchFamily="-96" charset="0"/>
              </a:rPr>
              <a:t>struct</a:t>
            </a:r>
            <a:r>
              <a:rPr lang="en-US" sz="1800" dirty="0">
                <a:latin typeface="Courier New" pitchFamily="-96" charset="0"/>
              </a:rPr>
              <a:t> rec *next;</a:t>
            </a: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};</a:t>
            </a:r>
          </a:p>
        </p:txBody>
      </p:sp>
    </p:spTree>
  </p:cSld>
  <p:clrMapOvr>
    <a:masterClrMapping/>
  </p:clrMapOvr>
  <p:transition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3587" name="Rectangle 3"/>
          <p:cNvSpPr>
            <a:spLocks noChangeArrowheads="1"/>
          </p:cNvSpPr>
          <p:nvPr/>
        </p:nvSpPr>
        <p:spPr bwMode="auto">
          <a:xfrm>
            <a:off x="4062482" y="4929198"/>
            <a:ext cx="5089525" cy="920765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eaLnBrk="0" hangingPunct="0">
              <a:tabLst>
                <a:tab pos="114300" algn="l"/>
                <a:tab pos="1033463" algn="l"/>
                <a:tab pos="3263900" algn="l"/>
              </a:tabLst>
              <a:defRPr/>
            </a:pP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  # r in %</a:t>
            </a:r>
            <a:r>
              <a:rPr lang="en-US" sz="1800" dirty="0" err="1">
                <a:latin typeface="Courier New" pitchFamily="49" charset="0"/>
                <a:ea typeface="+mn-ea"/>
                <a:cs typeface="+mn-cs"/>
              </a:rPr>
              <a:t>rdi</a:t>
            </a: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, </a:t>
            </a:r>
            <a:r>
              <a:rPr lang="en-US" sz="1800" dirty="0" err="1">
                <a:latin typeface="Courier New" pitchFamily="49" charset="0"/>
                <a:ea typeface="+mn-ea"/>
                <a:cs typeface="+mn-cs"/>
              </a:rPr>
              <a:t>idx</a:t>
            </a: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 in %</a:t>
            </a:r>
            <a:r>
              <a:rPr lang="en-US" sz="1800" dirty="0" err="1">
                <a:latin typeface="Courier New" pitchFamily="49" charset="0"/>
                <a:ea typeface="+mn-ea"/>
                <a:cs typeface="+mn-cs"/>
              </a:rPr>
              <a:t>rsi</a:t>
            </a: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  </a:t>
            </a:r>
          </a:p>
          <a:p>
            <a:pPr eaLnBrk="0" hangingPunct="0">
              <a:tabLst>
                <a:tab pos="114300" algn="l"/>
                <a:tab pos="1033463" algn="l"/>
                <a:tab pos="3263900" algn="l"/>
              </a:tabLst>
              <a:defRPr/>
            </a:pP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  </a:t>
            </a:r>
            <a:r>
              <a:rPr lang="en-US" sz="1800" dirty="0" err="1">
                <a:latin typeface="Courier New" pitchFamily="49" charset="0"/>
                <a:ea typeface="+mn-ea"/>
                <a:cs typeface="+mn-cs"/>
              </a:rPr>
              <a:t>leaq</a:t>
            </a: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  (%rdi,%rsi,4), %</a:t>
            </a:r>
            <a:r>
              <a:rPr lang="en-US" sz="1800" dirty="0" err="1">
                <a:latin typeface="Courier New" pitchFamily="49" charset="0"/>
                <a:ea typeface="+mn-ea"/>
                <a:cs typeface="+mn-cs"/>
              </a:rPr>
              <a:t>rax</a:t>
            </a:r>
            <a:endParaRPr lang="en-US" sz="1800" dirty="0">
              <a:latin typeface="Courier New" pitchFamily="49" charset="0"/>
              <a:ea typeface="+mn-ea"/>
              <a:cs typeface="+mn-cs"/>
            </a:endParaRPr>
          </a:p>
          <a:p>
            <a:pPr eaLnBrk="0" hangingPunct="0">
              <a:tabLst>
                <a:tab pos="114300" algn="l"/>
                <a:tab pos="1033463" algn="l"/>
                <a:tab pos="3263900" algn="l"/>
              </a:tabLst>
              <a:defRPr/>
            </a:pP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  ret</a:t>
            </a:r>
          </a:p>
        </p:txBody>
      </p:sp>
      <p:sp>
        <p:nvSpPr>
          <p:cNvPr id="323588" name="Rectangle 4"/>
          <p:cNvSpPr>
            <a:spLocks noChangeArrowheads="1"/>
          </p:cNvSpPr>
          <p:nvPr/>
        </p:nvSpPr>
        <p:spPr bwMode="auto">
          <a:xfrm>
            <a:off x="4062482" y="3170238"/>
            <a:ext cx="4325942" cy="1474763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 dirty="0" err="1">
                <a:latin typeface="Courier New" pitchFamily="-96" charset="0"/>
              </a:rPr>
              <a:t>int</a:t>
            </a:r>
            <a:r>
              <a:rPr lang="en-US" sz="1800" dirty="0">
                <a:latin typeface="Courier New" pitchFamily="-96" charset="0"/>
              </a:rPr>
              <a:t> *</a:t>
            </a:r>
            <a:r>
              <a:rPr lang="en-US" sz="1800" dirty="0" err="1">
                <a:latin typeface="Courier New" pitchFamily="-96" charset="0"/>
              </a:rPr>
              <a:t>get_ap</a:t>
            </a:r>
            <a:endParaRPr lang="en-US" sz="1800" dirty="0">
              <a:latin typeface="Courier New" pitchFamily="-96" charset="0"/>
            </a:endParaRP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 (</a:t>
            </a:r>
            <a:r>
              <a:rPr lang="en-US" sz="1800" dirty="0" err="1">
                <a:latin typeface="Courier New" pitchFamily="-96" charset="0"/>
              </a:rPr>
              <a:t>struct</a:t>
            </a:r>
            <a:r>
              <a:rPr lang="en-US" sz="1800" dirty="0">
                <a:latin typeface="Courier New" pitchFamily="-96" charset="0"/>
              </a:rPr>
              <a:t> rec *r, </a:t>
            </a:r>
            <a:r>
              <a:rPr lang="en-US" sz="1800" dirty="0" err="1">
                <a:latin typeface="Courier New" pitchFamily="-96" charset="0"/>
              </a:rPr>
              <a:t>size_t</a:t>
            </a:r>
            <a:r>
              <a:rPr lang="en-US" sz="1800" dirty="0">
                <a:latin typeface="Courier New" pitchFamily="-96" charset="0"/>
              </a:rPr>
              <a:t> </a:t>
            </a:r>
            <a:r>
              <a:rPr lang="en-US" sz="1800" dirty="0" err="1">
                <a:latin typeface="Courier New" pitchFamily="-96" charset="0"/>
              </a:rPr>
              <a:t>idx</a:t>
            </a:r>
            <a:r>
              <a:rPr lang="en-US" sz="1800" dirty="0">
                <a:latin typeface="Courier New" pitchFamily="-96" charset="0"/>
              </a:rPr>
              <a:t>)</a:t>
            </a: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{</a:t>
            </a: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  return &amp;r-&gt;a[</a:t>
            </a:r>
            <a:r>
              <a:rPr lang="en-US" sz="1800" dirty="0" err="1">
                <a:latin typeface="Courier New" pitchFamily="-96" charset="0"/>
              </a:rPr>
              <a:t>idx</a:t>
            </a:r>
            <a:r>
              <a:rPr lang="en-US" sz="1800" dirty="0">
                <a:latin typeface="Courier New" pitchFamily="-96" charset="0"/>
              </a:rPr>
              <a:t>];</a:t>
            </a: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}</a:t>
            </a:r>
          </a:p>
        </p:txBody>
      </p:sp>
      <p:sp>
        <p:nvSpPr>
          <p:cNvPr id="119811" name="Rectangle 5"/>
          <p:cNvSpPr>
            <a:spLocks noGrp="1" noChangeArrowheads="1"/>
          </p:cNvSpPr>
          <p:nvPr>
            <p:ph type="title"/>
          </p:nvPr>
        </p:nvSpPr>
        <p:spPr>
          <a:xfrm>
            <a:off x="381000" y="457200"/>
            <a:ext cx="8305800" cy="573088"/>
          </a:xfrm>
        </p:spPr>
        <p:txBody>
          <a:bodyPr/>
          <a:lstStyle/>
          <a:p>
            <a:r>
              <a:rPr lang="en-US" dirty="0">
                <a:latin typeface="Calibri" pitchFamily="-96" charset="0"/>
              </a:rPr>
              <a:t>Generating Pointer to Structure Member</a:t>
            </a:r>
          </a:p>
        </p:txBody>
      </p:sp>
      <p:sp>
        <p:nvSpPr>
          <p:cNvPr id="32359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290513" y="3170238"/>
            <a:ext cx="3924300" cy="2863850"/>
          </a:xfrm>
        </p:spPr>
        <p:txBody>
          <a:bodyPr/>
          <a:lstStyle/>
          <a:p>
            <a:r>
              <a:rPr lang="en-US" dirty="0">
                <a:latin typeface="Calibri" pitchFamily="-96" charset="0"/>
              </a:rPr>
              <a:t>Generating Pointer to Array Element</a:t>
            </a:r>
          </a:p>
          <a:p>
            <a:pPr lvl="1"/>
            <a:r>
              <a:rPr lang="en-US" dirty="0">
                <a:latin typeface="Calibri" pitchFamily="-96" charset="0"/>
              </a:rPr>
              <a:t>Offset of each structure member determined at compile time</a:t>
            </a:r>
          </a:p>
          <a:p>
            <a:pPr lvl="1"/>
            <a:r>
              <a:rPr lang="en-US" dirty="0">
                <a:latin typeface="Calibri" pitchFamily="-96" charset="0"/>
              </a:rPr>
              <a:t>Compute as </a:t>
            </a:r>
            <a:r>
              <a:rPr lang="en-US" b="1" dirty="0">
                <a:latin typeface="Courier New"/>
                <a:cs typeface="Courier New"/>
              </a:rPr>
              <a:t>r + 4*</a:t>
            </a:r>
            <a:r>
              <a:rPr lang="en-US" b="1" dirty="0" err="1">
                <a:latin typeface="Courier New"/>
                <a:cs typeface="Courier New"/>
              </a:rPr>
              <a:t>idx</a:t>
            </a:r>
            <a:endParaRPr lang="en-US" b="1" dirty="0">
              <a:latin typeface="Courier New"/>
              <a:cs typeface="Courier New"/>
            </a:endParaRPr>
          </a:p>
        </p:txBody>
      </p:sp>
      <p:sp>
        <p:nvSpPr>
          <p:cNvPr id="28" name="Line 14"/>
          <p:cNvSpPr>
            <a:spLocks noChangeShapeType="1"/>
          </p:cNvSpPr>
          <p:nvPr/>
        </p:nvSpPr>
        <p:spPr bwMode="auto">
          <a:xfrm>
            <a:off x="5322905" y="1405921"/>
            <a:ext cx="0" cy="381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9" name="Rectangle 15"/>
          <p:cNvSpPr>
            <a:spLocks noChangeArrowheads="1"/>
          </p:cNvSpPr>
          <p:nvPr/>
        </p:nvSpPr>
        <p:spPr bwMode="auto">
          <a:xfrm>
            <a:off x="5170505" y="1024921"/>
            <a:ext cx="1477538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dirty="0">
                <a:latin typeface="Courier New" pitchFamily="-96" charset="0"/>
              </a:rPr>
              <a:t>r+4*</a:t>
            </a:r>
            <a:r>
              <a:rPr lang="en-US" dirty="0" err="1">
                <a:latin typeface="Courier New" pitchFamily="-96" charset="0"/>
              </a:rPr>
              <a:t>idx</a:t>
            </a:r>
            <a:endParaRPr lang="en-US" dirty="0">
              <a:latin typeface="Courier New" pitchFamily="-96" charset="0"/>
            </a:endParaRPr>
          </a:p>
        </p:txBody>
      </p:sp>
      <p:sp>
        <p:nvSpPr>
          <p:cNvPr id="21" name="Rectangle 11"/>
          <p:cNvSpPr>
            <a:spLocks noChangeArrowheads="1"/>
          </p:cNvSpPr>
          <p:nvPr/>
        </p:nvSpPr>
        <p:spPr bwMode="auto">
          <a:xfrm>
            <a:off x="4427984" y="1826627"/>
            <a:ext cx="1739478" cy="431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/>
          <a:lstStyle/>
          <a:p>
            <a:pPr eaLnBrk="0" hangingPunct="0">
              <a:defRPr/>
            </a:pPr>
            <a:r>
              <a:rPr lang="en-US" sz="2000">
                <a:latin typeface="Courier New" pitchFamily="49" charset="0"/>
                <a:ea typeface="+mn-ea"/>
                <a:cs typeface="+mn-cs"/>
              </a:rPr>
              <a:t>a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4283968" y="1024921"/>
            <a:ext cx="3979019" cy="1611991"/>
            <a:chOff x="4283968" y="1024921"/>
            <a:chExt cx="3979019" cy="1611991"/>
          </a:xfrm>
        </p:grpSpPr>
        <p:sp>
          <p:nvSpPr>
            <p:cNvPr id="30" name="Line 16"/>
            <p:cNvSpPr>
              <a:spLocks noChangeShapeType="1"/>
            </p:cNvSpPr>
            <p:nvPr/>
          </p:nvSpPr>
          <p:spPr bwMode="auto">
            <a:xfrm>
              <a:off x="4436368" y="1405921"/>
              <a:ext cx="0" cy="3810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" name="Rectangle 17"/>
            <p:cNvSpPr>
              <a:spLocks noChangeArrowheads="1"/>
            </p:cNvSpPr>
            <p:nvPr/>
          </p:nvSpPr>
          <p:spPr bwMode="auto">
            <a:xfrm>
              <a:off x="4283968" y="1024921"/>
              <a:ext cx="366713" cy="45720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>
                  <a:latin typeface="Courier New" pitchFamily="-96" charset="0"/>
                </a:rPr>
                <a:t>r</a:t>
              </a:r>
            </a:p>
          </p:txBody>
        </p:sp>
        <p:sp>
          <p:nvSpPr>
            <p:cNvPr id="20" name="Rectangle 10"/>
            <p:cNvSpPr>
              <a:spLocks noChangeArrowheads="1"/>
            </p:cNvSpPr>
            <p:nvPr/>
          </p:nvSpPr>
          <p:spPr bwMode="auto">
            <a:xfrm>
              <a:off x="6161106" y="1826627"/>
              <a:ext cx="876300" cy="431800"/>
            </a:xfrm>
            <a:prstGeom prst="rect">
              <a:avLst/>
            </a:prstGeom>
            <a:solidFill>
              <a:srgbClr val="F1C7C7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 sz="2000" dirty="0" err="1">
                  <a:latin typeface="Courier New" pitchFamily="-96" charset="0"/>
                </a:rPr>
                <a:t>i</a:t>
              </a:r>
              <a:endParaRPr lang="en-US" sz="2000" dirty="0">
                <a:latin typeface="Courier New" pitchFamily="-96" charset="0"/>
              </a:endParaRPr>
            </a:p>
          </p:txBody>
        </p:sp>
        <p:sp>
          <p:nvSpPr>
            <p:cNvPr id="23" name="Rectangle 12"/>
            <p:cNvSpPr>
              <a:spLocks noChangeArrowheads="1"/>
            </p:cNvSpPr>
            <p:nvPr/>
          </p:nvSpPr>
          <p:spPr bwMode="auto">
            <a:xfrm>
              <a:off x="7037406" y="1826627"/>
              <a:ext cx="869944" cy="431800"/>
            </a:xfrm>
            <a:prstGeom prst="rect">
              <a:avLst/>
            </a:prstGeom>
            <a:solidFill>
              <a:srgbClr val="D5F1CF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 sz="2000" dirty="0">
                  <a:latin typeface="Courier New" pitchFamily="-96" charset="0"/>
                </a:rPr>
                <a:t>next</a:t>
              </a:r>
            </a:p>
          </p:txBody>
        </p:sp>
        <p:sp>
          <p:nvSpPr>
            <p:cNvPr id="24" name="Rectangle 13"/>
            <p:cNvSpPr>
              <a:spLocks noChangeArrowheads="1"/>
            </p:cNvSpPr>
            <p:nvPr/>
          </p:nvSpPr>
          <p:spPr bwMode="auto">
            <a:xfrm>
              <a:off x="4355976" y="2242552"/>
              <a:ext cx="333375" cy="39370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2000" dirty="0">
                  <a:latin typeface="Courier New" pitchFamily="-96" charset="0"/>
                </a:rPr>
                <a:t>0</a:t>
              </a:r>
            </a:p>
          </p:txBody>
        </p:sp>
        <p:sp>
          <p:nvSpPr>
            <p:cNvPr id="25" name="Rectangle 14"/>
            <p:cNvSpPr>
              <a:spLocks noChangeArrowheads="1"/>
            </p:cNvSpPr>
            <p:nvPr/>
          </p:nvSpPr>
          <p:spPr bwMode="auto">
            <a:xfrm>
              <a:off x="5886488" y="2239367"/>
              <a:ext cx="490568" cy="397545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2000" dirty="0">
                  <a:latin typeface="Courier New" pitchFamily="-96" charset="0"/>
                </a:rPr>
                <a:t>16</a:t>
              </a:r>
            </a:p>
          </p:txBody>
        </p:sp>
        <p:sp>
          <p:nvSpPr>
            <p:cNvPr id="26" name="Rectangle 15"/>
            <p:cNvSpPr>
              <a:spLocks noChangeArrowheads="1"/>
            </p:cNvSpPr>
            <p:nvPr/>
          </p:nvSpPr>
          <p:spPr bwMode="auto">
            <a:xfrm>
              <a:off x="6794518" y="2225089"/>
              <a:ext cx="490568" cy="397545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2000" dirty="0">
                  <a:latin typeface="Courier New" pitchFamily="-96" charset="0"/>
                </a:rPr>
                <a:t>24</a:t>
              </a:r>
            </a:p>
          </p:txBody>
        </p:sp>
        <p:sp>
          <p:nvSpPr>
            <p:cNvPr id="27" name="Rectangle 16"/>
            <p:cNvSpPr>
              <a:spLocks noChangeArrowheads="1"/>
            </p:cNvSpPr>
            <p:nvPr/>
          </p:nvSpPr>
          <p:spPr bwMode="auto">
            <a:xfrm>
              <a:off x="7772419" y="2225089"/>
              <a:ext cx="490568" cy="397545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2000" dirty="0">
                  <a:latin typeface="Courier New" pitchFamily="-96" charset="0"/>
                </a:rPr>
                <a:t>32</a:t>
              </a:r>
            </a:p>
          </p:txBody>
        </p:sp>
      </p:grpSp>
      <p:sp>
        <p:nvSpPr>
          <p:cNvPr id="19" name="Rectangle 2"/>
          <p:cNvSpPr>
            <a:spLocks noChangeArrowheads="1"/>
          </p:cNvSpPr>
          <p:nvPr/>
        </p:nvSpPr>
        <p:spPr bwMode="auto">
          <a:xfrm>
            <a:off x="555625" y="1297012"/>
            <a:ext cx="3296295" cy="1474763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 dirty="0" err="1">
                <a:latin typeface="Courier New" pitchFamily="-96" charset="0"/>
              </a:rPr>
              <a:t>struct</a:t>
            </a:r>
            <a:r>
              <a:rPr lang="en-US" sz="1800" dirty="0">
                <a:latin typeface="Courier New" pitchFamily="-96" charset="0"/>
              </a:rPr>
              <a:t> </a:t>
            </a:r>
            <a:r>
              <a:rPr lang="en-US" sz="1800" dirty="0" err="1">
                <a:latin typeface="Courier New" pitchFamily="-96" charset="0"/>
              </a:rPr>
              <a:t>rec</a:t>
            </a:r>
            <a:r>
              <a:rPr lang="en-US" sz="1800" dirty="0">
                <a:latin typeface="Courier New" pitchFamily="-96" charset="0"/>
              </a:rPr>
              <a:t> {</a:t>
            </a: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    </a:t>
            </a:r>
            <a:r>
              <a:rPr lang="en-US" sz="1800" dirty="0" err="1">
                <a:latin typeface="Courier New" pitchFamily="-96" charset="0"/>
              </a:rPr>
              <a:t>int</a:t>
            </a:r>
            <a:r>
              <a:rPr lang="en-US" sz="1800" dirty="0">
                <a:latin typeface="Courier New" pitchFamily="-96" charset="0"/>
              </a:rPr>
              <a:t> a[4];</a:t>
            </a: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    </a:t>
            </a:r>
            <a:r>
              <a:rPr lang="en-US" sz="1800" dirty="0" err="1">
                <a:latin typeface="Courier New" pitchFamily="-96" charset="0"/>
              </a:rPr>
              <a:t>size_t</a:t>
            </a:r>
            <a:r>
              <a:rPr lang="en-US" sz="1800" dirty="0">
                <a:latin typeface="Courier New" pitchFamily="-96" charset="0"/>
              </a:rPr>
              <a:t> </a:t>
            </a:r>
            <a:r>
              <a:rPr lang="en-US" sz="1800" dirty="0" err="1">
                <a:latin typeface="Courier New" pitchFamily="-96" charset="0"/>
              </a:rPr>
              <a:t>i</a:t>
            </a:r>
            <a:r>
              <a:rPr lang="en-US" sz="1800" dirty="0">
                <a:latin typeface="Courier New" pitchFamily="-96" charset="0"/>
              </a:rPr>
              <a:t>;</a:t>
            </a: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    </a:t>
            </a:r>
            <a:r>
              <a:rPr lang="en-US" sz="1800" dirty="0" err="1">
                <a:latin typeface="Courier New" pitchFamily="-96" charset="0"/>
              </a:rPr>
              <a:t>struct</a:t>
            </a:r>
            <a:r>
              <a:rPr lang="en-US" sz="1800" dirty="0">
                <a:latin typeface="Courier New" pitchFamily="-96" charset="0"/>
              </a:rPr>
              <a:t> rec *next;</a:t>
            </a: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};</a:t>
            </a:r>
          </a:p>
        </p:txBody>
      </p:sp>
    </p:spTree>
    <p:extLst>
      <p:ext uri="{BB962C8B-B14F-4D97-AF65-F5344CB8AC3E}">
        <p14:creationId xmlns:p14="http://schemas.microsoft.com/office/powerpoint/2010/main" val="837443604"/>
      </p:ext>
    </p:extLst>
  </p:cSld>
  <p:clrMapOvr>
    <a:masterClrMapping/>
  </p:clrMapOvr>
  <p:transition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4611" name="Rectangle 3"/>
          <p:cNvSpPr>
            <a:spLocks noChangeArrowheads="1"/>
          </p:cNvSpPr>
          <p:nvPr/>
        </p:nvSpPr>
        <p:spPr bwMode="auto">
          <a:xfrm>
            <a:off x="1019196" y="4898710"/>
            <a:ext cx="7159604" cy="1751762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114300" algn="l"/>
                <a:tab pos="1255713" algn="l"/>
                <a:tab pos="3944938" algn="l"/>
              </a:tabLst>
              <a:defRPr/>
            </a:pPr>
            <a:r>
              <a:rPr lang="cs-CZ" sz="1800" dirty="0">
                <a:latin typeface="Courier New" pitchFamily="49" charset="0"/>
              </a:rPr>
              <a:t>.L11:                         # </a:t>
            </a:r>
            <a:r>
              <a:rPr lang="cs-CZ" sz="1800" dirty="0" err="1">
                <a:latin typeface="Courier New" pitchFamily="49" charset="0"/>
              </a:rPr>
              <a:t>loop</a:t>
            </a:r>
            <a:r>
              <a:rPr lang="cs-CZ" sz="1800" dirty="0">
                <a:latin typeface="Courier New" pitchFamily="49" charset="0"/>
              </a:rPr>
              <a:t>:</a:t>
            </a:r>
          </a:p>
          <a:p>
            <a:pPr eaLnBrk="0" hangingPunct="0">
              <a:tabLst>
                <a:tab pos="114300" algn="l"/>
                <a:tab pos="1255713" algn="l"/>
                <a:tab pos="3944938" algn="l"/>
              </a:tabLst>
              <a:defRPr/>
            </a:pPr>
            <a:r>
              <a:rPr lang="cs-CZ" sz="1800" dirty="0">
                <a:latin typeface="Courier New" pitchFamily="49" charset="0"/>
                <a:ea typeface="+mn-ea"/>
                <a:cs typeface="+mn-cs"/>
              </a:rPr>
              <a:t>  </a:t>
            </a:r>
            <a:r>
              <a:rPr lang="cs-CZ" sz="1800" dirty="0" err="1">
                <a:latin typeface="Courier New" pitchFamily="49" charset="0"/>
                <a:ea typeface="+mn-ea"/>
                <a:cs typeface="+mn-cs"/>
              </a:rPr>
              <a:t>movslq</a:t>
            </a:r>
            <a:r>
              <a:rPr lang="cs-CZ" sz="1800" dirty="0">
                <a:latin typeface="Courier New" pitchFamily="49" charset="0"/>
                <a:ea typeface="+mn-ea"/>
                <a:cs typeface="+mn-cs"/>
              </a:rPr>
              <a:t>  16(%rdi), %</a:t>
            </a:r>
            <a:r>
              <a:rPr lang="cs-CZ" sz="1800" dirty="0" err="1">
                <a:latin typeface="Courier New" pitchFamily="49" charset="0"/>
                <a:ea typeface="+mn-ea"/>
                <a:cs typeface="+mn-cs"/>
              </a:rPr>
              <a:t>rax</a:t>
            </a:r>
            <a:r>
              <a:rPr lang="cs-CZ" sz="1800" dirty="0">
                <a:latin typeface="Courier New" pitchFamily="49" charset="0"/>
                <a:ea typeface="+mn-ea"/>
                <a:cs typeface="+mn-cs"/>
              </a:rPr>
              <a:t>      #   i = M[r+16]	  </a:t>
            </a:r>
          </a:p>
          <a:p>
            <a:pPr eaLnBrk="0" hangingPunct="0">
              <a:tabLst>
                <a:tab pos="114300" algn="l"/>
                <a:tab pos="1255713" algn="l"/>
                <a:tab pos="3944938" algn="l"/>
              </a:tabLst>
              <a:defRPr/>
            </a:pPr>
            <a:r>
              <a:rPr lang="cs-CZ" sz="1800" dirty="0">
                <a:latin typeface="Courier New" pitchFamily="49" charset="0"/>
                <a:ea typeface="+mn-ea"/>
                <a:cs typeface="+mn-cs"/>
              </a:rPr>
              <a:t>  </a:t>
            </a:r>
            <a:r>
              <a:rPr lang="cs-CZ" sz="1800" dirty="0" err="1">
                <a:latin typeface="Courier New" pitchFamily="49" charset="0"/>
                <a:ea typeface="+mn-ea"/>
                <a:cs typeface="+mn-cs"/>
              </a:rPr>
              <a:t>movl</a:t>
            </a:r>
            <a:r>
              <a:rPr lang="cs-CZ" sz="1800" dirty="0">
                <a:latin typeface="Courier New" pitchFamily="49" charset="0"/>
                <a:ea typeface="+mn-ea"/>
                <a:cs typeface="+mn-cs"/>
              </a:rPr>
              <a:t>    %</a:t>
            </a:r>
            <a:r>
              <a:rPr lang="cs-CZ" sz="1800" dirty="0" err="1">
                <a:latin typeface="Courier New" pitchFamily="49" charset="0"/>
                <a:ea typeface="+mn-ea"/>
                <a:cs typeface="+mn-cs"/>
              </a:rPr>
              <a:t>esi</a:t>
            </a:r>
            <a:r>
              <a:rPr lang="cs-CZ" sz="1800" dirty="0">
                <a:latin typeface="Courier New" pitchFamily="49" charset="0"/>
                <a:ea typeface="+mn-ea"/>
                <a:cs typeface="+mn-cs"/>
              </a:rPr>
              <a:t>, (%rdi,%rax,4) #   M[r+4*i] = val</a:t>
            </a:r>
          </a:p>
          <a:p>
            <a:pPr eaLnBrk="0" hangingPunct="0">
              <a:tabLst>
                <a:tab pos="114300" algn="l"/>
                <a:tab pos="1255713" algn="l"/>
                <a:tab pos="3944938" algn="l"/>
              </a:tabLst>
              <a:defRPr/>
            </a:pPr>
            <a:r>
              <a:rPr lang="cs-CZ" sz="1800" dirty="0">
                <a:latin typeface="Courier New" pitchFamily="49" charset="0"/>
                <a:ea typeface="+mn-ea"/>
                <a:cs typeface="+mn-cs"/>
              </a:rPr>
              <a:t>  </a:t>
            </a:r>
            <a:r>
              <a:rPr lang="cs-CZ" sz="1800" dirty="0" err="1">
                <a:latin typeface="Courier New" pitchFamily="49" charset="0"/>
                <a:ea typeface="+mn-ea"/>
                <a:cs typeface="+mn-cs"/>
              </a:rPr>
              <a:t>movq</a:t>
            </a:r>
            <a:r>
              <a:rPr lang="cs-CZ" sz="1800" dirty="0">
                <a:latin typeface="Courier New" pitchFamily="49" charset="0"/>
                <a:ea typeface="+mn-ea"/>
                <a:cs typeface="+mn-cs"/>
              </a:rPr>
              <a:t>    24(%rdi), %rdi      #   </a:t>
            </a:r>
            <a:r>
              <a:rPr lang="cs-CZ" sz="1800" dirty="0" err="1">
                <a:latin typeface="Courier New" pitchFamily="49" charset="0"/>
                <a:ea typeface="+mn-ea"/>
                <a:cs typeface="+mn-cs"/>
              </a:rPr>
              <a:t>r</a:t>
            </a:r>
            <a:r>
              <a:rPr lang="cs-CZ" sz="1800" dirty="0">
                <a:latin typeface="Courier New" pitchFamily="49" charset="0"/>
                <a:ea typeface="+mn-ea"/>
                <a:cs typeface="+mn-cs"/>
              </a:rPr>
              <a:t> = M[r+24]</a:t>
            </a:r>
          </a:p>
          <a:p>
            <a:pPr eaLnBrk="0" hangingPunct="0">
              <a:tabLst>
                <a:tab pos="114300" algn="l"/>
                <a:tab pos="1255713" algn="l"/>
                <a:tab pos="3944938" algn="l"/>
              </a:tabLst>
              <a:defRPr/>
            </a:pPr>
            <a:r>
              <a:rPr lang="cs-CZ" sz="1800" dirty="0">
                <a:latin typeface="Courier New" pitchFamily="49" charset="0"/>
                <a:ea typeface="+mn-ea"/>
                <a:cs typeface="+mn-cs"/>
              </a:rPr>
              <a:t>  </a:t>
            </a:r>
            <a:r>
              <a:rPr lang="cs-CZ" sz="1800" dirty="0" err="1">
                <a:latin typeface="Courier New" pitchFamily="49" charset="0"/>
                <a:ea typeface="+mn-ea"/>
                <a:cs typeface="+mn-cs"/>
              </a:rPr>
              <a:t>testq</a:t>
            </a:r>
            <a:r>
              <a:rPr lang="cs-CZ" sz="1800" dirty="0">
                <a:latin typeface="Courier New" pitchFamily="49" charset="0"/>
                <a:ea typeface="+mn-ea"/>
                <a:cs typeface="+mn-cs"/>
              </a:rPr>
              <a:t>   %rdi, %rdi          #   Test </a:t>
            </a:r>
            <a:r>
              <a:rPr lang="cs-CZ" sz="1800" dirty="0" err="1">
                <a:latin typeface="Courier New" pitchFamily="49" charset="0"/>
                <a:ea typeface="+mn-ea"/>
                <a:cs typeface="+mn-cs"/>
              </a:rPr>
              <a:t>r</a:t>
            </a:r>
            <a:endParaRPr lang="cs-CZ" sz="1800" dirty="0">
              <a:latin typeface="Courier New" pitchFamily="49" charset="0"/>
              <a:ea typeface="+mn-ea"/>
              <a:cs typeface="+mn-cs"/>
            </a:endParaRPr>
          </a:p>
          <a:p>
            <a:pPr eaLnBrk="0" hangingPunct="0">
              <a:tabLst>
                <a:tab pos="114300" algn="l"/>
                <a:tab pos="1255713" algn="l"/>
                <a:tab pos="3944938" algn="l"/>
              </a:tabLst>
              <a:defRPr/>
            </a:pPr>
            <a:r>
              <a:rPr lang="cs-CZ" sz="1800" dirty="0">
                <a:latin typeface="Courier New" pitchFamily="49" charset="0"/>
                <a:ea typeface="+mn-ea"/>
                <a:cs typeface="+mn-cs"/>
              </a:rPr>
              <a:t>  </a:t>
            </a:r>
            <a:r>
              <a:rPr lang="cs-CZ" sz="1800" dirty="0" err="1">
                <a:latin typeface="Courier New" pitchFamily="49" charset="0"/>
                <a:ea typeface="+mn-ea"/>
                <a:cs typeface="+mn-cs"/>
              </a:rPr>
              <a:t>jne</a:t>
            </a:r>
            <a:r>
              <a:rPr lang="cs-CZ" sz="1800" dirty="0">
                <a:latin typeface="Courier New" pitchFamily="49" charset="0"/>
                <a:ea typeface="+mn-ea"/>
                <a:cs typeface="+mn-cs"/>
              </a:rPr>
              <a:t>     .L11                #   </a:t>
            </a:r>
            <a:r>
              <a:rPr lang="cs-CZ" sz="1800" dirty="0" err="1">
                <a:latin typeface="Courier New" pitchFamily="49" charset="0"/>
                <a:ea typeface="+mn-ea"/>
                <a:cs typeface="+mn-cs"/>
              </a:rPr>
              <a:t>if</a:t>
            </a:r>
            <a:r>
              <a:rPr lang="cs-CZ" sz="1800" dirty="0">
                <a:latin typeface="Courier New" pitchFamily="49" charset="0"/>
                <a:ea typeface="+mn-ea"/>
                <a:cs typeface="+mn-cs"/>
              </a:rPr>
              <a:t> !=0 </a:t>
            </a:r>
            <a:r>
              <a:rPr lang="cs-CZ" sz="1800" dirty="0" err="1">
                <a:latin typeface="Courier New" pitchFamily="49" charset="0"/>
                <a:ea typeface="+mn-ea"/>
                <a:cs typeface="+mn-cs"/>
              </a:rPr>
              <a:t>goto</a:t>
            </a:r>
            <a:r>
              <a:rPr lang="cs-CZ" sz="1800" dirty="0">
                <a:latin typeface="Courier New" pitchFamily="49" charset="0"/>
                <a:ea typeface="+mn-ea"/>
                <a:cs typeface="+mn-cs"/>
              </a:rPr>
              <a:t> </a:t>
            </a:r>
            <a:r>
              <a:rPr lang="cs-CZ" sz="1800" dirty="0" err="1">
                <a:latin typeface="Courier New" pitchFamily="49" charset="0"/>
                <a:ea typeface="+mn-ea"/>
                <a:cs typeface="+mn-cs"/>
              </a:rPr>
              <a:t>loop</a:t>
            </a:r>
            <a:endParaRPr lang="cs-CZ" sz="1800" dirty="0">
              <a:latin typeface="Courier New" pitchFamily="49" charset="0"/>
              <a:ea typeface="+mn-ea"/>
              <a:cs typeface="+mn-cs"/>
            </a:endParaRPr>
          </a:p>
        </p:txBody>
      </p:sp>
      <p:sp>
        <p:nvSpPr>
          <p:cNvPr id="324612" name="Rectangle 4"/>
          <p:cNvSpPr>
            <a:spLocks noChangeArrowheads="1"/>
          </p:cNvSpPr>
          <p:nvPr/>
        </p:nvSpPr>
        <p:spPr bwMode="auto">
          <a:xfrm>
            <a:off x="142844" y="2057400"/>
            <a:ext cx="3971924" cy="2582758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nn-NO" sz="1800" dirty="0">
                <a:latin typeface="Courier New" pitchFamily="-96" charset="0"/>
              </a:rPr>
              <a:t>void set_val</a:t>
            </a:r>
          </a:p>
          <a:p>
            <a:pPr eaLnBrk="0" hangingPunct="0"/>
            <a:r>
              <a:rPr lang="nn-NO" sz="1800" dirty="0">
                <a:latin typeface="Courier New" pitchFamily="-96" charset="0"/>
              </a:rPr>
              <a:t>  (struct rec *r, int val)</a:t>
            </a:r>
          </a:p>
          <a:p>
            <a:pPr eaLnBrk="0" hangingPunct="0"/>
            <a:r>
              <a:rPr lang="nn-NO" sz="1800" dirty="0">
                <a:latin typeface="Courier New" pitchFamily="-96" charset="0"/>
              </a:rPr>
              <a:t>{</a:t>
            </a:r>
          </a:p>
          <a:p>
            <a:pPr eaLnBrk="0" hangingPunct="0"/>
            <a:r>
              <a:rPr lang="nn-NO" sz="1800" dirty="0">
                <a:latin typeface="Courier New" pitchFamily="-96" charset="0"/>
              </a:rPr>
              <a:t>  while (r) {</a:t>
            </a:r>
          </a:p>
          <a:p>
            <a:pPr eaLnBrk="0" hangingPunct="0"/>
            <a:r>
              <a:rPr lang="nn-NO" sz="1800" dirty="0">
                <a:latin typeface="Courier New" pitchFamily="-96" charset="0"/>
              </a:rPr>
              <a:t>    int i = r-&gt;i;</a:t>
            </a:r>
          </a:p>
          <a:p>
            <a:pPr eaLnBrk="0" hangingPunct="0"/>
            <a:r>
              <a:rPr lang="nn-NO" sz="1800" dirty="0">
                <a:latin typeface="Courier New" pitchFamily="-96" charset="0"/>
              </a:rPr>
              <a:t>    r-&gt;a[i] = val;</a:t>
            </a:r>
          </a:p>
          <a:p>
            <a:pPr eaLnBrk="0" hangingPunct="0"/>
            <a:r>
              <a:rPr lang="nn-NO" sz="1800" dirty="0">
                <a:latin typeface="Courier New" pitchFamily="-96" charset="0"/>
              </a:rPr>
              <a:t>    r = r-&gt;</a:t>
            </a:r>
            <a:r>
              <a:rPr lang="nn-NO" sz="1800" dirty="0" err="1">
                <a:latin typeface="Courier New" pitchFamily="-96" charset="0"/>
              </a:rPr>
              <a:t>next</a:t>
            </a:r>
            <a:r>
              <a:rPr lang="nn-NO" sz="1800" dirty="0">
                <a:latin typeface="Courier New" pitchFamily="-96" charset="0"/>
              </a:rPr>
              <a:t>;</a:t>
            </a:r>
          </a:p>
          <a:p>
            <a:pPr eaLnBrk="0" hangingPunct="0"/>
            <a:r>
              <a:rPr lang="nn-NO" sz="1800" dirty="0">
                <a:latin typeface="Courier New" pitchFamily="-96" charset="0"/>
              </a:rPr>
              <a:t>  }</a:t>
            </a:r>
          </a:p>
          <a:p>
            <a:pPr eaLnBrk="0" hangingPunct="0"/>
            <a:r>
              <a:rPr lang="nn-NO" sz="1800" dirty="0">
                <a:latin typeface="Courier New" pitchFamily="-96" charset="0"/>
              </a:rPr>
              <a:t>}</a:t>
            </a:r>
          </a:p>
        </p:txBody>
      </p:sp>
      <p:sp>
        <p:nvSpPr>
          <p:cNvPr id="121860" name="Rectangle 5"/>
          <p:cNvSpPr>
            <a:spLocks noGrp="1" noChangeArrowheads="1"/>
          </p:cNvSpPr>
          <p:nvPr>
            <p:ph type="title"/>
          </p:nvPr>
        </p:nvSpPr>
        <p:spPr>
          <a:xfrm>
            <a:off x="381000" y="569913"/>
            <a:ext cx="7226300" cy="573087"/>
          </a:xfrm>
        </p:spPr>
        <p:txBody>
          <a:bodyPr/>
          <a:lstStyle/>
          <a:p>
            <a:r>
              <a:rPr lang="en-US" dirty="0">
                <a:latin typeface="Calibri" pitchFamily="-96" charset="0"/>
              </a:rPr>
              <a:t>Following Linked List</a:t>
            </a:r>
          </a:p>
        </p:txBody>
      </p:sp>
      <p:sp>
        <p:nvSpPr>
          <p:cNvPr id="12186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381000" y="1219200"/>
            <a:ext cx="3044825" cy="709602"/>
          </a:xfrm>
        </p:spPr>
        <p:txBody>
          <a:bodyPr/>
          <a:lstStyle/>
          <a:p>
            <a:r>
              <a:rPr lang="en-US" dirty="0">
                <a:latin typeface="Calibri" pitchFamily="-96" charset="0"/>
              </a:rPr>
              <a:t>C Code</a:t>
            </a:r>
          </a:p>
        </p:txBody>
      </p:sp>
      <p:graphicFrame>
        <p:nvGraphicFramePr>
          <p:cNvPr id="50" name="Table 4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80645765"/>
              </p:ext>
            </p:extLst>
          </p:nvPr>
        </p:nvGraphicFramePr>
        <p:xfrm>
          <a:off x="4292600" y="3699508"/>
          <a:ext cx="2895600" cy="111252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447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itchFamily="34" charset="0"/>
                        </a:rPr>
                        <a:t>Register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itchFamily="34" charset="0"/>
                        </a:rPr>
                        <a:t>Value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%</a:t>
                      </a:r>
                      <a:r>
                        <a:rPr lang="en-US" b="1" dirty="0" err="1">
                          <a:latin typeface="Courier New" pitchFamily="49" charset="0"/>
                          <a:cs typeface="Courier New" pitchFamily="49" charset="0"/>
                        </a:rPr>
                        <a:t>rdi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%</a:t>
                      </a:r>
                      <a:r>
                        <a:rPr lang="en-US" b="1" dirty="0" err="1">
                          <a:latin typeface="Courier New" pitchFamily="49" charset="0"/>
                          <a:cs typeface="Courier New" pitchFamily="49" charset="0"/>
                        </a:rPr>
                        <a:t>rsi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err="1">
                          <a:latin typeface="Courier New" pitchFamily="49" charset="0"/>
                          <a:cs typeface="Courier New" pitchFamily="49" charset="0"/>
                        </a:rPr>
                        <a:t>val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8" name="Rectangle 2"/>
          <p:cNvSpPr>
            <a:spLocks noChangeArrowheads="1"/>
          </p:cNvSpPr>
          <p:nvPr/>
        </p:nvSpPr>
        <p:spPr bwMode="auto">
          <a:xfrm>
            <a:off x="5116087" y="332656"/>
            <a:ext cx="3296295" cy="1474763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 dirty="0" err="1">
                <a:latin typeface="Courier New" pitchFamily="-96" charset="0"/>
              </a:rPr>
              <a:t>struct</a:t>
            </a:r>
            <a:r>
              <a:rPr lang="en-US" sz="1800" dirty="0">
                <a:latin typeface="Courier New" pitchFamily="-96" charset="0"/>
              </a:rPr>
              <a:t> </a:t>
            </a:r>
            <a:r>
              <a:rPr lang="en-US" sz="1800" dirty="0" err="1">
                <a:latin typeface="Courier New" pitchFamily="-96" charset="0"/>
              </a:rPr>
              <a:t>rec</a:t>
            </a:r>
            <a:r>
              <a:rPr lang="en-US" sz="1800" dirty="0">
                <a:latin typeface="Courier New" pitchFamily="-96" charset="0"/>
              </a:rPr>
              <a:t> {</a:t>
            </a: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    </a:t>
            </a:r>
            <a:r>
              <a:rPr lang="en-US" sz="1800" dirty="0" err="1">
                <a:latin typeface="Courier New" pitchFamily="-96" charset="0"/>
              </a:rPr>
              <a:t>int</a:t>
            </a:r>
            <a:r>
              <a:rPr lang="en-US" sz="1800" dirty="0">
                <a:latin typeface="Courier New" pitchFamily="-96" charset="0"/>
              </a:rPr>
              <a:t> a[4];</a:t>
            </a: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    </a:t>
            </a:r>
            <a:r>
              <a:rPr lang="en-US" sz="1800" dirty="0" err="1">
                <a:latin typeface="Courier New" pitchFamily="-96" charset="0"/>
              </a:rPr>
              <a:t>int</a:t>
            </a:r>
            <a:r>
              <a:rPr lang="en-US" sz="1800" dirty="0">
                <a:latin typeface="Courier New" pitchFamily="-96" charset="0"/>
              </a:rPr>
              <a:t> </a:t>
            </a:r>
            <a:r>
              <a:rPr lang="en-US" sz="1800" dirty="0" err="1">
                <a:latin typeface="Courier New" pitchFamily="-96" charset="0"/>
              </a:rPr>
              <a:t>i</a:t>
            </a:r>
            <a:r>
              <a:rPr lang="en-US" sz="1800" dirty="0">
                <a:latin typeface="Courier New" pitchFamily="-96" charset="0"/>
              </a:rPr>
              <a:t>;</a:t>
            </a: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    </a:t>
            </a:r>
            <a:r>
              <a:rPr lang="en-US" sz="1800" dirty="0" err="1">
                <a:latin typeface="Courier New" pitchFamily="-96" charset="0"/>
              </a:rPr>
              <a:t>struct</a:t>
            </a:r>
            <a:r>
              <a:rPr lang="en-US" sz="1800" dirty="0">
                <a:latin typeface="Courier New" pitchFamily="-96" charset="0"/>
              </a:rPr>
              <a:t> rec *next;</a:t>
            </a: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};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4450943" y="1506560"/>
            <a:ext cx="4223157" cy="1992331"/>
            <a:chOff x="4450943" y="1049360"/>
            <a:chExt cx="4223157" cy="1992331"/>
          </a:xfrm>
        </p:grpSpPr>
        <p:sp>
          <p:nvSpPr>
            <p:cNvPr id="48" name="Line 17"/>
            <p:cNvSpPr>
              <a:spLocks noChangeShapeType="1"/>
            </p:cNvSpPr>
            <p:nvPr/>
          </p:nvSpPr>
          <p:spPr bwMode="auto">
            <a:xfrm flipV="1">
              <a:off x="5454489" y="2279691"/>
              <a:ext cx="0" cy="3810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" name="Rectangle 18"/>
            <p:cNvSpPr>
              <a:spLocks noChangeArrowheads="1"/>
            </p:cNvSpPr>
            <p:nvPr/>
          </p:nvSpPr>
          <p:spPr bwMode="auto">
            <a:xfrm>
              <a:off x="4616289" y="2660691"/>
              <a:ext cx="1524000" cy="38100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lIns="90487" tIns="44450" rIns="90487" bIns="44450">
              <a:prstTxWarp prst="textNoShape">
                <a:avLst/>
              </a:prstTxWarp>
            </a:bodyPr>
            <a:lstStyle/>
            <a:p>
              <a:pPr marL="223838" indent="-223838" defTabSz="895350" eaLnBrk="0" hangingPunct="0">
                <a:spcBef>
                  <a:spcPct val="30000"/>
                </a:spcBef>
              </a:pPr>
              <a:r>
                <a:rPr lang="en-US">
                  <a:solidFill>
                    <a:schemeClr val="tx2"/>
                  </a:solidFill>
                  <a:latin typeface="Calibri" pitchFamily="-96" charset="0"/>
                </a:rPr>
                <a:t>Element </a:t>
              </a:r>
              <a:r>
                <a:rPr lang="en-US">
                  <a:latin typeface="Courier New" pitchFamily="-96" charset="0"/>
                </a:rPr>
                <a:t>i</a:t>
              </a:r>
              <a:endParaRPr lang="en-US">
                <a:solidFill>
                  <a:schemeClr val="tx2"/>
                </a:solidFill>
                <a:latin typeface="Calibri" pitchFamily="-96" charset="0"/>
              </a:endParaRPr>
            </a:p>
          </p:txBody>
        </p:sp>
        <p:grpSp>
          <p:nvGrpSpPr>
            <p:cNvPr id="2" name="Group 1"/>
            <p:cNvGrpSpPr/>
            <p:nvPr/>
          </p:nvGrpSpPr>
          <p:grpSpPr>
            <a:xfrm>
              <a:off x="4450943" y="1049360"/>
              <a:ext cx="3979019" cy="1611991"/>
              <a:chOff x="4563315" y="1484784"/>
              <a:chExt cx="3979019" cy="1611991"/>
            </a:xfrm>
          </p:grpSpPr>
          <p:grpSp>
            <p:nvGrpSpPr>
              <p:cNvPr id="19" name="Group 18"/>
              <p:cNvGrpSpPr/>
              <p:nvPr/>
            </p:nvGrpSpPr>
            <p:grpSpPr>
              <a:xfrm>
                <a:off x="4563315" y="1484784"/>
                <a:ext cx="3979019" cy="1611991"/>
                <a:chOff x="4283968" y="1024921"/>
                <a:chExt cx="3979019" cy="1611991"/>
              </a:xfrm>
            </p:grpSpPr>
            <p:sp>
              <p:nvSpPr>
                <p:cNvPr id="20" name="Line 16"/>
                <p:cNvSpPr>
                  <a:spLocks noChangeShapeType="1"/>
                </p:cNvSpPr>
                <p:nvPr/>
              </p:nvSpPr>
              <p:spPr bwMode="auto">
                <a:xfrm>
                  <a:off x="4436368" y="1405921"/>
                  <a:ext cx="0" cy="381000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 type="triangle" w="med" len="med"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" name="Rectangle 17"/>
                <p:cNvSpPr>
                  <a:spLocks noChangeArrowheads="1"/>
                </p:cNvSpPr>
                <p:nvPr/>
              </p:nvSpPr>
              <p:spPr bwMode="auto">
                <a:xfrm>
                  <a:off x="4283968" y="1024921"/>
                  <a:ext cx="366713" cy="457200"/>
                </a:xfrm>
                <a:prstGeom prst="rect">
                  <a:avLst/>
                </a:prstGeom>
                <a:noFill/>
                <a:ln w="25400">
                  <a:noFill/>
                  <a:miter lim="800000"/>
                  <a:headEnd/>
                  <a:tailEnd/>
                </a:ln>
              </p:spPr>
              <p:txBody>
                <a:bodyPr wrap="none">
                  <a:prstTxWarp prst="textNoShape">
                    <a:avLst/>
                  </a:prstTxWarp>
                  <a:spAutoFit/>
                </a:bodyPr>
                <a:lstStyle/>
                <a:p>
                  <a:pPr eaLnBrk="0" hangingPunct="0"/>
                  <a:r>
                    <a:rPr lang="en-US">
                      <a:latin typeface="Courier New" pitchFamily="-96" charset="0"/>
                    </a:rPr>
                    <a:t>r</a:t>
                  </a:r>
                </a:p>
              </p:txBody>
            </p:sp>
            <p:sp>
              <p:nvSpPr>
                <p:cNvPr id="22" name="Rectangle 10"/>
                <p:cNvSpPr>
                  <a:spLocks noChangeArrowheads="1"/>
                </p:cNvSpPr>
                <p:nvPr/>
              </p:nvSpPr>
              <p:spPr bwMode="auto">
                <a:xfrm>
                  <a:off x="6161106" y="1826627"/>
                  <a:ext cx="876300" cy="431800"/>
                </a:xfrm>
                <a:prstGeom prst="rect">
                  <a:avLst/>
                </a:prstGeom>
                <a:solidFill>
                  <a:srgbClr val="F1C7C7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lIns="90487" tIns="44450" rIns="90487" bIns="44450" anchor="ctr">
                  <a:prstTxWarp prst="textNoShape">
                    <a:avLst/>
                  </a:prstTxWarp>
                </a:bodyPr>
                <a:lstStyle/>
                <a:p>
                  <a:pPr algn="ctr" eaLnBrk="0" hangingPunct="0"/>
                  <a:r>
                    <a:rPr lang="en-US" sz="2000" dirty="0" err="1">
                      <a:latin typeface="Courier New" pitchFamily="-96" charset="0"/>
                    </a:rPr>
                    <a:t>i</a:t>
                  </a:r>
                  <a:endParaRPr lang="en-US" sz="2000" dirty="0">
                    <a:latin typeface="Courier New" pitchFamily="-96" charset="0"/>
                  </a:endParaRPr>
                </a:p>
              </p:txBody>
            </p:sp>
            <p:sp>
              <p:nvSpPr>
                <p:cNvPr id="23" name="Rectangle 12"/>
                <p:cNvSpPr>
                  <a:spLocks noChangeArrowheads="1"/>
                </p:cNvSpPr>
                <p:nvPr/>
              </p:nvSpPr>
              <p:spPr bwMode="auto">
                <a:xfrm>
                  <a:off x="7037406" y="1826627"/>
                  <a:ext cx="869944" cy="431800"/>
                </a:xfrm>
                <a:prstGeom prst="rect">
                  <a:avLst/>
                </a:prstGeom>
                <a:solidFill>
                  <a:srgbClr val="D5F1CF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lIns="90487" tIns="44450" rIns="90487" bIns="44450" anchor="ctr">
                  <a:prstTxWarp prst="textNoShape">
                    <a:avLst/>
                  </a:prstTxWarp>
                </a:bodyPr>
                <a:lstStyle/>
                <a:p>
                  <a:pPr algn="ctr" eaLnBrk="0" hangingPunct="0"/>
                  <a:r>
                    <a:rPr lang="en-US" sz="2000" dirty="0">
                      <a:latin typeface="Courier New" pitchFamily="-96" charset="0"/>
                    </a:rPr>
                    <a:t>next</a:t>
                  </a:r>
                </a:p>
              </p:txBody>
            </p:sp>
            <p:sp>
              <p:nvSpPr>
                <p:cNvPr id="24" name="Rectangle 13"/>
                <p:cNvSpPr>
                  <a:spLocks noChangeArrowheads="1"/>
                </p:cNvSpPr>
                <p:nvPr/>
              </p:nvSpPr>
              <p:spPr bwMode="auto">
                <a:xfrm>
                  <a:off x="4355976" y="2242552"/>
                  <a:ext cx="333375" cy="393700"/>
                </a:xfrm>
                <a:prstGeom prst="rect">
                  <a:avLst/>
                </a:prstGeom>
                <a:noFill/>
                <a:ln w="25400">
                  <a:noFill/>
                  <a:miter lim="800000"/>
                  <a:headEnd/>
                  <a:tailEnd/>
                </a:ln>
              </p:spPr>
              <p:txBody>
                <a:bodyPr wrap="none" lIns="90487" tIns="44450" rIns="90487" bIns="44450">
                  <a:prstTxWarp prst="textNoShape">
                    <a:avLst/>
                  </a:prstTxWarp>
                  <a:spAutoFit/>
                </a:bodyPr>
                <a:lstStyle/>
                <a:p>
                  <a:pPr eaLnBrk="0" hangingPunct="0"/>
                  <a:r>
                    <a:rPr lang="en-US" sz="2000" dirty="0">
                      <a:latin typeface="Courier New" pitchFamily="-96" charset="0"/>
                    </a:rPr>
                    <a:t>0</a:t>
                  </a:r>
                </a:p>
              </p:txBody>
            </p:sp>
            <p:sp>
              <p:nvSpPr>
                <p:cNvPr id="25" name="Rectangle 14"/>
                <p:cNvSpPr>
                  <a:spLocks noChangeArrowheads="1"/>
                </p:cNvSpPr>
                <p:nvPr/>
              </p:nvSpPr>
              <p:spPr bwMode="auto">
                <a:xfrm>
                  <a:off x="5886488" y="2239367"/>
                  <a:ext cx="490568" cy="397545"/>
                </a:xfrm>
                <a:prstGeom prst="rect">
                  <a:avLst/>
                </a:prstGeom>
                <a:noFill/>
                <a:ln w="25400">
                  <a:noFill/>
                  <a:miter lim="800000"/>
                  <a:headEnd/>
                  <a:tailEnd/>
                </a:ln>
              </p:spPr>
              <p:txBody>
                <a:bodyPr wrap="none" lIns="90487" tIns="44450" rIns="90487" bIns="44450">
                  <a:prstTxWarp prst="textNoShape">
                    <a:avLst/>
                  </a:prstTxWarp>
                  <a:spAutoFit/>
                </a:bodyPr>
                <a:lstStyle/>
                <a:p>
                  <a:pPr eaLnBrk="0" hangingPunct="0"/>
                  <a:r>
                    <a:rPr lang="en-US" sz="2000" dirty="0">
                      <a:latin typeface="Courier New" pitchFamily="-96" charset="0"/>
                    </a:rPr>
                    <a:t>16</a:t>
                  </a:r>
                </a:p>
              </p:txBody>
            </p:sp>
            <p:sp>
              <p:nvSpPr>
                <p:cNvPr id="26" name="Rectangle 15"/>
                <p:cNvSpPr>
                  <a:spLocks noChangeArrowheads="1"/>
                </p:cNvSpPr>
                <p:nvPr/>
              </p:nvSpPr>
              <p:spPr bwMode="auto">
                <a:xfrm>
                  <a:off x="6794518" y="2225089"/>
                  <a:ext cx="490568" cy="397545"/>
                </a:xfrm>
                <a:prstGeom prst="rect">
                  <a:avLst/>
                </a:prstGeom>
                <a:noFill/>
                <a:ln w="25400">
                  <a:noFill/>
                  <a:miter lim="800000"/>
                  <a:headEnd/>
                  <a:tailEnd/>
                </a:ln>
              </p:spPr>
              <p:txBody>
                <a:bodyPr wrap="none" lIns="90487" tIns="44450" rIns="90487" bIns="44450">
                  <a:prstTxWarp prst="textNoShape">
                    <a:avLst/>
                  </a:prstTxWarp>
                  <a:spAutoFit/>
                </a:bodyPr>
                <a:lstStyle/>
                <a:p>
                  <a:pPr eaLnBrk="0" hangingPunct="0"/>
                  <a:r>
                    <a:rPr lang="en-US" sz="2000" dirty="0">
                      <a:latin typeface="Courier New" pitchFamily="-96" charset="0"/>
                    </a:rPr>
                    <a:t>24</a:t>
                  </a:r>
                </a:p>
              </p:txBody>
            </p:sp>
            <p:sp>
              <p:nvSpPr>
                <p:cNvPr id="27" name="Rectangle 16"/>
                <p:cNvSpPr>
                  <a:spLocks noChangeArrowheads="1"/>
                </p:cNvSpPr>
                <p:nvPr/>
              </p:nvSpPr>
              <p:spPr bwMode="auto">
                <a:xfrm>
                  <a:off x="7772419" y="2225089"/>
                  <a:ext cx="490568" cy="397545"/>
                </a:xfrm>
                <a:prstGeom prst="rect">
                  <a:avLst/>
                </a:prstGeom>
                <a:noFill/>
                <a:ln w="25400">
                  <a:noFill/>
                  <a:miter lim="800000"/>
                  <a:headEnd/>
                  <a:tailEnd/>
                </a:ln>
              </p:spPr>
              <p:txBody>
                <a:bodyPr wrap="none" lIns="90487" tIns="44450" rIns="90487" bIns="44450">
                  <a:prstTxWarp prst="textNoShape">
                    <a:avLst/>
                  </a:prstTxWarp>
                  <a:spAutoFit/>
                </a:bodyPr>
                <a:lstStyle/>
                <a:p>
                  <a:pPr eaLnBrk="0" hangingPunct="0"/>
                  <a:r>
                    <a:rPr lang="en-US" sz="2000" dirty="0">
                      <a:latin typeface="Courier New" pitchFamily="-96" charset="0"/>
                    </a:rPr>
                    <a:t>32</a:t>
                  </a:r>
                </a:p>
              </p:txBody>
            </p:sp>
          </p:grpSp>
          <p:sp>
            <p:nvSpPr>
              <p:cNvPr id="33" name="Rectangle 11"/>
              <p:cNvSpPr>
                <a:spLocks noChangeArrowheads="1"/>
              </p:cNvSpPr>
              <p:nvPr/>
            </p:nvSpPr>
            <p:spPr bwMode="auto">
              <a:xfrm>
                <a:off x="4700975" y="2286490"/>
                <a:ext cx="1739478" cy="431800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lIns="90487" tIns="44450" rIns="90487" bIns="44450" anchor="ctr"/>
              <a:lstStyle/>
              <a:p>
                <a:pPr eaLnBrk="0" hangingPunct="0">
                  <a:defRPr/>
                </a:pPr>
                <a:r>
                  <a:rPr lang="en-US" sz="2000">
                    <a:latin typeface="Courier New" pitchFamily="49" charset="0"/>
                    <a:ea typeface="+mn-ea"/>
                    <a:cs typeface="+mn-cs"/>
                  </a:rPr>
                  <a:t>a</a:t>
                </a:r>
              </a:p>
            </p:txBody>
          </p:sp>
        </p:grpSp>
        <p:sp>
          <p:nvSpPr>
            <p:cNvPr id="47" name="Freeform 16"/>
            <p:cNvSpPr>
              <a:spLocks/>
            </p:cNvSpPr>
            <p:nvPr/>
          </p:nvSpPr>
          <p:spPr bwMode="auto">
            <a:xfrm flipH="1">
              <a:off x="7683500" y="1506560"/>
              <a:ext cx="990600" cy="457200"/>
            </a:xfrm>
            <a:custGeom>
              <a:avLst/>
              <a:gdLst>
                <a:gd name="T0" fmla="*/ 624 w 624"/>
                <a:gd name="T1" fmla="*/ 288 h 288"/>
                <a:gd name="T2" fmla="*/ 576 w 624"/>
                <a:gd name="T3" fmla="*/ 0 h 288"/>
                <a:gd name="T4" fmla="*/ 96 w 624"/>
                <a:gd name="T5" fmla="*/ 0 h 288"/>
                <a:gd name="T6" fmla="*/ 0 w 624"/>
                <a:gd name="T7" fmla="*/ 144 h 28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624"/>
                <a:gd name="T13" fmla="*/ 0 h 288"/>
                <a:gd name="T14" fmla="*/ 624 w 624"/>
                <a:gd name="T15" fmla="*/ 288 h 28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624" h="288">
                  <a:moveTo>
                    <a:pt x="624" y="288"/>
                  </a:moveTo>
                  <a:lnTo>
                    <a:pt x="576" y="0"/>
                  </a:lnTo>
                  <a:lnTo>
                    <a:pt x="96" y="0"/>
                  </a:lnTo>
                  <a:lnTo>
                    <a:pt x="0" y="144"/>
                  </a:lnTo>
                </a:path>
              </a:pathLst>
            </a:cu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endParaRPr lang="en-US">
                <a:latin typeface="Calibri" pitchFamily="-96" charset="0"/>
              </a:endParaRPr>
            </a:p>
          </p:txBody>
        </p:sp>
      </p:grpSp>
    </p:spTree>
  </p:cSld>
  <p:clrMapOvr>
    <a:masterClrMapping/>
  </p:clrMapOvr>
  <p:transition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Structures &amp; Alignment</a:t>
            </a:r>
          </a:p>
        </p:txBody>
      </p:sp>
      <p:sp>
        <p:nvSpPr>
          <p:cNvPr id="22532" name="Rectangle 4"/>
          <p:cNvSpPr>
            <a:spLocks noGrp="1" noChangeArrowheads="1"/>
          </p:cNvSpPr>
          <p:nvPr>
            <p:ph idx="1"/>
          </p:nvPr>
        </p:nvSpPr>
        <p:spPr>
          <a:xfrm>
            <a:off x="396875" y="1197679"/>
            <a:ext cx="7896225" cy="3602922"/>
          </a:xfrm>
          <a:ln/>
        </p:spPr>
        <p:txBody>
          <a:bodyPr/>
          <a:lstStyle/>
          <a:p>
            <a:r>
              <a:rPr lang="en-US" dirty="0"/>
              <a:t>Unaligned Data</a:t>
            </a:r>
          </a:p>
          <a:p>
            <a:endParaRPr lang="en-US" dirty="0"/>
          </a:p>
          <a:p>
            <a:pPr>
              <a:buNone/>
            </a:pPr>
            <a:endParaRPr lang="en-US" dirty="0"/>
          </a:p>
          <a:p>
            <a:endParaRPr lang="en-US" dirty="0"/>
          </a:p>
          <a:p>
            <a:r>
              <a:rPr lang="en-US" dirty="0"/>
              <a:t>Aligned Data</a:t>
            </a:r>
          </a:p>
          <a:p>
            <a:pPr marL="552450" lvl="1"/>
            <a:r>
              <a:rPr lang="en-US" dirty="0"/>
              <a:t>Primitive data type requires </a:t>
            </a:r>
            <a:r>
              <a:rPr lang="en-US" dirty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K</a:t>
            </a:r>
            <a:r>
              <a:rPr lang="en-US" dirty="0"/>
              <a:t> bytes</a:t>
            </a:r>
          </a:p>
          <a:p>
            <a:pPr marL="552450" lvl="1"/>
            <a:r>
              <a:rPr lang="en-US" dirty="0"/>
              <a:t>Address must be multiple of </a:t>
            </a:r>
            <a:r>
              <a:rPr lang="en-US" dirty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K</a:t>
            </a:r>
            <a:endParaRPr lang="en-US" dirty="0"/>
          </a:p>
        </p:txBody>
      </p:sp>
      <p:sp>
        <p:nvSpPr>
          <p:cNvPr id="6" name="Rectangle 7"/>
          <p:cNvSpPr>
            <a:spLocks/>
          </p:cNvSpPr>
          <p:nvPr/>
        </p:nvSpPr>
        <p:spPr bwMode="auto">
          <a:xfrm>
            <a:off x="633413" y="4572000"/>
            <a:ext cx="317500" cy="381000"/>
          </a:xfrm>
          <a:prstGeom prst="rect">
            <a:avLst/>
          </a:prstGeom>
          <a:solidFill>
            <a:srgbClr val="F6F5BD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ctr"/>
            <a:r>
              <a:rPr lang="en-US" sz="200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c</a:t>
            </a:r>
          </a:p>
        </p:txBody>
      </p:sp>
      <p:sp>
        <p:nvSpPr>
          <p:cNvPr id="7" name="Rectangle 8"/>
          <p:cNvSpPr>
            <a:spLocks/>
          </p:cNvSpPr>
          <p:nvPr/>
        </p:nvSpPr>
        <p:spPr bwMode="auto">
          <a:xfrm>
            <a:off x="1903413" y="4572000"/>
            <a:ext cx="1270000" cy="381000"/>
          </a:xfrm>
          <a:prstGeom prst="rect">
            <a:avLst/>
          </a:prstGeom>
          <a:solidFill>
            <a:srgbClr val="D5F1C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ctr"/>
            <a:r>
              <a:rPr lang="en-US" sz="200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i[0]</a:t>
            </a:r>
          </a:p>
        </p:txBody>
      </p:sp>
      <p:sp>
        <p:nvSpPr>
          <p:cNvPr id="8" name="Rectangle 9"/>
          <p:cNvSpPr>
            <a:spLocks/>
          </p:cNvSpPr>
          <p:nvPr/>
        </p:nvSpPr>
        <p:spPr bwMode="auto">
          <a:xfrm>
            <a:off x="3173413" y="4572000"/>
            <a:ext cx="1270000" cy="381000"/>
          </a:xfrm>
          <a:prstGeom prst="rect">
            <a:avLst/>
          </a:prstGeom>
          <a:solidFill>
            <a:srgbClr val="D5F1C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ctr"/>
            <a:r>
              <a:rPr lang="en-US" sz="200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i[1]</a:t>
            </a:r>
          </a:p>
        </p:txBody>
      </p:sp>
      <p:sp>
        <p:nvSpPr>
          <p:cNvPr id="9" name="Rectangle 10"/>
          <p:cNvSpPr>
            <a:spLocks/>
          </p:cNvSpPr>
          <p:nvPr/>
        </p:nvSpPr>
        <p:spPr bwMode="auto">
          <a:xfrm>
            <a:off x="5713413" y="4572000"/>
            <a:ext cx="25400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v</a:t>
            </a:r>
          </a:p>
        </p:txBody>
      </p:sp>
      <p:sp>
        <p:nvSpPr>
          <p:cNvPr id="10" name="Rectangle 11"/>
          <p:cNvSpPr>
            <a:spLocks/>
          </p:cNvSpPr>
          <p:nvPr/>
        </p:nvSpPr>
        <p:spPr bwMode="auto">
          <a:xfrm>
            <a:off x="950913" y="4572000"/>
            <a:ext cx="952500" cy="381000"/>
          </a:xfrm>
          <a:prstGeom prst="rect">
            <a:avLst/>
          </a:prstGeom>
          <a:solidFill>
            <a:srgbClr val="B2B2B2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3 bytes</a:t>
            </a:r>
          </a:p>
        </p:txBody>
      </p:sp>
      <p:sp>
        <p:nvSpPr>
          <p:cNvPr id="11" name="Rectangle 12"/>
          <p:cNvSpPr>
            <a:spLocks/>
          </p:cNvSpPr>
          <p:nvPr/>
        </p:nvSpPr>
        <p:spPr bwMode="auto">
          <a:xfrm>
            <a:off x="4443413" y="4572000"/>
            <a:ext cx="1270000" cy="381000"/>
          </a:xfrm>
          <a:prstGeom prst="rect">
            <a:avLst/>
          </a:prstGeom>
          <a:solidFill>
            <a:srgbClr val="B2B2B2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4 bytes</a:t>
            </a:r>
          </a:p>
        </p:txBody>
      </p:sp>
      <p:sp>
        <p:nvSpPr>
          <p:cNvPr id="12" name="Rectangle 13"/>
          <p:cNvSpPr>
            <a:spLocks/>
          </p:cNvSpPr>
          <p:nvPr/>
        </p:nvSpPr>
        <p:spPr bwMode="auto">
          <a:xfrm>
            <a:off x="381000" y="4965700"/>
            <a:ext cx="490519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p+0</a:t>
            </a:r>
          </a:p>
        </p:txBody>
      </p:sp>
      <p:sp>
        <p:nvSpPr>
          <p:cNvPr id="13" name="Rectangle 14"/>
          <p:cNvSpPr>
            <a:spLocks/>
          </p:cNvSpPr>
          <p:nvPr/>
        </p:nvSpPr>
        <p:spPr bwMode="auto">
          <a:xfrm>
            <a:off x="1652588" y="4965700"/>
            <a:ext cx="490519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180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p+4</a:t>
            </a:r>
          </a:p>
        </p:txBody>
      </p:sp>
      <p:sp>
        <p:nvSpPr>
          <p:cNvPr id="14" name="Rectangle 15"/>
          <p:cNvSpPr>
            <a:spLocks/>
          </p:cNvSpPr>
          <p:nvPr/>
        </p:nvSpPr>
        <p:spPr bwMode="auto">
          <a:xfrm>
            <a:off x="2908300" y="4965700"/>
            <a:ext cx="490519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180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p+8</a:t>
            </a:r>
          </a:p>
        </p:txBody>
      </p:sp>
      <p:sp>
        <p:nvSpPr>
          <p:cNvPr id="15" name="Rectangle 16"/>
          <p:cNvSpPr>
            <a:spLocks/>
          </p:cNvSpPr>
          <p:nvPr/>
        </p:nvSpPr>
        <p:spPr bwMode="auto">
          <a:xfrm>
            <a:off x="5387975" y="4965700"/>
            <a:ext cx="628377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180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p+16</a:t>
            </a:r>
          </a:p>
        </p:txBody>
      </p:sp>
      <p:sp>
        <p:nvSpPr>
          <p:cNvPr id="16" name="Rectangle 17"/>
          <p:cNvSpPr>
            <a:spLocks/>
          </p:cNvSpPr>
          <p:nvPr/>
        </p:nvSpPr>
        <p:spPr bwMode="auto">
          <a:xfrm>
            <a:off x="7934325" y="4965700"/>
            <a:ext cx="628377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180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p+24</a:t>
            </a:r>
          </a:p>
        </p:txBody>
      </p:sp>
      <p:sp>
        <p:nvSpPr>
          <p:cNvPr id="17" name="Line 18"/>
          <p:cNvSpPr>
            <a:spLocks noChangeShapeType="1"/>
          </p:cNvSpPr>
          <p:nvPr/>
        </p:nvSpPr>
        <p:spPr bwMode="auto">
          <a:xfrm rot="10800000" flipH="1">
            <a:off x="1903413" y="5314950"/>
            <a:ext cx="0" cy="3810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8" name="Rectangle 19"/>
          <p:cNvSpPr>
            <a:spLocks/>
          </p:cNvSpPr>
          <p:nvPr/>
        </p:nvSpPr>
        <p:spPr bwMode="auto">
          <a:xfrm>
            <a:off x="1382713" y="5648325"/>
            <a:ext cx="2070100" cy="3556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>
              <a:spcBef>
                <a:spcPts val="638"/>
              </a:spcBef>
            </a:pPr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Multiple of 4</a:t>
            </a:r>
          </a:p>
        </p:txBody>
      </p:sp>
      <p:sp>
        <p:nvSpPr>
          <p:cNvPr id="19" name="Rectangle 20"/>
          <p:cNvSpPr>
            <a:spLocks/>
          </p:cNvSpPr>
          <p:nvPr/>
        </p:nvSpPr>
        <p:spPr bwMode="auto">
          <a:xfrm>
            <a:off x="4799013" y="5648325"/>
            <a:ext cx="1905000" cy="3556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>
              <a:spcBef>
                <a:spcPts val="638"/>
              </a:spcBef>
            </a:pPr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Multiple of 8</a:t>
            </a:r>
          </a:p>
        </p:txBody>
      </p:sp>
      <p:sp>
        <p:nvSpPr>
          <p:cNvPr id="20" name="Line 21"/>
          <p:cNvSpPr>
            <a:spLocks noChangeShapeType="1"/>
          </p:cNvSpPr>
          <p:nvPr/>
        </p:nvSpPr>
        <p:spPr bwMode="auto">
          <a:xfrm rot="10800000" flipH="1">
            <a:off x="5713413" y="5314950"/>
            <a:ext cx="0" cy="3810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1" name="Rectangle 22"/>
          <p:cNvSpPr>
            <a:spLocks/>
          </p:cNvSpPr>
          <p:nvPr/>
        </p:nvSpPr>
        <p:spPr bwMode="auto">
          <a:xfrm>
            <a:off x="404813" y="6159500"/>
            <a:ext cx="1536700" cy="3556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>
              <a:spcBef>
                <a:spcPts val="638"/>
              </a:spcBef>
            </a:pPr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Multiple of 8</a:t>
            </a:r>
          </a:p>
        </p:txBody>
      </p:sp>
      <p:sp>
        <p:nvSpPr>
          <p:cNvPr id="22" name="Line 23"/>
          <p:cNvSpPr>
            <a:spLocks noChangeShapeType="1"/>
          </p:cNvSpPr>
          <p:nvPr/>
        </p:nvSpPr>
        <p:spPr bwMode="auto">
          <a:xfrm rot="10800000" flipH="1">
            <a:off x="633413" y="5314950"/>
            <a:ext cx="0" cy="8382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3" name="Rectangle 24"/>
          <p:cNvSpPr>
            <a:spLocks/>
          </p:cNvSpPr>
          <p:nvPr/>
        </p:nvSpPr>
        <p:spPr bwMode="auto">
          <a:xfrm>
            <a:off x="6945313" y="6159500"/>
            <a:ext cx="1536700" cy="3556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>
              <a:spcBef>
                <a:spcPts val="638"/>
              </a:spcBef>
            </a:pPr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Multiple of 8</a:t>
            </a:r>
          </a:p>
        </p:txBody>
      </p:sp>
      <p:sp>
        <p:nvSpPr>
          <p:cNvPr id="24" name="Line 25"/>
          <p:cNvSpPr>
            <a:spLocks noChangeShapeType="1"/>
          </p:cNvSpPr>
          <p:nvPr/>
        </p:nvSpPr>
        <p:spPr bwMode="auto">
          <a:xfrm rot="10800000" flipH="1">
            <a:off x="8253413" y="5314950"/>
            <a:ext cx="0" cy="8382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5" name="Rectangle 7"/>
          <p:cNvSpPr>
            <a:spLocks/>
          </p:cNvSpPr>
          <p:nvPr/>
        </p:nvSpPr>
        <p:spPr bwMode="auto">
          <a:xfrm>
            <a:off x="633413" y="1752600"/>
            <a:ext cx="317500" cy="381000"/>
          </a:xfrm>
          <a:prstGeom prst="rect">
            <a:avLst/>
          </a:prstGeom>
          <a:solidFill>
            <a:srgbClr val="F6F5BD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c</a:t>
            </a:r>
          </a:p>
        </p:txBody>
      </p:sp>
      <p:sp>
        <p:nvSpPr>
          <p:cNvPr id="26" name="Rectangle 8"/>
          <p:cNvSpPr>
            <a:spLocks/>
          </p:cNvSpPr>
          <p:nvPr/>
        </p:nvSpPr>
        <p:spPr bwMode="auto">
          <a:xfrm>
            <a:off x="936625" y="1752600"/>
            <a:ext cx="1270000" cy="381000"/>
          </a:xfrm>
          <a:prstGeom prst="rect">
            <a:avLst/>
          </a:prstGeom>
          <a:solidFill>
            <a:srgbClr val="D5F1C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ctr"/>
            <a:r>
              <a:rPr lang="en-US" sz="200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i[0]</a:t>
            </a:r>
          </a:p>
        </p:txBody>
      </p:sp>
      <p:sp>
        <p:nvSpPr>
          <p:cNvPr id="27" name="Rectangle 9"/>
          <p:cNvSpPr>
            <a:spLocks/>
          </p:cNvSpPr>
          <p:nvPr/>
        </p:nvSpPr>
        <p:spPr bwMode="auto">
          <a:xfrm>
            <a:off x="2206625" y="1752600"/>
            <a:ext cx="1270000" cy="381000"/>
          </a:xfrm>
          <a:prstGeom prst="rect">
            <a:avLst/>
          </a:prstGeom>
          <a:solidFill>
            <a:srgbClr val="D5F1C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ctr"/>
            <a:r>
              <a:rPr lang="en-US" sz="20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sz="2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[1]</a:t>
            </a:r>
          </a:p>
        </p:txBody>
      </p:sp>
      <p:sp>
        <p:nvSpPr>
          <p:cNvPr id="28" name="Rectangle 10"/>
          <p:cNvSpPr>
            <a:spLocks/>
          </p:cNvSpPr>
          <p:nvPr/>
        </p:nvSpPr>
        <p:spPr bwMode="auto">
          <a:xfrm>
            <a:off x="3449638" y="1752600"/>
            <a:ext cx="25400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v</a:t>
            </a:r>
          </a:p>
        </p:txBody>
      </p:sp>
      <p:sp>
        <p:nvSpPr>
          <p:cNvPr id="31" name="Rectangle 13"/>
          <p:cNvSpPr>
            <a:spLocks/>
          </p:cNvSpPr>
          <p:nvPr/>
        </p:nvSpPr>
        <p:spPr bwMode="auto">
          <a:xfrm>
            <a:off x="533400" y="2146300"/>
            <a:ext cx="214802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</a:t>
            </a:r>
          </a:p>
        </p:txBody>
      </p:sp>
      <p:sp>
        <p:nvSpPr>
          <p:cNvPr id="32" name="Rectangle 14"/>
          <p:cNvSpPr>
            <a:spLocks/>
          </p:cNvSpPr>
          <p:nvPr/>
        </p:nvSpPr>
        <p:spPr bwMode="auto">
          <a:xfrm>
            <a:off x="838200" y="2146300"/>
            <a:ext cx="490519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p+1</a:t>
            </a:r>
          </a:p>
        </p:txBody>
      </p:sp>
      <p:sp>
        <p:nvSpPr>
          <p:cNvPr id="33" name="Rectangle 15"/>
          <p:cNvSpPr>
            <a:spLocks/>
          </p:cNvSpPr>
          <p:nvPr/>
        </p:nvSpPr>
        <p:spPr bwMode="auto">
          <a:xfrm>
            <a:off x="1941512" y="2146300"/>
            <a:ext cx="490519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p+5</a:t>
            </a:r>
          </a:p>
        </p:txBody>
      </p:sp>
      <p:sp>
        <p:nvSpPr>
          <p:cNvPr id="34" name="Rectangle 16"/>
          <p:cNvSpPr>
            <a:spLocks/>
          </p:cNvSpPr>
          <p:nvPr/>
        </p:nvSpPr>
        <p:spPr bwMode="auto">
          <a:xfrm>
            <a:off x="3124200" y="2146300"/>
            <a:ext cx="490519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p+9</a:t>
            </a:r>
          </a:p>
        </p:txBody>
      </p:sp>
      <p:sp>
        <p:nvSpPr>
          <p:cNvPr id="35" name="Rectangle 17"/>
          <p:cNvSpPr>
            <a:spLocks/>
          </p:cNvSpPr>
          <p:nvPr/>
        </p:nvSpPr>
        <p:spPr bwMode="auto">
          <a:xfrm>
            <a:off x="5670550" y="2146300"/>
            <a:ext cx="628377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p+17</a:t>
            </a:r>
          </a:p>
        </p:txBody>
      </p:sp>
      <p:sp>
        <p:nvSpPr>
          <p:cNvPr id="44" name="Rectangle 3"/>
          <p:cNvSpPr>
            <a:spLocks/>
          </p:cNvSpPr>
          <p:nvPr/>
        </p:nvSpPr>
        <p:spPr bwMode="auto">
          <a:xfrm>
            <a:off x="6642100" y="1355724"/>
            <a:ext cx="2222500" cy="1539875"/>
          </a:xfrm>
          <a:prstGeom prst="rect">
            <a:avLst/>
          </a:prstGeom>
          <a:solidFill>
            <a:srgbClr val="FFFEB2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struct S1 {</a:t>
            </a:r>
            <a:endParaRPr lang="en-US" sz="2400" b="1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char c;</a:t>
            </a:r>
            <a:endParaRPr lang="en-US" sz="2400" b="1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int i[2];</a:t>
            </a:r>
            <a:endParaRPr lang="en-US" sz="2400" b="1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double v;</a:t>
            </a:r>
            <a:endParaRPr lang="en-US" sz="2400" b="1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 *p;</a:t>
            </a:r>
          </a:p>
        </p:txBody>
      </p:sp>
    </p:spTree>
    <p:extLst>
      <p:ext uri="{BB962C8B-B14F-4D97-AF65-F5344CB8AC3E}">
        <p14:creationId xmlns:p14="http://schemas.microsoft.com/office/powerpoint/2010/main" val="3003296182"/>
      </p:ext>
    </p:extLst>
  </p:cSld>
  <p:clrMapOvr>
    <a:masterClrMapping/>
  </p:clrMapOvr>
  <p:transition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Alignment Principles</a:t>
            </a:r>
          </a:p>
        </p:txBody>
      </p:sp>
      <p:sp>
        <p:nvSpPr>
          <p:cNvPr id="22532" name="Rectangle 4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r>
              <a:rPr lang="en-US" dirty="0"/>
              <a:t>Aligned Data</a:t>
            </a:r>
          </a:p>
          <a:p>
            <a:pPr marL="552450" lvl="1"/>
            <a:r>
              <a:rPr lang="en-US" dirty="0"/>
              <a:t>Primitive data type requires </a:t>
            </a:r>
            <a:r>
              <a:rPr lang="en-US" dirty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K</a:t>
            </a:r>
            <a:r>
              <a:rPr lang="en-US" dirty="0"/>
              <a:t> bytes</a:t>
            </a:r>
          </a:p>
          <a:p>
            <a:pPr marL="552450" lvl="1"/>
            <a:r>
              <a:rPr lang="en-US" dirty="0"/>
              <a:t>Address must be multiple of </a:t>
            </a:r>
            <a:r>
              <a:rPr lang="en-US" dirty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K</a:t>
            </a:r>
            <a:endParaRPr lang="en-US" dirty="0"/>
          </a:p>
          <a:p>
            <a:pPr marL="552450" lvl="1"/>
            <a:r>
              <a:rPr lang="en-US" dirty="0"/>
              <a:t>Required on some machines; advised on x86-64</a:t>
            </a:r>
          </a:p>
          <a:p>
            <a:r>
              <a:rPr lang="en-US" dirty="0"/>
              <a:t>Motivation for Aligning Data</a:t>
            </a:r>
          </a:p>
          <a:p>
            <a:pPr marL="552450" lvl="1"/>
            <a:r>
              <a:rPr lang="en-US" dirty="0"/>
              <a:t>Memory accessed by (aligned) chunks of 4 or 8 bytes (system dependent)</a:t>
            </a:r>
          </a:p>
          <a:p>
            <a:pPr marL="838200" lvl="2"/>
            <a:r>
              <a:rPr lang="en-US" dirty="0"/>
              <a:t>Inefficient to load or store datum that spans quad word boundaries</a:t>
            </a:r>
          </a:p>
          <a:p>
            <a:pPr marL="838200" lvl="2"/>
            <a:r>
              <a:rPr lang="en-US" dirty="0"/>
              <a:t>Virtual memory trickier when datum spans 2 pages</a:t>
            </a:r>
          </a:p>
          <a:p>
            <a:r>
              <a:rPr lang="en-US" dirty="0"/>
              <a:t>Compiler</a:t>
            </a:r>
          </a:p>
          <a:p>
            <a:pPr marL="552450" lvl="1"/>
            <a:r>
              <a:rPr lang="en-US" dirty="0"/>
              <a:t>Inserts gaps in structure to ensure correct alignment of fields</a:t>
            </a:r>
          </a:p>
        </p:txBody>
      </p:sp>
    </p:spTree>
    <p:extLst>
      <p:ext uri="{BB962C8B-B14F-4D97-AF65-F5344CB8AC3E}">
        <p14:creationId xmlns:p14="http://schemas.microsoft.com/office/powerpoint/2010/main" val="3413684367"/>
      </p:ext>
    </p:extLst>
  </p:cSld>
  <p:clrMapOvr>
    <a:masterClrMapping/>
  </p:clrMapOvr>
  <p:transition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Specific Cases of Alignment (x86-64)</a:t>
            </a:r>
          </a:p>
        </p:txBody>
      </p:sp>
      <p:sp>
        <p:nvSpPr>
          <p:cNvPr id="24580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396875" y="1219200"/>
            <a:ext cx="7896225" cy="4972050"/>
          </a:xfrm>
          <a:ln/>
        </p:spPr>
        <p:txBody>
          <a:bodyPr/>
          <a:lstStyle/>
          <a:p>
            <a:r>
              <a:rPr lang="en-US" dirty="0"/>
              <a:t>1 byte: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char</a:t>
            </a:r>
            <a:r>
              <a:rPr lang="en-US" dirty="0"/>
              <a:t>, …</a:t>
            </a:r>
          </a:p>
          <a:p>
            <a:pPr marL="552450" lvl="1"/>
            <a:r>
              <a:rPr lang="en-US" dirty="0"/>
              <a:t>no restrictions on address</a:t>
            </a:r>
          </a:p>
          <a:p>
            <a:r>
              <a:rPr lang="en-US" dirty="0"/>
              <a:t>2 bytes: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short</a:t>
            </a:r>
            <a:r>
              <a:rPr lang="en-US" dirty="0"/>
              <a:t>, …</a:t>
            </a:r>
          </a:p>
          <a:p>
            <a:pPr marL="552450" lvl="1"/>
            <a:r>
              <a:rPr lang="en-US" dirty="0"/>
              <a:t>lowest 1 bit of address must be 0</a:t>
            </a:r>
            <a:r>
              <a:rPr lang="en-US" baseline="-6000" dirty="0"/>
              <a:t>2</a:t>
            </a:r>
            <a:endParaRPr lang="en-US" dirty="0"/>
          </a:p>
          <a:p>
            <a:r>
              <a:rPr lang="en-US" dirty="0"/>
              <a:t>4 bytes: 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int</a:t>
            </a:r>
            <a:r>
              <a:rPr lang="en-US" dirty="0"/>
              <a:t>,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float</a:t>
            </a:r>
            <a:r>
              <a:rPr lang="en-US" dirty="0"/>
              <a:t>, …</a:t>
            </a:r>
          </a:p>
          <a:p>
            <a:pPr marL="552450" lvl="1"/>
            <a:r>
              <a:rPr lang="en-US" dirty="0"/>
              <a:t>lowest 2 bits of address must be 00</a:t>
            </a:r>
            <a:r>
              <a:rPr lang="en-US" baseline="-6000" dirty="0"/>
              <a:t>2</a:t>
            </a:r>
            <a:endParaRPr lang="en-US" dirty="0"/>
          </a:p>
          <a:p>
            <a:r>
              <a:rPr lang="en-US" dirty="0"/>
              <a:t>8 bytes: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double</a:t>
            </a:r>
            <a:r>
              <a:rPr lang="en-US" dirty="0"/>
              <a:t>, </a:t>
            </a:r>
            <a:r>
              <a:rPr lang="en-US" dirty="0">
                <a:latin typeface="Courier New"/>
                <a:cs typeface="Courier New"/>
              </a:rPr>
              <a:t>long,</a:t>
            </a:r>
            <a:r>
              <a:rPr lang="en-US" dirty="0"/>
              <a:t>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char *</a:t>
            </a:r>
            <a:r>
              <a:rPr lang="en-US" dirty="0"/>
              <a:t>, …</a:t>
            </a:r>
          </a:p>
          <a:p>
            <a:pPr marL="552450" lvl="1"/>
            <a:r>
              <a:rPr lang="en-US" dirty="0"/>
              <a:t>lowest 3 bits of address must be 000</a:t>
            </a:r>
            <a:r>
              <a:rPr lang="en-US" baseline="-6000" dirty="0"/>
              <a:t>2</a:t>
            </a:r>
            <a:endParaRPr lang="en-US" dirty="0"/>
          </a:p>
          <a:p>
            <a:r>
              <a:rPr lang="en-US" dirty="0"/>
              <a:t>16 bytes: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long double</a:t>
            </a:r>
            <a:r>
              <a:rPr lang="en-US" b="0" dirty="0">
                <a:latin typeface="Calibri"/>
                <a:cs typeface="Calibri"/>
                <a:sym typeface="Courier New Bold" charset="0"/>
              </a:rPr>
              <a:t> (GCC on Linux)</a:t>
            </a:r>
            <a:endParaRPr lang="en-US" dirty="0">
              <a:latin typeface="Courier New Bold" charset="0"/>
              <a:cs typeface="Courier New Bold" charset="0"/>
              <a:sym typeface="Courier New Bold" charset="0"/>
            </a:endParaRPr>
          </a:p>
          <a:p>
            <a:pPr lvl="1"/>
            <a:r>
              <a:rPr lang="en-US" dirty="0"/>
              <a:t>lowest 4 bits of address must be 0000</a:t>
            </a:r>
            <a:r>
              <a:rPr lang="en-US" baseline="-6000" dirty="0"/>
              <a:t>2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6638541"/>
      </p:ext>
    </p:extLst>
  </p:cSld>
  <p:clrMapOvr>
    <a:masterClrMapping/>
  </p:clrMapOvr>
  <p:transition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Rectangle 3"/>
          <p:cNvSpPr>
            <a:spLocks/>
          </p:cNvSpPr>
          <p:nvPr/>
        </p:nvSpPr>
        <p:spPr bwMode="auto">
          <a:xfrm>
            <a:off x="6642100" y="1355724"/>
            <a:ext cx="2222500" cy="1539875"/>
          </a:xfrm>
          <a:prstGeom prst="rect">
            <a:avLst/>
          </a:prstGeom>
          <a:solidFill>
            <a:srgbClr val="FFFEB2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struct S1 {</a:t>
            </a:r>
            <a:endParaRPr lang="en-US" sz="2400" b="1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char c;</a:t>
            </a:r>
            <a:endParaRPr lang="en-US" sz="2400" b="1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int i[2];</a:t>
            </a:r>
            <a:endParaRPr lang="en-US" sz="2400" b="1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double v;</a:t>
            </a:r>
            <a:endParaRPr lang="en-US" sz="2400" b="1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 *p;</a:t>
            </a:r>
          </a:p>
        </p:txBody>
      </p:sp>
      <p:sp>
        <p:nvSpPr>
          <p:cNvPr id="25604" name="Rectangle 4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Satisfying Alignment with Structures</a:t>
            </a:r>
          </a:p>
        </p:txBody>
      </p:sp>
      <p:sp>
        <p:nvSpPr>
          <p:cNvPr id="25605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381000" y="1130300"/>
            <a:ext cx="8382000" cy="3187700"/>
          </a:xfrm>
          <a:ln/>
        </p:spPr>
        <p:txBody>
          <a:bodyPr/>
          <a:lstStyle/>
          <a:p>
            <a:r>
              <a:rPr lang="en-US" dirty="0"/>
              <a:t>Within structure:</a:t>
            </a:r>
          </a:p>
          <a:p>
            <a:pPr marL="552450" lvl="1"/>
            <a:r>
              <a:rPr lang="en-US" dirty="0"/>
              <a:t>Must satisfy each element’s alignment requirement</a:t>
            </a:r>
          </a:p>
          <a:p>
            <a:r>
              <a:rPr lang="en-US" dirty="0"/>
              <a:t>Overall structure placement</a:t>
            </a:r>
          </a:p>
          <a:p>
            <a:pPr marL="552450" lvl="1"/>
            <a:r>
              <a:rPr lang="en-US" dirty="0"/>
              <a:t>Each structure has alignment requirement </a:t>
            </a:r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K</a:t>
            </a:r>
            <a:endParaRPr lang="en-US" dirty="0"/>
          </a:p>
          <a:p>
            <a:pPr marL="838200" lvl="2"/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K</a:t>
            </a:r>
            <a:r>
              <a:rPr lang="en-US" dirty="0"/>
              <a:t> = Largest alignment of any element</a:t>
            </a:r>
          </a:p>
          <a:p>
            <a:pPr marL="552450" lvl="1"/>
            <a:r>
              <a:rPr lang="en-US" dirty="0"/>
              <a:t>Initial address &amp; structure length must be multiples of </a:t>
            </a:r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K</a:t>
            </a:r>
            <a:endParaRPr lang="en-US" dirty="0"/>
          </a:p>
          <a:p>
            <a:r>
              <a:rPr lang="en-US" dirty="0"/>
              <a:t>Example:</a:t>
            </a:r>
          </a:p>
          <a:p>
            <a:pPr marL="552450" lvl="1"/>
            <a:r>
              <a:rPr lang="en-US" dirty="0"/>
              <a:t>K = 8, due to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double</a:t>
            </a:r>
            <a:r>
              <a:rPr lang="en-US" dirty="0"/>
              <a:t> element</a:t>
            </a:r>
          </a:p>
        </p:txBody>
      </p:sp>
      <p:sp>
        <p:nvSpPr>
          <p:cNvPr id="25607" name="Rectangle 7"/>
          <p:cNvSpPr>
            <a:spLocks/>
          </p:cNvSpPr>
          <p:nvPr/>
        </p:nvSpPr>
        <p:spPr bwMode="auto">
          <a:xfrm>
            <a:off x="633413" y="4572000"/>
            <a:ext cx="317500" cy="381000"/>
          </a:xfrm>
          <a:prstGeom prst="rect">
            <a:avLst/>
          </a:prstGeom>
          <a:solidFill>
            <a:srgbClr val="F6F5BD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ctr"/>
            <a:r>
              <a:rPr lang="en-US" sz="200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c</a:t>
            </a:r>
          </a:p>
        </p:txBody>
      </p:sp>
      <p:sp>
        <p:nvSpPr>
          <p:cNvPr id="25608" name="Rectangle 8"/>
          <p:cNvSpPr>
            <a:spLocks/>
          </p:cNvSpPr>
          <p:nvPr/>
        </p:nvSpPr>
        <p:spPr bwMode="auto">
          <a:xfrm>
            <a:off x="1903413" y="4572000"/>
            <a:ext cx="1270000" cy="381000"/>
          </a:xfrm>
          <a:prstGeom prst="rect">
            <a:avLst/>
          </a:prstGeom>
          <a:solidFill>
            <a:srgbClr val="D5F1C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ctr"/>
            <a:r>
              <a:rPr lang="en-US" sz="200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i[0]</a:t>
            </a:r>
          </a:p>
        </p:txBody>
      </p:sp>
      <p:sp>
        <p:nvSpPr>
          <p:cNvPr id="25609" name="Rectangle 9"/>
          <p:cNvSpPr>
            <a:spLocks/>
          </p:cNvSpPr>
          <p:nvPr/>
        </p:nvSpPr>
        <p:spPr bwMode="auto">
          <a:xfrm>
            <a:off x="3173413" y="4572000"/>
            <a:ext cx="1270000" cy="381000"/>
          </a:xfrm>
          <a:prstGeom prst="rect">
            <a:avLst/>
          </a:prstGeom>
          <a:solidFill>
            <a:srgbClr val="D5F1C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ctr"/>
            <a:r>
              <a:rPr lang="en-US" sz="200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i[1]</a:t>
            </a:r>
          </a:p>
        </p:txBody>
      </p:sp>
      <p:sp>
        <p:nvSpPr>
          <p:cNvPr id="25610" name="Rectangle 10"/>
          <p:cNvSpPr>
            <a:spLocks/>
          </p:cNvSpPr>
          <p:nvPr/>
        </p:nvSpPr>
        <p:spPr bwMode="auto">
          <a:xfrm>
            <a:off x="5713413" y="4572000"/>
            <a:ext cx="25400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v</a:t>
            </a:r>
          </a:p>
        </p:txBody>
      </p:sp>
      <p:sp>
        <p:nvSpPr>
          <p:cNvPr id="25611" name="Rectangle 11"/>
          <p:cNvSpPr>
            <a:spLocks/>
          </p:cNvSpPr>
          <p:nvPr/>
        </p:nvSpPr>
        <p:spPr bwMode="auto">
          <a:xfrm>
            <a:off x="950913" y="4572000"/>
            <a:ext cx="952500" cy="381000"/>
          </a:xfrm>
          <a:prstGeom prst="rect">
            <a:avLst/>
          </a:prstGeom>
          <a:solidFill>
            <a:srgbClr val="B2B2B2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3 bytes</a:t>
            </a:r>
          </a:p>
        </p:txBody>
      </p:sp>
      <p:sp>
        <p:nvSpPr>
          <p:cNvPr id="25612" name="Rectangle 12"/>
          <p:cNvSpPr>
            <a:spLocks/>
          </p:cNvSpPr>
          <p:nvPr/>
        </p:nvSpPr>
        <p:spPr bwMode="auto">
          <a:xfrm>
            <a:off x="4443413" y="4572000"/>
            <a:ext cx="1270000" cy="381000"/>
          </a:xfrm>
          <a:prstGeom prst="rect">
            <a:avLst/>
          </a:prstGeom>
          <a:solidFill>
            <a:srgbClr val="B2B2B2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4 bytes</a:t>
            </a:r>
          </a:p>
        </p:txBody>
      </p:sp>
      <p:sp>
        <p:nvSpPr>
          <p:cNvPr id="25613" name="Rectangle 13"/>
          <p:cNvSpPr>
            <a:spLocks/>
          </p:cNvSpPr>
          <p:nvPr/>
        </p:nvSpPr>
        <p:spPr bwMode="auto">
          <a:xfrm>
            <a:off x="381000" y="4965700"/>
            <a:ext cx="490519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p+0</a:t>
            </a:r>
          </a:p>
        </p:txBody>
      </p:sp>
      <p:sp>
        <p:nvSpPr>
          <p:cNvPr id="25614" name="Rectangle 14"/>
          <p:cNvSpPr>
            <a:spLocks/>
          </p:cNvSpPr>
          <p:nvPr/>
        </p:nvSpPr>
        <p:spPr bwMode="auto">
          <a:xfrm>
            <a:off x="1652588" y="4965700"/>
            <a:ext cx="490519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180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p+4</a:t>
            </a:r>
          </a:p>
        </p:txBody>
      </p:sp>
      <p:sp>
        <p:nvSpPr>
          <p:cNvPr id="25615" name="Rectangle 15"/>
          <p:cNvSpPr>
            <a:spLocks/>
          </p:cNvSpPr>
          <p:nvPr/>
        </p:nvSpPr>
        <p:spPr bwMode="auto">
          <a:xfrm>
            <a:off x="2908300" y="4965700"/>
            <a:ext cx="490519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180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p+8</a:t>
            </a:r>
          </a:p>
        </p:txBody>
      </p:sp>
      <p:sp>
        <p:nvSpPr>
          <p:cNvPr id="25616" name="Rectangle 16"/>
          <p:cNvSpPr>
            <a:spLocks/>
          </p:cNvSpPr>
          <p:nvPr/>
        </p:nvSpPr>
        <p:spPr bwMode="auto">
          <a:xfrm>
            <a:off x="5387975" y="4965700"/>
            <a:ext cx="628377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180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p+16</a:t>
            </a:r>
          </a:p>
        </p:txBody>
      </p:sp>
      <p:sp>
        <p:nvSpPr>
          <p:cNvPr id="25617" name="Rectangle 17"/>
          <p:cNvSpPr>
            <a:spLocks/>
          </p:cNvSpPr>
          <p:nvPr/>
        </p:nvSpPr>
        <p:spPr bwMode="auto">
          <a:xfrm>
            <a:off x="7934325" y="4965700"/>
            <a:ext cx="628377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180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p+24</a:t>
            </a:r>
          </a:p>
        </p:txBody>
      </p:sp>
      <p:sp>
        <p:nvSpPr>
          <p:cNvPr id="25618" name="Line 18"/>
          <p:cNvSpPr>
            <a:spLocks noChangeShapeType="1"/>
          </p:cNvSpPr>
          <p:nvPr/>
        </p:nvSpPr>
        <p:spPr bwMode="auto">
          <a:xfrm rot="10800000" flipH="1">
            <a:off x="1903413" y="5314950"/>
            <a:ext cx="0" cy="3810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5619" name="Rectangle 19"/>
          <p:cNvSpPr>
            <a:spLocks/>
          </p:cNvSpPr>
          <p:nvPr/>
        </p:nvSpPr>
        <p:spPr bwMode="auto">
          <a:xfrm>
            <a:off x="1382713" y="5648325"/>
            <a:ext cx="2070100" cy="3556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>
              <a:spcBef>
                <a:spcPts val="638"/>
              </a:spcBef>
            </a:pPr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Multiple of 4</a:t>
            </a:r>
          </a:p>
        </p:txBody>
      </p:sp>
      <p:sp>
        <p:nvSpPr>
          <p:cNvPr id="25620" name="Rectangle 20"/>
          <p:cNvSpPr>
            <a:spLocks/>
          </p:cNvSpPr>
          <p:nvPr/>
        </p:nvSpPr>
        <p:spPr bwMode="auto">
          <a:xfrm>
            <a:off x="4799013" y="5648325"/>
            <a:ext cx="1905000" cy="3556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>
              <a:spcBef>
                <a:spcPts val="638"/>
              </a:spcBef>
            </a:pPr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Multiple of 8</a:t>
            </a:r>
          </a:p>
        </p:txBody>
      </p:sp>
      <p:sp>
        <p:nvSpPr>
          <p:cNvPr id="25621" name="Line 21"/>
          <p:cNvSpPr>
            <a:spLocks noChangeShapeType="1"/>
          </p:cNvSpPr>
          <p:nvPr/>
        </p:nvSpPr>
        <p:spPr bwMode="auto">
          <a:xfrm rot="10800000" flipH="1">
            <a:off x="5713413" y="5314950"/>
            <a:ext cx="0" cy="3810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5622" name="Rectangle 22"/>
          <p:cNvSpPr>
            <a:spLocks/>
          </p:cNvSpPr>
          <p:nvPr/>
        </p:nvSpPr>
        <p:spPr bwMode="auto">
          <a:xfrm>
            <a:off x="404813" y="6159500"/>
            <a:ext cx="1536700" cy="3556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>
              <a:spcBef>
                <a:spcPts val="638"/>
              </a:spcBef>
            </a:pPr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Multiple of 8</a:t>
            </a:r>
          </a:p>
        </p:txBody>
      </p:sp>
      <p:sp>
        <p:nvSpPr>
          <p:cNvPr id="25623" name="Line 23"/>
          <p:cNvSpPr>
            <a:spLocks noChangeShapeType="1"/>
          </p:cNvSpPr>
          <p:nvPr/>
        </p:nvSpPr>
        <p:spPr bwMode="auto">
          <a:xfrm rot="10800000" flipH="1">
            <a:off x="633413" y="5314950"/>
            <a:ext cx="0" cy="8382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5624" name="Rectangle 24"/>
          <p:cNvSpPr>
            <a:spLocks/>
          </p:cNvSpPr>
          <p:nvPr/>
        </p:nvSpPr>
        <p:spPr bwMode="auto">
          <a:xfrm>
            <a:off x="6945313" y="6159500"/>
            <a:ext cx="1536700" cy="3556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>
              <a:spcBef>
                <a:spcPts val="638"/>
              </a:spcBef>
            </a:pPr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Multiple of 8</a:t>
            </a:r>
          </a:p>
        </p:txBody>
      </p:sp>
      <p:sp>
        <p:nvSpPr>
          <p:cNvPr id="25625" name="Line 25"/>
          <p:cNvSpPr>
            <a:spLocks noChangeShapeType="1"/>
          </p:cNvSpPr>
          <p:nvPr/>
        </p:nvSpPr>
        <p:spPr bwMode="auto">
          <a:xfrm rot="10800000" flipH="1">
            <a:off x="8253413" y="5314950"/>
            <a:ext cx="0" cy="8382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4172126"/>
      </p:ext>
    </p:extLst>
  </p:cSld>
  <p:clrMapOvr>
    <a:masterClrMapping/>
  </p:clrMapOvr>
  <p:transition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Rectangle 3"/>
          <p:cNvSpPr>
            <a:spLocks noGrp="1" noChangeArrowheads="1"/>
          </p:cNvSpPr>
          <p:nvPr>
            <p:ph type="title"/>
          </p:nvPr>
        </p:nvSpPr>
        <p:spPr>
          <a:xfrm>
            <a:off x="357018" y="435678"/>
            <a:ext cx="8359945" cy="762000"/>
          </a:xfrm>
          <a:ln/>
        </p:spPr>
        <p:txBody>
          <a:bodyPr/>
          <a:lstStyle/>
          <a:p>
            <a:pPr marL="119063" indent="-119063"/>
            <a:r>
              <a:rPr lang="en-US" dirty="0"/>
              <a:t>Meeting Overall Alignment Requirement</a:t>
            </a:r>
          </a:p>
        </p:txBody>
      </p:sp>
      <p:sp>
        <p:nvSpPr>
          <p:cNvPr id="27652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 dirty="0"/>
          </a:p>
          <a:p>
            <a:r>
              <a:rPr lang="en-US" dirty="0"/>
              <a:t>For largest alignment requirement K</a:t>
            </a:r>
          </a:p>
          <a:p>
            <a:r>
              <a:rPr lang="en-US" dirty="0"/>
              <a:t>Overall structure must be multiple of K</a:t>
            </a:r>
          </a:p>
        </p:txBody>
      </p:sp>
      <p:sp>
        <p:nvSpPr>
          <p:cNvPr id="27654" name="Rectangle 6"/>
          <p:cNvSpPr>
            <a:spLocks/>
          </p:cNvSpPr>
          <p:nvPr/>
        </p:nvSpPr>
        <p:spPr bwMode="auto">
          <a:xfrm>
            <a:off x="6069012" y="1905000"/>
            <a:ext cx="2224088" cy="1524000"/>
          </a:xfrm>
          <a:prstGeom prst="rect">
            <a:avLst/>
          </a:prstGeom>
          <a:solidFill>
            <a:srgbClr val="FFFEB2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struct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S2 {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double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v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i[2];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char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c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 *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</a:p>
        </p:txBody>
      </p:sp>
      <p:graphicFrame>
        <p:nvGraphicFramePr>
          <p:cNvPr id="13" name="Group 7"/>
          <p:cNvGraphicFramePr>
            <a:graphicFrameLocks noGrp="1"/>
          </p:cNvGraphicFramePr>
          <p:nvPr/>
        </p:nvGraphicFramePr>
        <p:xfrm>
          <a:off x="381000" y="4495800"/>
          <a:ext cx="8335963" cy="762000"/>
        </p:xfrm>
        <a:graphic>
          <a:graphicData uri="http://schemas.openxmlformats.org/drawingml/2006/table">
            <a:tbl>
              <a:tblPr/>
              <a:tblGrid>
                <a:gridCol w="3206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3976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19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20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21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22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23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24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7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v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D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i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[0]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i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[1]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c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  <a:tc gridSpan="7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 Bold Italic" charset="0"/>
                          <a:ea typeface="Calibri Bold Italic" charset="0"/>
                          <a:cs typeface="Calibri Bold Italic" charset="0"/>
                          <a:sym typeface="Calibri Bold Italic" charset="0"/>
                        </a:rPr>
                        <a:t>7 bytes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3B3B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p+0</a:t>
                      </a: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p+8</a:t>
                      </a: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p+16</a:t>
                      </a: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p+24</a:t>
                      </a: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3" name="Straight Arrow Connector 2"/>
          <p:cNvCxnSpPr/>
          <p:nvPr/>
        </p:nvCxnSpPr>
        <p:spPr bwMode="auto">
          <a:xfrm flipV="1">
            <a:off x="7467600" y="5257800"/>
            <a:ext cx="685800" cy="685800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" name="TextBox 3"/>
          <p:cNvSpPr txBox="1"/>
          <p:nvPr/>
        </p:nvSpPr>
        <p:spPr>
          <a:xfrm>
            <a:off x="5840437" y="5943600"/>
            <a:ext cx="16594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800" dirty="0">
                <a:latin typeface="Calibri" pitchFamily="34" charset="0"/>
              </a:rPr>
              <a:t>Multiple of K=8</a:t>
            </a:r>
          </a:p>
        </p:txBody>
      </p:sp>
    </p:spTree>
    <p:extLst>
      <p:ext uri="{BB962C8B-B14F-4D97-AF65-F5344CB8AC3E}">
        <p14:creationId xmlns:p14="http://schemas.microsoft.com/office/powerpoint/2010/main" val="1469510984"/>
      </p:ext>
    </p:extLst>
  </p:cSld>
  <p:clrMapOvr>
    <a:masterClrMapping/>
  </p:clrMapOvr>
  <p:transition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Freeform 1"/>
          <p:cNvSpPr>
            <a:spLocks/>
          </p:cNvSpPr>
          <p:nvPr/>
        </p:nvSpPr>
        <p:spPr bwMode="auto">
          <a:xfrm>
            <a:off x="711200" y="3708400"/>
            <a:ext cx="7670800" cy="2032000"/>
          </a:xfrm>
          <a:custGeom>
            <a:avLst/>
            <a:gdLst/>
            <a:ahLst/>
            <a:cxnLst>
              <a:cxn ang="0">
                <a:pos x="7617" y="0"/>
              </a:cxn>
              <a:cxn ang="0">
                <a:pos x="0" y="21465"/>
              </a:cxn>
              <a:cxn ang="0">
                <a:pos x="21600" y="21600"/>
              </a:cxn>
              <a:cxn ang="0">
                <a:pos x="13017" y="0"/>
              </a:cxn>
              <a:cxn ang="0">
                <a:pos x="7617" y="0"/>
              </a:cxn>
              <a:cxn ang="0">
                <a:pos x="7617" y="0"/>
              </a:cxn>
            </a:cxnLst>
            <a:rect l="0" t="0" r="r" b="b"/>
            <a:pathLst>
              <a:path w="21600" h="21600">
                <a:moveTo>
                  <a:pt x="7617" y="0"/>
                </a:moveTo>
                <a:lnTo>
                  <a:pt x="0" y="21465"/>
                </a:lnTo>
                <a:lnTo>
                  <a:pt x="21600" y="21600"/>
                </a:lnTo>
                <a:lnTo>
                  <a:pt x="13017" y="0"/>
                </a:lnTo>
                <a:lnTo>
                  <a:pt x="7617" y="0"/>
                </a:lnTo>
                <a:close/>
                <a:moveTo>
                  <a:pt x="7617" y="0"/>
                </a:moveTo>
              </a:path>
            </a:pathLst>
          </a:custGeom>
          <a:solidFill>
            <a:srgbClr val="E6E6E6"/>
          </a:solidFill>
          <a:ln w="381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8676" name="Rectangle 4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Arrays of Structures</a:t>
            </a:r>
          </a:p>
        </p:txBody>
      </p:sp>
      <p:sp>
        <p:nvSpPr>
          <p:cNvPr id="28677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381000" y="1397000"/>
            <a:ext cx="4508500" cy="977900"/>
          </a:xfrm>
          <a:ln/>
        </p:spPr>
        <p:txBody>
          <a:bodyPr/>
          <a:lstStyle/>
          <a:p>
            <a:r>
              <a:rPr lang="en-US" dirty="0"/>
              <a:t>Overall structure length multiple of K</a:t>
            </a:r>
          </a:p>
          <a:p>
            <a:r>
              <a:rPr lang="en-US" dirty="0"/>
              <a:t>Satisfy alignment requirement </a:t>
            </a:r>
            <a:br>
              <a:rPr lang="en-US" dirty="0"/>
            </a:br>
            <a:r>
              <a:rPr lang="en-US" dirty="0"/>
              <a:t>for every element</a:t>
            </a:r>
          </a:p>
        </p:txBody>
      </p:sp>
      <p:sp>
        <p:nvSpPr>
          <p:cNvPr id="28678" name="Rectangle 6"/>
          <p:cNvSpPr>
            <a:spLocks/>
          </p:cNvSpPr>
          <p:nvPr/>
        </p:nvSpPr>
        <p:spPr bwMode="auto">
          <a:xfrm>
            <a:off x="6642100" y="1213553"/>
            <a:ext cx="2222500" cy="1529647"/>
          </a:xfrm>
          <a:prstGeom prst="rect">
            <a:avLst/>
          </a:prstGeom>
          <a:solidFill>
            <a:srgbClr val="FFFEB2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0" tIns="0" rIns="0" bIns="0"/>
          <a:lstStyle/>
          <a:p>
            <a:pPr algn="l"/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struct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S2 {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double v;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[2];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char c;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 a[10];</a:t>
            </a:r>
          </a:p>
        </p:txBody>
      </p:sp>
      <p:graphicFrame>
        <p:nvGraphicFramePr>
          <p:cNvPr id="28679" name="Group 7"/>
          <p:cNvGraphicFramePr>
            <a:graphicFrameLocks noGrp="1"/>
          </p:cNvGraphicFramePr>
          <p:nvPr/>
        </p:nvGraphicFramePr>
        <p:xfrm>
          <a:off x="381000" y="5715000"/>
          <a:ext cx="8335963" cy="762000"/>
        </p:xfrm>
        <a:graphic>
          <a:graphicData uri="http://schemas.openxmlformats.org/drawingml/2006/table">
            <a:tbl>
              <a:tblPr/>
              <a:tblGrid>
                <a:gridCol w="3206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3976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19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20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21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22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23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24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7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v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D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i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[0]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i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[1]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c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  <a:tc gridSpan="7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 Bold Italic" charset="0"/>
                          <a:ea typeface="Calibri Bold Italic" charset="0"/>
                          <a:cs typeface="Calibri Bold Italic" charset="0"/>
                          <a:sym typeface="Calibri Bold Italic" charset="0"/>
                        </a:rPr>
                        <a:t>7 bytes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3B3B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a+24</a:t>
                      </a: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a+32</a:t>
                      </a: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a+40</a:t>
                      </a: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a+48</a:t>
                      </a: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28791" name="Group 119"/>
          <p:cNvGraphicFramePr>
            <a:graphicFrameLocks noGrp="1"/>
          </p:cNvGraphicFramePr>
          <p:nvPr/>
        </p:nvGraphicFramePr>
        <p:xfrm>
          <a:off x="1181100" y="3314700"/>
          <a:ext cx="8240168" cy="762000"/>
        </p:xfrm>
        <a:graphic>
          <a:graphicData uri="http://schemas.openxmlformats.org/drawingml/2006/table">
            <a:tbl>
              <a:tblPr/>
              <a:tblGrid>
                <a:gridCol w="3206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3976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3976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639763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228055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19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20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21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22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a[0]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a[1]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a[2]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• • •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" pitchFamily="49" charset="0"/>
                          <a:cs typeface="Courier New Bold" charset="0"/>
                          <a:sym typeface="Courier New Bold" charset="0"/>
                        </a:rPr>
                        <a:t>a+0</a:t>
                      </a: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" pitchFamily="49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" pitchFamily="49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" pitchFamily="49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" pitchFamily="49" charset="0"/>
                          <a:cs typeface="Courier New Bold" charset="0"/>
                          <a:sym typeface="Courier New Bold" charset="0"/>
                        </a:rPr>
                        <a:t>a+24</a:t>
                      </a: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" pitchFamily="49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" pitchFamily="49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" pitchFamily="49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" pitchFamily="49" charset="0"/>
                          <a:cs typeface="Courier New Bold" charset="0"/>
                          <a:sym typeface="Courier New Bold" charset="0"/>
                        </a:rPr>
                        <a:t>a+48</a:t>
                      </a: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" pitchFamily="49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" pitchFamily="49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" pitchFamily="49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" pitchFamily="49" charset="0"/>
                          <a:cs typeface="Courier New Bold" charset="0"/>
                          <a:sym typeface="Courier New Bold" charset="0"/>
                        </a:rPr>
                        <a:t>a+72</a:t>
                      </a: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" pitchFamily="49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" pitchFamily="49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977900" y="5080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1800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7464855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5943600" cy="573088"/>
          </a:xfrm>
        </p:spPr>
        <p:txBody>
          <a:bodyPr/>
          <a:lstStyle/>
          <a:p>
            <a:r>
              <a:rPr lang="en-US">
                <a:latin typeface="Calibri" pitchFamily="-96" charset="0"/>
              </a:rPr>
              <a:t>Array Allocation</a:t>
            </a:r>
          </a:p>
        </p:txBody>
      </p:sp>
      <p:sp>
        <p:nvSpPr>
          <p:cNvPr id="301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838200"/>
            <a:ext cx="8307387" cy="1616075"/>
          </a:xfrm>
        </p:spPr>
        <p:txBody>
          <a:bodyPr/>
          <a:lstStyle/>
          <a:p>
            <a:r>
              <a:rPr lang="en-US" dirty="0">
                <a:latin typeface="Calibri" pitchFamily="-96" charset="0"/>
              </a:rPr>
              <a:t>Basic Principle</a:t>
            </a:r>
          </a:p>
          <a:p>
            <a:pPr lvl="1">
              <a:buFont typeface="Wingdings" pitchFamily="-96" charset="2"/>
              <a:buNone/>
            </a:pPr>
            <a:r>
              <a:rPr lang="en-US" i="1" dirty="0">
                <a:latin typeface="Calibri" pitchFamily="-96" charset="0"/>
              </a:rPr>
              <a:t>T</a:t>
            </a:r>
            <a:r>
              <a:rPr lang="en-US" b="1" dirty="0">
                <a:latin typeface="Calibri" pitchFamily="-96" charset="0"/>
              </a:rPr>
              <a:t>  </a:t>
            </a:r>
            <a:r>
              <a:rPr lang="en-US" b="1" dirty="0">
                <a:latin typeface="Courier New" pitchFamily="-96" charset="0"/>
              </a:rPr>
              <a:t>A[</a:t>
            </a:r>
            <a:r>
              <a:rPr lang="en-US" i="1" dirty="0">
                <a:latin typeface="Calibri" pitchFamily="-96" charset="0"/>
              </a:rPr>
              <a:t>L</a:t>
            </a:r>
            <a:r>
              <a:rPr lang="en-US" b="1" dirty="0">
                <a:latin typeface="Courier New" pitchFamily="-96" charset="0"/>
              </a:rPr>
              <a:t>];</a:t>
            </a:r>
            <a:endParaRPr lang="en-US" b="1" dirty="0">
              <a:latin typeface="Calibri" pitchFamily="-96" charset="0"/>
            </a:endParaRPr>
          </a:p>
          <a:p>
            <a:pPr lvl="1"/>
            <a:r>
              <a:rPr lang="en-US" dirty="0">
                <a:latin typeface="Calibri" pitchFamily="-96" charset="0"/>
              </a:rPr>
              <a:t>Array of data type </a:t>
            </a:r>
            <a:r>
              <a:rPr lang="en-US" i="1" dirty="0">
                <a:latin typeface="Calibri" pitchFamily="-96" charset="0"/>
              </a:rPr>
              <a:t>T</a:t>
            </a:r>
            <a:r>
              <a:rPr lang="en-US" dirty="0">
                <a:latin typeface="Calibri" pitchFamily="-96" charset="0"/>
              </a:rPr>
              <a:t> and length </a:t>
            </a:r>
            <a:r>
              <a:rPr lang="en-US" i="1" dirty="0">
                <a:latin typeface="Calibri" pitchFamily="-96" charset="0"/>
              </a:rPr>
              <a:t>L</a:t>
            </a:r>
            <a:endParaRPr lang="en-US" dirty="0">
              <a:latin typeface="Calibri" pitchFamily="-96" charset="0"/>
            </a:endParaRPr>
          </a:p>
          <a:p>
            <a:pPr lvl="1"/>
            <a:r>
              <a:rPr lang="en-US" dirty="0">
                <a:latin typeface="Calibri" pitchFamily="-96" charset="0"/>
              </a:rPr>
              <a:t>Contiguously allocated region of </a:t>
            </a:r>
            <a:r>
              <a:rPr lang="en-US" i="1" dirty="0">
                <a:latin typeface="Calibri" pitchFamily="-96" charset="0"/>
              </a:rPr>
              <a:t>L</a:t>
            </a:r>
            <a:r>
              <a:rPr lang="en-US" dirty="0">
                <a:latin typeface="Calibri" pitchFamily="-96" charset="0"/>
              </a:rPr>
              <a:t> * </a:t>
            </a:r>
            <a:r>
              <a:rPr lang="en-US" b="1" dirty="0" err="1">
                <a:latin typeface="Courier New" pitchFamily="-96" charset="0"/>
              </a:rPr>
              <a:t>sizeof</a:t>
            </a:r>
            <a:r>
              <a:rPr lang="en-US" dirty="0">
                <a:latin typeface="Courier New" pitchFamily="-96" charset="0"/>
              </a:rPr>
              <a:t>(</a:t>
            </a:r>
            <a:r>
              <a:rPr lang="en-US" i="1" dirty="0">
                <a:latin typeface="Calibri" pitchFamily="-96" charset="0"/>
              </a:rPr>
              <a:t>T</a:t>
            </a:r>
            <a:r>
              <a:rPr lang="en-US" dirty="0">
                <a:latin typeface="Courier New" pitchFamily="-96" charset="0"/>
              </a:rPr>
              <a:t>)</a:t>
            </a:r>
            <a:r>
              <a:rPr lang="en-US" dirty="0">
                <a:latin typeface="Calibri" pitchFamily="-96" charset="0"/>
              </a:rPr>
              <a:t> bytes in memory</a:t>
            </a:r>
          </a:p>
        </p:txBody>
      </p:sp>
      <p:sp>
        <p:nvSpPr>
          <p:cNvPr id="301061" name="Text Box 5"/>
          <p:cNvSpPr txBox="1">
            <a:spLocks noChangeArrowheads="1"/>
          </p:cNvSpPr>
          <p:nvPr/>
        </p:nvSpPr>
        <p:spPr bwMode="auto">
          <a:xfrm>
            <a:off x="28575" y="2617788"/>
            <a:ext cx="2135188" cy="33655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r" eaLnBrk="0" hangingPunct="0"/>
            <a:r>
              <a:rPr lang="en-US" sz="1600">
                <a:latin typeface="Courier New" pitchFamily="-96" charset="0"/>
              </a:rPr>
              <a:t>char string[12];</a:t>
            </a:r>
          </a:p>
        </p:txBody>
      </p:sp>
      <p:grpSp>
        <p:nvGrpSpPr>
          <p:cNvPr id="99" name="Group 98"/>
          <p:cNvGrpSpPr>
            <a:grpSpLocks/>
          </p:cNvGrpSpPr>
          <p:nvPr/>
        </p:nvGrpSpPr>
        <p:grpSpPr bwMode="auto">
          <a:xfrm>
            <a:off x="2057400" y="2667000"/>
            <a:ext cx="3505200" cy="731838"/>
            <a:chOff x="2514600" y="2667000"/>
            <a:chExt cx="3505200" cy="732254"/>
          </a:xfrm>
        </p:grpSpPr>
        <p:grpSp>
          <p:nvGrpSpPr>
            <p:cNvPr id="56388" name="Group 7"/>
            <p:cNvGrpSpPr>
              <a:grpSpLocks/>
            </p:cNvGrpSpPr>
            <p:nvPr/>
          </p:nvGrpSpPr>
          <p:grpSpPr bwMode="auto">
            <a:xfrm>
              <a:off x="2743200" y="2667000"/>
              <a:ext cx="2743200" cy="228600"/>
              <a:chOff x="1008" y="1776"/>
              <a:chExt cx="1728" cy="144"/>
            </a:xfrm>
          </p:grpSpPr>
          <p:sp>
            <p:nvSpPr>
              <p:cNvPr id="301064" name="Rectangle 8"/>
              <p:cNvSpPr>
                <a:spLocks noChangeArrowheads="1"/>
              </p:cNvSpPr>
              <p:nvPr/>
            </p:nvSpPr>
            <p:spPr bwMode="auto">
              <a:xfrm>
                <a:off x="1008" y="1776"/>
                <a:ext cx="144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600" dirty="0">
                  <a:latin typeface="Calibri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301065" name="Rectangle 9"/>
              <p:cNvSpPr>
                <a:spLocks noChangeArrowheads="1"/>
              </p:cNvSpPr>
              <p:nvPr/>
            </p:nvSpPr>
            <p:spPr bwMode="auto">
              <a:xfrm>
                <a:off x="1152" y="1776"/>
                <a:ext cx="144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600" dirty="0">
                  <a:latin typeface="Calibri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301066" name="Rectangle 10"/>
              <p:cNvSpPr>
                <a:spLocks noChangeArrowheads="1"/>
              </p:cNvSpPr>
              <p:nvPr/>
            </p:nvSpPr>
            <p:spPr bwMode="auto">
              <a:xfrm>
                <a:off x="1296" y="1776"/>
                <a:ext cx="144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600" dirty="0">
                  <a:latin typeface="Calibri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301067" name="Rectangle 11"/>
              <p:cNvSpPr>
                <a:spLocks noChangeArrowheads="1"/>
              </p:cNvSpPr>
              <p:nvPr/>
            </p:nvSpPr>
            <p:spPr bwMode="auto">
              <a:xfrm>
                <a:off x="1440" y="1776"/>
                <a:ext cx="144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600" dirty="0">
                  <a:latin typeface="Calibri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301068" name="Rectangle 12"/>
              <p:cNvSpPr>
                <a:spLocks noChangeArrowheads="1"/>
              </p:cNvSpPr>
              <p:nvPr/>
            </p:nvSpPr>
            <p:spPr bwMode="auto">
              <a:xfrm>
                <a:off x="1584" y="1776"/>
                <a:ext cx="144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600" dirty="0">
                  <a:latin typeface="Calibri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301069" name="Rectangle 13"/>
              <p:cNvSpPr>
                <a:spLocks noChangeArrowheads="1"/>
              </p:cNvSpPr>
              <p:nvPr/>
            </p:nvSpPr>
            <p:spPr bwMode="auto">
              <a:xfrm>
                <a:off x="1728" y="1776"/>
                <a:ext cx="144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600" dirty="0">
                  <a:latin typeface="Calibri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301070" name="Rectangle 14"/>
              <p:cNvSpPr>
                <a:spLocks noChangeArrowheads="1"/>
              </p:cNvSpPr>
              <p:nvPr/>
            </p:nvSpPr>
            <p:spPr bwMode="auto">
              <a:xfrm>
                <a:off x="1872" y="1776"/>
                <a:ext cx="144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600" dirty="0">
                  <a:latin typeface="Calibri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301071" name="Rectangle 15"/>
              <p:cNvSpPr>
                <a:spLocks noChangeArrowheads="1"/>
              </p:cNvSpPr>
              <p:nvPr/>
            </p:nvSpPr>
            <p:spPr bwMode="auto">
              <a:xfrm>
                <a:off x="2016" y="1776"/>
                <a:ext cx="144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600" dirty="0">
                  <a:latin typeface="Calibri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301072" name="Rectangle 16"/>
              <p:cNvSpPr>
                <a:spLocks noChangeArrowheads="1"/>
              </p:cNvSpPr>
              <p:nvPr/>
            </p:nvSpPr>
            <p:spPr bwMode="auto">
              <a:xfrm>
                <a:off x="2160" y="1776"/>
                <a:ext cx="144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600" dirty="0">
                  <a:latin typeface="Calibri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301073" name="Rectangle 17"/>
              <p:cNvSpPr>
                <a:spLocks noChangeArrowheads="1"/>
              </p:cNvSpPr>
              <p:nvPr/>
            </p:nvSpPr>
            <p:spPr bwMode="auto">
              <a:xfrm>
                <a:off x="2304" y="1776"/>
                <a:ext cx="144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600" dirty="0">
                  <a:latin typeface="Calibri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301074" name="Rectangle 18"/>
              <p:cNvSpPr>
                <a:spLocks noChangeArrowheads="1"/>
              </p:cNvSpPr>
              <p:nvPr/>
            </p:nvSpPr>
            <p:spPr bwMode="auto">
              <a:xfrm>
                <a:off x="2448" y="1776"/>
                <a:ext cx="144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600" dirty="0">
                  <a:latin typeface="Calibri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301075" name="Rectangle 19"/>
              <p:cNvSpPr>
                <a:spLocks noChangeArrowheads="1"/>
              </p:cNvSpPr>
              <p:nvPr/>
            </p:nvSpPr>
            <p:spPr bwMode="auto">
              <a:xfrm>
                <a:off x="2592" y="1776"/>
                <a:ext cx="144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600" dirty="0">
                  <a:latin typeface="Calibri" pitchFamily="34" charset="0"/>
                  <a:ea typeface="+mn-ea"/>
                  <a:cs typeface="+mn-cs"/>
                </a:endParaRPr>
              </a:p>
            </p:txBody>
          </p:sp>
        </p:grpSp>
        <p:sp>
          <p:nvSpPr>
            <p:cNvPr id="56389" name="Text Box 20"/>
            <p:cNvSpPr txBox="1">
              <a:spLocks noChangeArrowheads="1"/>
            </p:cNvSpPr>
            <p:nvPr/>
          </p:nvSpPr>
          <p:spPr bwMode="auto">
            <a:xfrm>
              <a:off x="2514600" y="3062512"/>
              <a:ext cx="396875" cy="33674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600" b="0" i="1">
                  <a:latin typeface="Calibri" pitchFamily="-96" charset="0"/>
                </a:rPr>
                <a:t>x</a:t>
              </a:r>
            </a:p>
          </p:txBody>
        </p:sp>
        <p:sp>
          <p:nvSpPr>
            <p:cNvPr id="56390" name="Text Box 21"/>
            <p:cNvSpPr txBox="1">
              <a:spLocks noChangeArrowheads="1"/>
            </p:cNvSpPr>
            <p:nvPr/>
          </p:nvSpPr>
          <p:spPr bwMode="auto">
            <a:xfrm>
              <a:off x="5029200" y="3062512"/>
              <a:ext cx="990600" cy="33674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600" b="0" i="1">
                  <a:latin typeface="Calibri" pitchFamily="-96" charset="0"/>
                </a:rPr>
                <a:t>x </a:t>
              </a:r>
              <a:r>
                <a:rPr lang="en-US" sz="1600" b="0">
                  <a:latin typeface="Calibri" pitchFamily="-96" charset="0"/>
                </a:rPr>
                <a:t>+ 12</a:t>
              </a:r>
              <a:endParaRPr lang="en-US" sz="1600" b="0" i="1">
                <a:latin typeface="Calibri" pitchFamily="-96" charset="0"/>
              </a:endParaRPr>
            </a:p>
          </p:txBody>
        </p:sp>
        <p:sp>
          <p:nvSpPr>
            <p:cNvPr id="56391" name="Line 22"/>
            <p:cNvSpPr>
              <a:spLocks noChangeShapeType="1"/>
            </p:cNvSpPr>
            <p:nvPr/>
          </p:nvSpPr>
          <p:spPr bwMode="auto">
            <a:xfrm flipV="1">
              <a:off x="2743200" y="2895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392" name="Line 23"/>
            <p:cNvSpPr>
              <a:spLocks noChangeShapeType="1"/>
            </p:cNvSpPr>
            <p:nvPr/>
          </p:nvSpPr>
          <p:spPr bwMode="auto">
            <a:xfrm flipV="1">
              <a:off x="5486400" y="2895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301087" name="Text Box 31"/>
          <p:cNvSpPr txBox="1">
            <a:spLocks noChangeArrowheads="1"/>
          </p:cNvSpPr>
          <p:nvPr/>
        </p:nvSpPr>
        <p:spPr bwMode="auto">
          <a:xfrm>
            <a:off x="638175" y="3585642"/>
            <a:ext cx="1525588" cy="33655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r" eaLnBrk="0" hangingPunct="0"/>
            <a:r>
              <a:rPr lang="en-US" sz="1600">
                <a:latin typeface="Courier New" pitchFamily="-96" charset="0"/>
              </a:rPr>
              <a:t>int val[5];</a:t>
            </a:r>
          </a:p>
        </p:txBody>
      </p:sp>
      <p:grpSp>
        <p:nvGrpSpPr>
          <p:cNvPr id="98" name="Group 97"/>
          <p:cNvGrpSpPr>
            <a:grpSpLocks/>
          </p:cNvGrpSpPr>
          <p:nvPr/>
        </p:nvGrpSpPr>
        <p:grpSpPr bwMode="auto">
          <a:xfrm>
            <a:off x="2057400" y="3633267"/>
            <a:ext cx="5334000" cy="731837"/>
            <a:chOff x="2514600" y="3429000"/>
            <a:chExt cx="5334000" cy="730672"/>
          </a:xfrm>
        </p:grpSpPr>
        <p:grpSp>
          <p:nvGrpSpPr>
            <p:cNvPr id="56370" name="Group 25"/>
            <p:cNvGrpSpPr>
              <a:grpSpLocks/>
            </p:cNvGrpSpPr>
            <p:nvPr/>
          </p:nvGrpSpPr>
          <p:grpSpPr bwMode="auto">
            <a:xfrm>
              <a:off x="2743200" y="3429000"/>
              <a:ext cx="4572000" cy="228600"/>
              <a:chOff x="1008" y="1968"/>
              <a:chExt cx="2880" cy="144"/>
            </a:xfrm>
          </p:grpSpPr>
          <p:sp>
            <p:nvSpPr>
              <p:cNvPr id="301082" name="Rectangle 26"/>
              <p:cNvSpPr>
                <a:spLocks noChangeArrowheads="1"/>
              </p:cNvSpPr>
              <p:nvPr/>
            </p:nvSpPr>
            <p:spPr bwMode="auto">
              <a:xfrm>
                <a:off x="1008" y="1968"/>
                <a:ext cx="576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endParaRPr lang="en-US" sz="1600" dirty="0">
                  <a:latin typeface="Calibri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301083" name="Rectangle 27"/>
              <p:cNvSpPr>
                <a:spLocks noChangeArrowheads="1"/>
              </p:cNvSpPr>
              <p:nvPr/>
            </p:nvSpPr>
            <p:spPr bwMode="auto">
              <a:xfrm>
                <a:off x="1584" y="1968"/>
                <a:ext cx="576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endParaRPr lang="en-US" sz="1600" dirty="0">
                  <a:latin typeface="Calibri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301084" name="Rectangle 28"/>
              <p:cNvSpPr>
                <a:spLocks noChangeArrowheads="1"/>
              </p:cNvSpPr>
              <p:nvPr/>
            </p:nvSpPr>
            <p:spPr bwMode="auto">
              <a:xfrm>
                <a:off x="2160" y="1968"/>
                <a:ext cx="576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endParaRPr lang="en-US" sz="1600" dirty="0">
                  <a:latin typeface="Calibri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301085" name="Rectangle 29"/>
              <p:cNvSpPr>
                <a:spLocks noChangeArrowheads="1"/>
              </p:cNvSpPr>
              <p:nvPr/>
            </p:nvSpPr>
            <p:spPr bwMode="auto">
              <a:xfrm>
                <a:off x="2736" y="1968"/>
                <a:ext cx="576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endParaRPr lang="en-US" sz="1600" dirty="0">
                  <a:latin typeface="Calibri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301086" name="Rectangle 30"/>
              <p:cNvSpPr>
                <a:spLocks noChangeArrowheads="1"/>
              </p:cNvSpPr>
              <p:nvPr/>
            </p:nvSpPr>
            <p:spPr bwMode="auto">
              <a:xfrm>
                <a:off x="3312" y="1968"/>
                <a:ext cx="576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endParaRPr lang="en-US" sz="1600" dirty="0">
                  <a:latin typeface="Calibri" pitchFamily="34" charset="0"/>
                  <a:ea typeface="+mn-ea"/>
                  <a:cs typeface="+mn-cs"/>
                </a:endParaRPr>
              </a:p>
            </p:txBody>
          </p:sp>
        </p:grpSp>
        <p:sp>
          <p:nvSpPr>
            <p:cNvPr id="56371" name="Text Box 32"/>
            <p:cNvSpPr txBox="1">
              <a:spLocks noChangeArrowheads="1"/>
            </p:cNvSpPr>
            <p:nvPr/>
          </p:nvSpPr>
          <p:spPr bwMode="auto">
            <a:xfrm>
              <a:off x="2514600" y="3809393"/>
              <a:ext cx="396875" cy="33601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600" b="0" i="1">
                  <a:latin typeface="Calibri" pitchFamily="-96" charset="0"/>
                </a:rPr>
                <a:t>x</a:t>
              </a:r>
            </a:p>
          </p:txBody>
        </p:sp>
        <p:sp>
          <p:nvSpPr>
            <p:cNvPr id="56372" name="Text Box 33"/>
            <p:cNvSpPr txBox="1">
              <a:spLocks noChangeArrowheads="1"/>
            </p:cNvSpPr>
            <p:nvPr/>
          </p:nvSpPr>
          <p:spPr bwMode="auto">
            <a:xfrm>
              <a:off x="3182938" y="3823658"/>
              <a:ext cx="990600" cy="33601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600" b="0" i="1">
                  <a:latin typeface="Calibri" pitchFamily="-96" charset="0"/>
                </a:rPr>
                <a:t>x </a:t>
              </a:r>
              <a:r>
                <a:rPr lang="en-US" sz="1600" b="0">
                  <a:latin typeface="Calibri" pitchFamily="-96" charset="0"/>
                </a:rPr>
                <a:t>+ 4</a:t>
              </a:r>
              <a:endParaRPr lang="en-US" sz="1600" b="0" i="1">
                <a:latin typeface="Calibri" pitchFamily="-96" charset="0"/>
              </a:endParaRPr>
            </a:p>
          </p:txBody>
        </p:sp>
        <p:sp>
          <p:nvSpPr>
            <p:cNvPr id="56373" name="Line 34"/>
            <p:cNvSpPr>
              <a:spLocks noChangeShapeType="1"/>
            </p:cNvSpPr>
            <p:nvPr/>
          </p:nvSpPr>
          <p:spPr bwMode="auto">
            <a:xfrm flipV="1">
              <a:off x="2743200" y="3643313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374" name="Line 35"/>
            <p:cNvSpPr>
              <a:spLocks noChangeShapeType="1"/>
            </p:cNvSpPr>
            <p:nvPr/>
          </p:nvSpPr>
          <p:spPr bwMode="auto">
            <a:xfrm flipV="1">
              <a:off x="3657600" y="3657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375" name="Text Box 36"/>
            <p:cNvSpPr txBox="1">
              <a:spLocks noChangeArrowheads="1"/>
            </p:cNvSpPr>
            <p:nvPr/>
          </p:nvSpPr>
          <p:spPr bwMode="auto">
            <a:xfrm>
              <a:off x="4097338" y="3823658"/>
              <a:ext cx="990600" cy="33601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600" b="0" i="1">
                  <a:latin typeface="Calibri" pitchFamily="-96" charset="0"/>
                </a:rPr>
                <a:t>x </a:t>
              </a:r>
              <a:r>
                <a:rPr lang="en-US" sz="1600" b="0">
                  <a:latin typeface="Calibri" pitchFamily="-96" charset="0"/>
                </a:rPr>
                <a:t>+ 8</a:t>
              </a:r>
              <a:endParaRPr lang="en-US" sz="1600" b="0" i="1">
                <a:latin typeface="Calibri" pitchFamily="-96" charset="0"/>
              </a:endParaRPr>
            </a:p>
          </p:txBody>
        </p:sp>
        <p:sp>
          <p:nvSpPr>
            <p:cNvPr id="56376" name="Line 37"/>
            <p:cNvSpPr>
              <a:spLocks noChangeShapeType="1"/>
            </p:cNvSpPr>
            <p:nvPr/>
          </p:nvSpPr>
          <p:spPr bwMode="auto">
            <a:xfrm flipV="1">
              <a:off x="4572000" y="3657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377" name="Text Box 38"/>
            <p:cNvSpPr txBox="1">
              <a:spLocks noChangeArrowheads="1"/>
            </p:cNvSpPr>
            <p:nvPr/>
          </p:nvSpPr>
          <p:spPr bwMode="auto">
            <a:xfrm>
              <a:off x="5029200" y="3823658"/>
              <a:ext cx="990600" cy="33601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600" b="0" i="1">
                  <a:latin typeface="Calibri" pitchFamily="-96" charset="0"/>
                </a:rPr>
                <a:t>x </a:t>
              </a:r>
              <a:r>
                <a:rPr lang="en-US" sz="1600" b="0">
                  <a:latin typeface="Calibri" pitchFamily="-96" charset="0"/>
                </a:rPr>
                <a:t>+ 12</a:t>
              </a:r>
              <a:endParaRPr lang="en-US" sz="1600" b="0" i="1">
                <a:latin typeface="Calibri" pitchFamily="-96" charset="0"/>
              </a:endParaRPr>
            </a:p>
          </p:txBody>
        </p:sp>
        <p:sp>
          <p:nvSpPr>
            <p:cNvPr id="56378" name="Line 39"/>
            <p:cNvSpPr>
              <a:spLocks noChangeShapeType="1"/>
            </p:cNvSpPr>
            <p:nvPr/>
          </p:nvSpPr>
          <p:spPr bwMode="auto">
            <a:xfrm flipV="1">
              <a:off x="5486400" y="3657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379" name="Text Box 40"/>
            <p:cNvSpPr txBox="1">
              <a:spLocks noChangeArrowheads="1"/>
            </p:cNvSpPr>
            <p:nvPr/>
          </p:nvSpPr>
          <p:spPr bwMode="auto">
            <a:xfrm>
              <a:off x="5943600" y="3823658"/>
              <a:ext cx="990600" cy="33601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600" b="0" i="1">
                  <a:latin typeface="Calibri" pitchFamily="-96" charset="0"/>
                </a:rPr>
                <a:t>x </a:t>
              </a:r>
              <a:r>
                <a:rPr lang="en-US" sz="1600" b="0">
                  <a:latin typeface="Calibri" pitchFamily="-96" charset="0"/>
                </a:rPr>
                <a:t>+ 16</a:t>
              </a:r>
              <a:endParaRPr lang="en-US" sz="1600" b="0" i="1">
                <a:latin typeface="Calibri" pitchFamily="-96" charset="0"/>
              </a:endParaRPr>
            </a:p>
          </p:txBody>
        </p:sp>
        <p:sp>
          <p:nvSpPr>
            <p:cNvPr id="56380" name="Line 41"/>
            <p:cNvSpPr>
              <a:spLocks noChangeShapeType="1"/>
            </p:cNvSpPr>
            <p:nvPr/>
          </p:nvSpPr>
          <p:spPr bwMode="auto">
            <a:xfrm flipV="1">
              <a:off x="6400800" y="3657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381" name="Text Box 42"/>
            <p:cNvSpPr txBox="1">
              <a:spLocks noChangeArrowheads="1"/>
            </p:cNvSpPr>
            <p:nvPr/>
          </p:nvSpPr>
          <p:spPr bwMode="auto">
            <a:xfrm>
              <a:off x="6858000" y="3823658"/>
              <a:ext cx="990600" cy="33601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600" b="0" i="1">
                  <a:latin typeface="Calibri" pitchFamily="-96" charset="0"/>
                </a:rPr>
                <a:t>x </a:t>
              </a:r>
              <a:r>
                <a:rPr lang="en-US" sz="1600" b="0">
                  <a:latin typeface="Calibri" pitchFamily="-96" charset="0"/>
                </a:rPr>
                <a:t>+ 20</a:t>
              </a:r>
              <a:endParaRPr lang="en-US" sz="1600" b="0" i="1">
                <a:latin typeface="Calibri" pitchFamily="-96" charset="0"/>
              </a:endParaRPr>
            </a:p>
          </p:txBody>
        </p:sp>
        <p:sp>
          <p:nvSpPr>
            <p:cNvPr id="56382" name="Line 43"/>
            <p:cNvSpPr>
              <a:spLocks noChangeShapeType="1"/>
            </p:cNvSpPr>
            <p:nvPr/>
          </p:nvSpPr>
          <p:spPr bwMode="auto">
            <a:xfrm flipV="1">
              <a:off x="7315200" y="3657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301101" name="Text Box 45"/>
          <p:cNvSpPr txBox="1">
            <a:spLocks noChangeArrowheads="1"/>
          </p:cNvSpPr>
          <p:nvPr/>
        </p:nvSpPr>
        <p:spPr bwMode="auto">
          <a:xfrm>
            <a:off x="515938" y="4581128"/>
            <a:ext cx="1647825" cy="33655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r" eaLnBrk="0" hangingPunct="0"/>
            <a:r>
              <a:rPr lang="en-US" sz="1600">
                <a:latin typeface="Courier New" pitchFamily="-96" charset="0"/>
              </a:rPr>
              <a:t>double a[3];</a:t>
            </a:r>
          </a:p>
        </p:txBody>
      </p:sp>
      <p:grpSp>
        <p:nvGrpSpPr>
          <p:cNvPr id="97" name="Group 96"/>
          <p:cNvGrpSpPr>
            <a:grpSpLocks/>
          </p:cNvGrpSpPr>
          <p:nvPr/>
        </p:nvGrpSpPr>
        <p:grpSpPr bwMode="auto">
          <a:xfrm>
            <a:off x="2057400" y="4649391"/>
            <a:ext cx="6399213" cy="747712"/>
            <a:chOff x="2515700" y="4343402"/>
            <a:chExt cx="6399700" cy="747713"/>
          </a:xfrm>
        </p:grpSpPr>
        <p:grpSp>
          <p:nvGrpSpPr>
            <p:cNvPr id="56358" name="Group 47"/>
            <p:cNvGrpSpPr>
              <a:grpSpLocks/>
            </p:cNvGrpSpPr>
            <p:nvPr/>
          </p:nvGrpSpPr>
          <p:grpSpPr bwMode="auto">
            <a:xfrm>
              <a:off x="2748919" y="4343402"/>
              <a:ext cx="5613070" cy="228600"/>
              <a:chOff x="1008" y="2208"/>
              <a:chExt cx="3456" cy="144"/>
            </a:xfrm>
          </p:grpSpPr>
          <p:sp>
            <p:nvSpPr>
              <p:cNvPr id="301104" name="Rectangle 48"/>
              <p:cNvSpPr>
                <a:spLocks noChangeArrowheads="1"/>
              </p:cNvSpPr>
              <p:nvPr/>
            </p:nvSpPr>
            <p:spPr bwMode="auto">
              <a:xfrm>
                <a:off x="1008" y="2208"/>
                <a:ext cx="1152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endParaRPr lang="en-US" sz="1600" dirty="0">
                  <a:latin typeface="Calibri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301105" name="Rectangle 49"/>
              <p:cNvSpPr>
                <a:spLocks noChangeArrowheads="1"/>
              </p:cNvSpPr>
              <p:nvPr/>
            </p:nvSpPr>
            <p:spPr bwMode="auto">
              <a:xfrm>
                <a:off x="2160" y="2208"/>
                <a:ext cx="1152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endParaRPr lang="en-US" sz="1600" dirty="0">
                  <a:latin typeface="Calibri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301106" name="Rectangle 50"/>
              <p:cNvSpPr>
                <a:spLocks noChangeArrowheads="1"/>
              </p:cNvSpPr>
              <p:nvPr/>
            </p:nvSpPr>
            <p:spPr bwMode="auto">
              <a:xfrm>
                <a:off x="3312" y="2208"/>
                <a:ext cx="1152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endParaRPr lang="en-US" sz="1600" dirty="0">
                  <a:latin typeface="Calibri" pitchFamily="34" charset="0"/>
                  <a:ea typeface="+mn-ea"/>
                  <a:cs typeface="+mn-cs"/>
                </a:endParaRPr>
              </a:p>
            </p:txBody>
          </p:sp>
        </p:grpSp>
        <p:sp>
          <p:nvSpPr>
            <p:cNvPr id="56359" name="Line 52"/>
            <p:cNvSpPr>
              <a:spLocks noChangeShapeType="1"/>
            </p:cNvSpPr>
            <p:nvPr/>
          </p:nvSpPr>
          <p:spPr bwMode="auto">
            <a:xfrm flipV="1">
              <a:off x="8383100" y="458461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360" name="Text Box 55"/>
            <p:cNvSpPr txBox="1">
              <a:spLocks noChangeArrowheads="1"/>
            </p:cNvSpPr>
            <p:nvPr/>
          </p:nvSpPr>
          <p:spPr bwMode="auto">
            <a:xfrm>
              <a:off x="7902498" y="4724402"/>
              <a:ext cx="1012902" cy="366713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800" b="0" i="1">
                  <a:latin typeface="Calibri" pitchFamily="-96" charset="0"/>
                </a:rPr>
                <a:t>x </a:t>
              </a:r>
              <a:r>
                <a:rPr lang="en-US" sz="1800" b="0">
                  <a:latin typeface="Calibri" pitchFamily="-96" charset="0"/>
                </a:rPr>
                <a:t>+ 24</a:t>
              </a:r>
              <a:endParaRPr lang="en-US" sz="1800" b="0" i="1">
                <a:latin typeface="Calibri" pitchFamily="-96" charset="0"/>
              </a:endParaRPr>
            </a:p>
          </p:txBody>
        </p:sp>
        <p:sp>
          <p:nvSpPr>
            <p:cNvPr id="56361" name="Text Box 56"/>
            <p:cNvSpPr txBox="1">
              <a:spLocks noChangeArrowheads="1"/>
            </p:cNvSpPr>
            <p:nvPr/>
          </p:nvSpPr>
          <p:spPr bwMode="auto">
            <a:xfrm>
              <a:off x="2515700" y="4710115"/>
              <a:ext cx="406431" cy="33655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600" b="0" i="1">
                  <a:latin typeface="Calibri" pitchFamily="-96" charset="0"/>
                </a:rPr>
                <a:t>x</a:t>
              </a:r>
            </a:p>
          </p:txBody>
        </p:sp>
        <p:sp>
          <p:nvSpPr>
            <p:cNvPr id="56362" name="Line 57"/>
            <p:cNvSpPr>
              <a:spLocks noChangeShapeType="1"/>
            </p:cNvSpPr>
            <p:nvPr/>
          </p:nvSpPr>
          <p:spPr bwMode="auto">
            <a:xfrm flipV="1">
              <a:off x="2749578" y="4570322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363" name="Text Box 58"/>
            <p:cNvSpPr txBox="1">
              <a:spLocks noChangeArrowheads="1"/>
            </p:cNvSpPr>
            <p:nvPr/>
          </p:nvSpPr>
          <p:spPr bwMode="auto">
            <a:xfrm>
              <a:off x="4114434" y="4724402"/>
              <a:ext cx="1014490" cy="33655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600" b="0" i="1">
                  <a:latin typeface="Calibri" pitchFamily="-96" charset="0"/>
                </a:rPr>
                <a:t>x </a:t>
              </a:r>
              <a:r>
                <a:rPr lang="en-US" sz="1600" b="0">
                  <a:latin typeface="Calibri" pitchFamily="-96" charset="0"/>
                </a:rPr>
                <a:t>+ 8</a:t>
              </a:r>
              <a:endParaRPr lang="en-US" sz="1600" b="0" i="1">
                <a:latin typeface="Calibri" pitchFamily="-96" charset="0"/>
              </a:endParaRPr>
            </a:p>
          </p:txBody>
        </p:sp>
        <p:sp>
          <p:nvSpPr>
            <p:cNvPr id="56364" name="Line 59"/>
            <p:cNvSpPr>
              <a:spLocks noChangeShapeType="1"/>
            </p:cNvSpPr>
            <p:nvPr/>
          </p:nvSpPr>
          <p:spPr bwMode="auto">
            <a:xfrm flipV="1">
              <a:off x="4620601" y="458461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365" name="Text Box 60"/>
            <p:cNvSpPr txBox="1">
              <a:spLocks noChangeArrowheads="1"/>
            </p:cNvSpPr>
            <p:nvPr/>
          </p:nvSpPr>
          <p:spPr bwMode="auto">
            <a:xfrm>
              <a:off x="5997353" y="4724402"/>
              <a:ext cx="1012902" cy="33655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600" b="0" i="1">
                  <a:latin typeface="Calibri" pitchFamily="-96" charset="0"/>
                </a:rPr>
                <a:t>x </a:t>
              </a:r>
              <a:r>
                <a:rPr lang="en-US" sz="1600" b="0">
                  <a:latin typeface="Calibri" pitchFamily="-96" charset="0"/>
                </a:rPr>
                <a:t>+ 16</a:t>
              </a:r>
              <a:endParaRPr lang="en-US" sz="1600" b="0" i="1">
                <a:latin typeface="Calibri" pitchFamily="-96" charset="0"/>
              </a:endParaRPr>
            </a:p>
          </p:txBody>
        </p:sp>
        <p:sp>
          <p:nvSpPr>
            <p:cNvPr id="56366" name="Line 61"/>
            <p:cNvSpPr>
              <a:spLocks noChangeShapeType="1"/>
            </p:cNvSpPr>
            <p:nvPr/>
          </p:nvSpPr>
          <p:spPr bwMode="auto">
            <a:xfrm flipV="1">
              <a:off x="6491624" y="458461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301118" name="Text Box 62"/>
          <p:cNvSpPr txBox="1">
            <a:spLocks noChangeArrowheads="1"/>
          </p:cNvSpPr>
          <p:nvPr/>
        </p:nvSpPr>
        <p:spPr bwMode="auto">
          <a:xfrm>
            <a:off x="638175" y="5580488"/>
            <a:ext cx="1525588" cy="33655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r" eaLnBrk="0" hangingPunct="0"/>
            <a:r>
              <a:rPr lang="en-US" sz="1600">
                <a:latin typeface="Courier New" pitchFamily="-96" charset="0"/>
              </a:rPr>
              <a:t>char *p[3];</a:t>
            </a:r>
          </a:p>
        </p:txBody>
      </p:sp>
      <p:grpSp>
        <p:nvGrpSpPr>
          <p:cNvPr id="95" name="Group 94"/>
          <p:cNvGrpSpPr>
            <a:grpSpLocks/>
          </p:cNvGrpSpPr>
          <p:nvPr/>
        </p:nvGrpSpPr>
        <p:grpSpPr bwMode="auto">
          <a:xfrm>
            <a:off x="2040592" y="5649490"/>
            <a:ext cx="6248400" cy="731838"/>
            <a:chOff x="2438400" y="6019800"/>
            <a:chExt cx="6248400" cy="732254"/>
          </a:xfrm>
        </p:grpSpPr>
        <p:grpSp>
          <p:nvGrpSpPr>
            <p:cNvPr id="56346" name="Group 92"/>
            <p:cNvGrpSpPr>
              <a:grpSpLocks/>
            </p:cNvGrpSpPr>
            <p:nvPr/>
          </p:nvGrpSpPr>
          <p:grpSpPr bwMode="auto">
            <a:xfrm>
              <a:off x="2667000" y="6019800"/>
              <a:ext cx="5486400" cy="228600"/>
              <a:chOff x="1652" y="4608"/>
              <a:chExt cx="3456" cy="144"/>
            </a:xfrm>
          </p:grpSpPr>
          <p:sp>
            <p:nvSpPr>
              <p:cNvPr id="301134" name="Rectangle 78"/>
              <p:cNvSpPr>
                <a:spLocks noChangeArrowheads="1"/>
              </p:cNvSpPr>
              <p:nvPr/>
            </p:nvSpPr>
            <p:spPr bwMode="auto">
              <a:xfrm>
                <a:off x="1652" y="4608"/>
                <a:ext cx="1152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endParaRPr lang="en-US" sz="1600" dirty="0">
                  <a:latin typeface="Calibri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301135" name="Rectangle 79"/>
              <p:cNvSpPr>
                <a:spLocks noChangeArrowheads="1"/>
              </p:cNvSpPr>
              <p:nvPr/>
            </p:nvSpPr>
            <p:spPr bwMode="auto">
              <a:xfrm>
                <a:off x="2804" y="4608"/>
                <a:ext cx="1152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endParaRPr lang="en-US" sz="1600" dirty="0">
                  <a:latin typeface="Calibri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301136" name="Rectangle 80"/>
              <p:cNvSpPr>
                <a:spLocks noChangeArrowheads="1"/>
              </p:cNvSpPr>
              <p:nvPr/>
            </p:nvSpPr>
            <p:spPr bwMode="auto">
              <a:xfrm>
                <a:off x="3956" y="4608"/>
                <a:ext cx="1152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endParaRPr lang="en-US" sz="1600" dirty="0">
                  <a:latin typeface="Calibri" pitchFamily="34" charset="0"/>
                  <a:ea typeface="+mn-ea"/>
                  <a:cs typeface="+mn-cs"/>
                </a:endParaRPr>
              </a:p>
            </p:txBody>
          </p:sp>
        </p:grpSp>
        <p:sp>
          <p:nvSpPr>
            <p:cNvPr id="56347" name="Text Box 86"/>
            <p:cNvSpPr txBox="1">
              <a:spLocks noChangeArrowheads="1"/>
            </p:cNvSpPr>
            <p:nvPr/>
          </p:nvSpPr>
          <p:spPr bwMode="auto">
            <a:xfrm>
              <a:off x="2438400" y="6386721"/>
              <a:ext cx="396875" cy="336741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600" b="0" i="1">
                  <a:latin typeface="Calibri" pitchFamily="-96" charset="0"/>
                </a:rPr>
                <a:t>x</a:t>
              </a:r>
            </a:p>
          </p:txBody>
        </p:sp>
        <p:sp>
          <p:nvSpPr>
            <p:cNvPr id="56348" name="Line 87"/>
            <p:cNvSpPr>
              <a:spLocks noChangeShapeType="1"/>
            </p:cNvSpPr>
            <p:nvPr/>
          </p:nvSpPr>
          <p:spPr bwMode="auto">
            <a:xfrm flipV="1">
              <a:off x="2667000" y="6219825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349" name="Text Box 88"/>
            <p:cNvSpPr txBox="1">
              <a:spLocks noChangeArrowheads="1"/>
            </p:cNvSpPr>
            <p:nvPr/>
          </p:nvSpPr>
          <p:spPr bwMode="auto">
            <a:xfrm>
              <a:off x="4038600" y="6401017"/>
              <a:ext cx="990600" cy="336741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600" b="0" i="1">
                  <a:latin typeface="Calibri" pitchFamily="-96" charset="0"/>
                </a:rPr>
                <a:t>x </a:t>
              </a:r>
              <a:r>
                <a:rPr lang="en-US" sz="1600" b="0">
                  <a:latin typeface="Calibri" pitchFamily="-96" charset="0"/>
                </a:rPr>
                <a:t>+ 8</a:t>
              </a:r>
              <a:endParaRPr lang="en-US" sz="1600" b="0" i="1">
                <a:latin typeface="Calibri" pitchFamily="-96" charset="0"/>
              </a:endParaRPr>
            </a:p>
          </p:txBody>
        </p:sp>
        <p:sp>
          <p:nvSpPr>
            <p:cNvPr id="56350" name="Line 89"/>
            <p:cNvSpPr>
              <a:spLocks noChangeShapeType="1"/>
            </p:cNvSpPr>
            <p:nvPr/>
          </p:nvSpPr>
          <p:spPr bwMode="auto">
            <a:xfrm flipV="1">
              <a:off x="4495800" y="6234113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351" name="Text Box 90"/>
            <p:cNvSpPr txBox="1">
              <a:spLocks noChangeArrowheads="1"/>
            </p:cNvSpPr>
            <p:nvPr/>
          </p:nvSpPr>
          <p:spPr bwMode="auto">
            <a:xfrm>
              <a:off x="5867400" y="6401017"/>
              <a:ext cx="990600" cy="336741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600" b="0" i="1">
                  <a:latin typeface="Calibri" pitchFamily="-96" charset="0"/>
                </a:rPr>
                <a:t>x </a:t>
              </a:r>
              <a:r>
                <a:rPr lang="en-US" sz="1600" b="0">
                  <a:latin typeface="Calibri" pitchFamily="-96" charset="0"/>
                </a:rPr>
                <a:t>+ 16</a:t>
              </a:r>
              <a:endParaRPr lang="en-US" sz="1600" b="0" i="1">
                <a:latin typeface="Calibri" pitchFamily="-96" charset="0"/>
              </a:endParaRPr>
            </a:p>
          </p:txBody>
        </p:sp>
        <p:sp>
          <p:nvSpPr>
            <p:cNvPr id="56352" name="Line 91"/>
            <p:cNvSpPr>
              <a:spLocks noChangeShapeType="1"/>
            </p:cNvSpPr>
            <p:nvPr/>
          </p:nvSpPr>
          <p:spPr bwMode="auto">
            <a:xfrm flipV="1">
              <a:off x="6324600" y="6234113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353" name="Line 102"/>
            <p:cNvSpPr>
              <a:spLocks noChangeShapeType="1"/>
            </p:cNvSpPr>
            <p:nvPr/>
          </p:nvSpPr>
          <p:spPr bwMode="auto">
            <a:xfrm flipV="1">
              <a:off x="8153400" y="62484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354" name="Text Box 105"/>
            <p:cNvSpPr txBox="1">
              <a:spLocks noChangeArrowheads="1"/>
            </p:cNvSpPr>
            <p:nvPr/>
          </p:nvSpPr>
          <p:spPr bwMode="auto">
            <a:xfrm>
              <a:off x="7696200" y="6415312"/>
              <a:ext cx="990600" cy="33674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600" b="0" i="1">
                  <a:latin typeface="Calibri" pitchFamily="-96" charset="0"/>
                </a:rPr>
                <a:t>x </a:t>
              </a:r>
              <a:r>
                <a:rPr lang="en-US" sz="1600" b="0">
                  <a:latin typeface="Calibri" pitchFamily="-96" charset="0"/>
                </a:rPr>
                <a:t>+ 24</a:t>
              </a:r>
              <a:endParaRPr lang="en-US" sz="1600" b="0" i="1">
                <a:latin typeface="Calibri" pitchFamily="-96" charset="0"/>
              </a:endParaRPr>
            </a:p>
          </p:txBody>
        </p:sp>
      </p:grpSp>
    </p:spTree>
  </p:cSld>
  <p:clrMapOvr>
    <a:masterClrMapping/>
  </p:clrMapOvr>
  <p:transition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Freeform 1"/>
          <p:cNvSpPr>
            <a:spLocks/>
          </p:cNvSpPr>
          <p:nvPr/>
        </p:nvSpPr>
        <p:spPr bwMode="auto">
          <a:xfrm>
            <a:off x="3111500" y="3860800"/>
            <a:ext cx="4445000" cy="812800"/>
          </a:xfrm>
          <a:custGeom>
            <a:avLst/>
            <a:gdLst/>
            <a:ahLst/>
            <a:cxnLst>
              <a:cxn ang="0">
                <a:pos x="6171" y="338"/>
              </a:cxn>
              <a:cxn ang="0">
                <a:pos x="0" y="21600"/>
              </a:cxn>
              <a:cxn ang="0">
                <a:pos x="21600" y="21600"/>
              </a:cxn>
              <a:cxn ang="0">
                <a:pos x="15552" y="0"/>
              </a:cxn>
              <a:cxn ang="0">
                <a:pos x="6171" y="338"/>
              </a:cxn>
              <a:cxn ang="0">
                <a:pos x="6171" y="338"/>
              </a:cxn>
            </a:cxnLst>
            <a:rect l="0" t="0" r="r" b="b"/>
            <a:pathLst>
              <a:path w="21600" h="21600">
                <a:moveTo>
                  <a:pt x="6171" y="338"/>
                </a:moveTo>
                <a:lnTo>
                  <a:pt x="0" y="21600"/>
                </a:lnTo>
                <a:lnTo>
                  <a:pt x="21600" y="21600"/>
                </a:lnTo>
                <a:lnTo>
                  <a:pt x="15552" y="0"/>
                </a:lnTo>
                <a:lnTo>
                  <a:pt x="6171" y="338"/>
                </a:lnTo>
                <a:close/>
                <a:moveTo>
                  <a:pt x="6171" y="338"/>
                </a:moveTo>
              </a:path>
            </a:pathLst>
          </a:custGeom>
          <a:solidFill>
            <a:srgbClr val="E6E6E6"/>
          </a:solidFill>
          <a:ln w="381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9700" name="Rectangle 4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Accessing Array Elements</a:t>
            </a:r>
          </a:p>
        </p:txBody>
      </p:sp>
      <p:sp>
        <p:nvSpPr>
          <p:cNvPr id="29701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381000" y="1397000"/>
            <a:ext cx="8382000" cy="2070100"/>
          </a:xfrm>
          <a:ln/>
        </p:spPr>
        <p:txBody>
          <a:bodyPr/>
          <a:lstStyle/>
          <a:p>
            <a:r>
              <a:rPr lang="en-US" dirty="0"/>
              <a:t>Compute array offset 12*</a:t>
            </a:r>
            <a:r>
              <a:rPr lang="en-US" dirty="0" err="1"/>
              <a:t>idx</a:t>
            </a:r>
            <a:endParaRPr lang="en-US" dirty="0"/>
          </a:p>
          <a:p>
            <a:pPr marL="552450" lvl="1"/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sizeof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(S3)</a:t>
            </a:r>
            <a:r>
              <a:rPr lang="en-US" dirty="0"/>
              <a:t>, including alignment spacers</a:t>
            </a:r>
          </a:p>
          <a:p>
            <a:r>
              <a:rPr lang="en-US" dirty="0"/>
              <a:t>Element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j</a:t>
            </a:r>
            <a:r>
              <a:rPr lang="en-US" dirty="0"/>
              <a:t> is at offset 8 within structure</a:t>
            </a:r>
          </a:p>
          <a:p>
            <a:r>
              <a:rPr lang="en-US" dirty="0"/>
              <a:t>Assembler gives offset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a+8</a:t>
            </a:r>
            <a:endParaRPr lang="en-US" dirty="0"/>
          </a:p>
          <a:p>
            <a:pPr marL="552450" lvl="1"/>
            <a:r>
              <a:rPr lang="en-US" dirty="0"/>
              <a:t>Resolved during linking</a:t>
            </a:r>
          </a:p>
        </p:txBody>
      </p:sp>
      <p:sp>
        <p:nvSpPr>
          <p:cNvPr id="29702" name="Rectangle 6"/>
          <p:cNvSpPr>
            <a:spLocks/>
          </p:cNvSpPr>
          <p:nvPr/>
        </p:nvSpPr>
        <p:spPr bwMode="auto">
          <a:xfrm>
            <a:off x="6396038" y="609600"/>
            <a:ext cx="2222500" cy="1524000"/>
          </a:xfrm>
          <a:prstGeom prst="rect">
            <a:avLst/>
          </a:prstGeom>
          <a:solidFill>
            <a:srgbClr val="FFFEB2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struct S3 {</a:t>
            </a:r>
            <a:endParaRPr lang="en-US" sz="1800" b="1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short i;</a:t>
            </a:r>
            <a:endParaRPr lang="en-US" sz="1800" b="1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float v;</a:t>
            </a:r>
            <a:endParaRPr lang="en-US" sz="1800" b="1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short j;</a:t>
            </a:r>
            <a:endParaRPr lang="en-US" sz="1800" b="1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 a[10];</a:t>
            </a:r>
          </a:p>
        </p:txBody>
      </p:sp>
      <p:sp>
        <p:nvSpPr>
          <p:cNvPr id="29703" name="Rectangle 7"/>
          <p:cNvSpPr>
            <a:spLocks/>
          </p:cNvSpPr>
          <p:nvPr/>
        </p:nvSpPr>
        <p:spPr bwMode="auto">
          <a:xfrm>
            <a:off x="457200" y="5410200"/>
            <a:ext cx="3289300" cy="1117600"/>
          </a:xfrm>
          <a:prstGeom prst="rect">
            <a:avLst/>
          </a:prstGeom>
          <a:solidFill>
            <a:srgbClr val="FFFEB2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short get_j(int idx)</a:t>
            </a:r>
            <a:endParaRPr lang="en-US" sz="2400" b="1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  <a:endParaRPr lang="en-US" sz="2400" b="1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return a[idx].j;</a:t>
            </a:r>
            <a:endParaRPr lang="en-US" sz="2400" b="1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29704" name="Rectangle 8"/>
          <p:cNvSpPr>
            <a:spLocks/>
          </p:cNvSpPr>
          <p:nvPr/>
        </p:nvSpPr>
        <p:spPr bwMode="auto">
          <a:xfrm>
            <a:off x="3886200" y="5537200"/>
            <a:ext cx="4660900" cy="863600"/>
          </a:xfrm>
          <a:prstGeom prst="rect">
            <a:avLst/>
          </a:prstGeom>
          <a:solidFill>
            <a:srgbClr val="9CE0F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114300" algn="l"/>
                <a:tab pos="114300" algn="l"/>
                <a:tab pos="114300" algn="l"/>
              </a:tabLst>
            </a:pPr>
            <a:r>
              <a:rPr lang="en-US" sz="1800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	# %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rdi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 =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idx</a:t>
            </a:r>
            <a:endParaRPr lang="en-US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>
              <a:tabLst>
                <a:tab pos="114300" algn="l"/>
                <a:tab pos="114300" algn="l"/>
                <a:tab pos="114300" algn="l"/>
              </a:tabLst>
            </a:pPr>
            <a:r>
              <a:rPr lang="en-US" sz="1800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leaq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 (%rdi,%rdi,2),%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rax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 # 3*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idx</a:t>
            </a:r>
            <a:endParaRPr lang="en-US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>
              <a:tabLst>
                <a:tab pos="114300" algn="l"/>
                <a:tab pos="114300" algn="l"/>
                <a:tab pos="114300" algn="l"/>
              </a:tabLst>
            </a:pPr>
            <a:r>
              <a:rPr lang="en-US" sz="1800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movzwl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 a+8(,%rax,4),%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eax</a:t>
            </a:r>
            <a:endParaRPr lang="en-US" sz="1800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Courier New Bold" charset="0"/>
            </a:endParaRPr>
          </a:p>
        </p:txBody>
      </p:sp>
      <p:graphicFrame>
        <p:nvGraphicFramePr>
          <p:cNvPr id="29705" name="Group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8254956"/>
              </p:ext>
            </p:extLst>
          </p:nvPr>
        </p:nvGraphicFramePr>
        <p:xfrm>
          <a:off x="241300" y="3479800"/>
          <a:ext cx="8329613" cy="762000"/>
        </p:xfrm>
        <a:graphic>
          <a:graphicData uri="http://schemas.openxmlformats.org/drawingml/2006/table">
            <a:tbl>
              <a:tblPr/>
              <a:tblGrid>
                <a:gridCol w="3206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3976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3976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39763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639762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639763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19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20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 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a[0]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• • •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 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a[</a:t>
                      </a: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idx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]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 • •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 •</a:t>
                      </a: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a+0</a:t>
                      </a: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a+12</a:t>
                      </a: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a+12*</a:t>
                      </a: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idx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29798" name="Group 10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6889802"/>
              </p:ext>
            </p:extLst>
          </p:nvPr>
        </p:nvGraphicFramePr>
        <p:xfrm>
          <a:off x="1370013" y="4648200"/>
          <a:ext cx="6429375" cy="596900"/>
        </p:xfrm>
        <a:graphic>
          <a:graphicData uri="http://schemas.openxmlformats.org/drawingml/2006/table">
            <a:tbl>
              <a:tblPr/>
              <a:tblGrid>
                <a:gridCol w="2476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76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76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76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4136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4136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4765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9371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93713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24765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741362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741363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24765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247650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247650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247650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</a:tblGrid>
              <a:tr h="298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i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F1CF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 Bold Italic" charset="0"/>
                          <a:ea typeface="Calibri Bold Italic" charset="0"/>
                          <a:cs typeface="Calibri Bold Italic" charset="0"/>
                          <a:sym typeface="Calibri Bold Italic" charset="0"/>
                        </a:rPr>
                        <a:t>2 bytes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v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D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j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F1CF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 Bold Italic" charset="0"/>
                          <a:ea typeface="Calibri Bold Italic" charset="0"/>
                          <a:cs typeface="Calibri Bold Italic" charset="0"/>
                          <a:sym typeface="Calibri Bold Italic" charset="0"/>
                        </a:rPr>
                        <a:t>2 bytes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3B3B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8450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a+12*</a:t>
                      </a: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idx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a+12*idx+8</a:t>
                      </a: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41832954"/>
      </p:ext>
    </p:extLst>
  </p:cSld>
  <p:clrMapOvr>
    <a:masterClrMapping/>
  </p:clrMapOvr>
  <p:transition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Saving Space</a:t>
            </a:r>
          </a:p>
        </p:txBody>
      </p:sp>
      <p:sp>
        <p:nvSpPr>
          <p:cNvPr id="27652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 dirty="0"/>
              <a:t>Put large data types first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Effect (K=4)</a:t>
            </a:r>
          </a:p>
        </p:txBody>
      </p:sp>
      <p:sp>
        <p:nvSpPr>
          <p:cNvPr id="27653" name="Rectangle 5"/>
          <p:cNvSpPr>
            <a:spLocks/>
          </p:cNvSpPr>
          <p:nvPr/>
        </p:nvSpPr>
        <p:spPr bwMode="auto">
          <a:xfrm>
            <a:off x="1549400" y="2019300"/>
            <a:ext cx="2222500" cy="1562100"/>
          </a:xfrm>
          <a:prstGeom prst="rect">
            <a:avLst/>
          </a:prstGeom>
          <a:solidFill>
            <a:srgbClr val="FFFEB2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struct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S4 {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char c;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char d;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 *p;</a:t>
            </a:r>
          </a:p>
        </p:txBody>
      </p:sp>
      <p:sp>
        <p:nvSpPr>
          <p:cNvPr id="27654" name="Rectangle 6"/>
          <p:cNvSpPr>
            <a:spLocks/>
          </p:cNvSpPr>
          <p:nvPr/>
        </p:nvSpPr>
        <p:spPr bwMode="auto">
          <a:xfrm>
            <a:off x="5353050" y="2017712"/>
            <a:ext cx="2224088" cy="1563688"/>
          </a:xfrm>
          <a:prstGeom prst="rect">
            <a:avLst/>
          </a:prstGeom>
          <a:solidFill>
            <a:srgbClr val="FFFEB2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struct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S5 {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char c;</a:t>
            </a:r>
          </a:p>
          <a:p>
            <a:pPr algn="l"/>
            <a:r>
              <a:rPr lang="en-US" sz="1800" b="1" dirty="0">
                <a:latin typeface="Courier New" pitchFamily="49" charset="0"/>
                <a:ea typeface="Lucida Grande" charset="0"/>
                <a:cs typeface="Courier New" pitchFamily="49" charset="0"/>
                <a:sym typeface="Courier New Bold" charset="0"/>
              </a:rPr>
              <a:t>  char d;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 *p;</a:t>
            </a:r>
          </a:p>
        </p:txBody>
      </p:sp>
      <p:sp>
        <p:nvSpPr>
          <p:cNvPr id="27655" name="AutoShape 7"/>
          <p:cNvSpPr>
            <a:spLocks/>
          </p:cNvSpPr>
          <p:nvPr/>
        </p:nvSpPr>
        <p:spPr bwMode="auto">
          <a:xfrm>
            <a:off x="4140200" y="2298700"/>
            <a:ext cx="914400" cy="68580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821D10"/>
          </a:solidFill>
          <a:ln w="25400" cap="flat">
            <a:noFill/>
            <a:round/>
            <a:headEnd type="none" w="med" len="med"/>
            <a:tailEnd type="triangl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2" name="Rectangle 7"/>
          <p:cNvSpPr>
            <a:spLocks/>
          </p:cNvSpPr>
          <p:nvPr/>
        </p:nvSpPr>
        <p:spPr bwMode="auto">
          <a:xfrm>
            <a:off x="633413" y="4572000"/>
            <a:ext cx="317500" cy="381000"/>
          </a:xfrm>
          <a:prstGeom prst="rect">
            <a:avLst/>
          </a:prstGeom>
          <a:solidFill>
            <a:srgbClr val="F6F5BD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ctr"/>
            <a:r>
              <a:rPr lang="en-US" sz="200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c</a:t>
            </a:r>
          </a:p>
        </p:txBody>
      </p:sp>
      <p:sp>
        <p:nvSpPr>
          <p:cNvPr id="13" name="Rectangle 8"/>
          <p:cNvSpPr>
            <a:spLocks/>
          </p:cNvSpPr>
          <p:nvPr/>
        </p:nvSpPr>
        <p:spPr bwMode="auto">
          <a:xfrm>
            <a:off x="1903413" y="4572000"/>
            <a:ext cx="1270000" cy="381000"/>
          </a:xfrm>
          <a:prstGeom prst="rect">
            <a:avLst/>
          </a:prstGeom>
          <a:solidFill>
            <a:srgbClr val="D5F1C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ctr"/>
            <a:r>
              <a:rPr lang="en-US" sz="20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endParaRPr lang="en-US" sz="20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15" name="Rectangle 11"/>
          <p:cNvSpPr>
            <a:spLocks/>
          </p:cNvSpPr>
          <p:nvPr/>
        </p:nvSpPr>
        <p:spPr bwMode="auto">
          <a:xfrm>
            <a:off x="950913" y="4572000"/>
            <a:ext cx="952500" cy="381000"/>
          </a:xfrm>
          <a:prstGeom prst="rect">
            <a:avLst/>
          </a:prstGeom>
          <a:solidFill>
            <a:srgbClr val="B2B2B2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3 bytes</a:t>
            </a:r>
          </a:p>
        </p:txBody>
      </p:sp>
      <p:sp>
        <p:nvSpPr>
          <p:cNvPr id="16" name="Rectangle 7"/>
          <p:cNvSpPr>
            <a:spLocks/>
          </p:cNvSpPr>
          <p:nvPr/>
        </p:nvSpPr>
        <p:spPr bwMode="auto">
          <a:xfrm>
            <a:off x="3149600" y="4572000"/>
            <a:ext cx="317500" cy="381000"/>
          </a:xfrm>
          <a:prstGeom prst="rect">
            <a:avLst/>
          </a:prstGeom>
          <a:solidFill>
            <a:srgbClr val="F6F5BD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d</a:t>
            </a:r>
          </a:p>
        </p:txBody>
      </p:sp>
      <p:sp>
        <p:nvSpPr>
          <p:cNvPr id="17" name="Rectangle 11"/>
          <p:cNvSpPr>
            <a:spLocks/>
          </p:cNvSpPr>
          <p:nvPr/>
        </p:nvSpPr>
        <p:spPr bwMode="auto">
          <a:xfrm>
            <a:off x="3467100" y="4572000"/>
            <a:ext cx="952500" cy="381000"/>
          </a:xfrm>
          <a:prstGeom prst="rect">
            <a:avLst/>
          </a:prstGeom>
          <a:solidFill>
            <a:srgbClr val="B2B2B2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3 bytes</a:t>
            </a:r>
          </a:p>
        </p:txBody>
      </p:sp>
      <p:sp>
        <p:nvSpPr>
          <p:cNvPr id="18" name="Rectangle 7"/>
          <p:cNvSpPr>
            <a:spLocks/>
          </p:cNvSpPr>
          <p:nvPr/>
        </p:nvSpPr>
        <p:spPr bwMode="auto">
          <a:xfrm>
            <a:off x="1892300" y="5257800"/>
            <a:ext cx="317500" cy="381000"/>
          </a:xfrm>
          <a:prstGeom prst="rect">
            <a:avLst/>
          </a:prstGeom>
          <a:solidFill>
            <a:srgbClr val="F6F5BD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ctr"/>
            <a:r>
              <a:rPr lang="en-US" sz="200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c</a:t>
            </a:r>
          </a:p>
        </p:txBody>
      </p:sp>
      <p:sp>
        <p:nvSpPr>
          <p:cNvPr id="19" name="Rectangle 8"/>
          <p:cNvSpPr>
            <a:spLocks/>
          </p:cNvSpPr>
          <p:nvPr/>
        </p:nvSpPr>
        <p:spPr bwMode="auto">
          <a:xfrm>
            <a:off x="635000" y="5257800"/>
            <a:ext cx="1270000" cy="381000"/>
          </a:xfrm>
          <a:prstGeom prst="rect">
            <a:avLst/>
          </a:prstGeom>
          <a:solidFill>
            <a:srgbClr val="D5F1C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ctr"/>
            <a:r>
              <a:rPr lang="en-US" sz="20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endParaRPr lang="en-US" sz="20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21" name="Rectangle 7"/>
          <p:cNvSpPr>
            <a:spLocks/>
          </p:cNvSpPr>
          <p:nvPr/>
        </p:nvSpPr>
        <p:spPr bwMode="auto">
          <a:xfrm>
            <a:off x="2159000" y="5257800"/>
            <a:ext cx="317500" cy="381000"/>
          </a:xfrm>
          <a:prstGeom prst="rect">
            <a:avLst/>
          </a:prstGeom>
          <a:solidFill>
            <a:srgbClr val="F6F5BD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d</a:t>
            </a:r>
          </a:p>
        </p:txBody>
      </p:sp>
      <p:sp>
        <p:nvSpPr>
          <p:cNvPr id="22" name="Rectangle 11"/>
          <p:cNvSpPr>
            <a:spLocks/>
          </p:cNvSpPr>
          <p:nvPr/>
        </p:nvSpPr>
        <p:spPr bwMode="auto">
          <a:xfrm>
            <a:off x="2476500" y="5257800"/>
            <a:ext cx="696913" cy="381000"/>
          </a:xfrm>
          <a:prstGeom prst="rect">
            <a:avLst/>
          </a:prstGeom>
          <a:solidFill>
            <a:srgbClr val="B2B2B2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ctr"/>
            <a:r>
              <a:rPr lang="en-US" sz="1400" dirty="0">
                <a:solidFill>
                  <a:srgbClr val="FFFFFF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2 bytes</a:t>
            </a:r>
          </a:p>
        </p:txBody>
      </p:sp>
    </p:spTree>
    <p:extLst>
      <p:ext uri="{BB962C8B-B14F-4D97-AF65-F5344CB8AC3E}">
        <p14:creationId xmlns:p14="http://schemas.microsoft.com/office/powerpoint/2010/main" val="2314109731"/>
      </p:ext>
    </p:extLst>
  </p:cSld>
  <p:clrMapOvr>
    <a:masterClrMapping/>
  </p:clrMapOvr>
  <p:transition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Title 1"/>
          <p:cNvSpPr>
            <a:spLocks noGrp="1"/>
          </p:cNvSpPr>
          <p:nvPr>
            <p:ph type="title"/>
          </p:nvPr>
        </p:nvSpPr>
        <p:spPr>
          <a:xfrm>
            <a:off x="357188" y="457200"/>
            <a:ext cx="7591425" cy="762000"/>
          </a:xfrm>
        </p:spPr>
        <p:txBody>
          <a:bodyPr/>
          <a:lstStyle/>
          <a:p>
            <a:r>
              <a:rPr lang="en-US" dirty="0">
                <a:latin typeface="Calibri" pitchFamily="-96" charset="0"/>
              </a:rPr>
              <a:t>Today</a:t>
            </a:r>
          </a:p>
        </p:txBody>
      </p:sp>
      <p:sp>
        <p:nvSpPr>
          <p:cNvPr id="2355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7F7F7F"/>
                </a:solidFill>
                <a:latin typeface="Calibri" pitchFamily="-96" charset="0"/>
              </a:rPr>
              <a:t>Arrays</a:t>
            </a:r>
          </a:p>
          <a:p>
            <a:pPr lvl="1"/>
            <a:r>
              <a:rPr lang="en-US" dirty="0">
                <a:solidFill>
                  <a:srgbClr val="7F7F7F"/>
                </a:solidFill>
                <a:latin typeface="Calibri" pitchFamily="-96" charset="0"/>
              </a:rPr>
              <a:t>One-dimensional</a:t>
            </a:r>
          </a:p>
          <a:p>
            <a:pPr lvl="1"/>
            <a:r>
              <a:rPr lang="en-US" dirty="0">
                <a:solidFill>
                  <a:srgbClr val="7F7F7F"/>
                </a:solidFill>
                <a:latin typeface="Calibri" pitchFamily="-96" charset="0"/>
              </a:rPr>
              <a:t>Multi-dimensional (nested)</a:t>
            </a:r>
          </a:p>
          <a:p>
            <a:pPr lvl="1"/>
            <a:r>
              <a:rPr lang="en-US" dirty="0">
                <a:solidFill>
                  <a:srgbClr val="7F7F7F"/>
                </a:solidFill>
                <a:latin typeface="Calibri" pitchFamily="-96" charset="0"/>
              </a:rPr>
              <a:t>Multi-level</a:t>
            </a:r>
          </a:p>
          <a:p>
            <a:r>
              <a:rPr lang="en-US" dirty="0">
                <a:solidFill>
                  <a:srgbClr val="7F7F7F"/>
                </a:solidFill>
                <a:latin typeface="Calibri" pitchFamily="-96" charset="0"/>
              </a:rPr>
              <a:t>Structures</a:t>
            </a:r>
          </a:p>
          <a:p>
            <a:pPr lvl="1"/>
            <a:r>
              <a:rPr lang="en-US" dirty="0">
                <a:solidFill>
                  <a:srgbClr val="7F7F7F"/>
                </a:solidFill>
                <a:latin typeface="Calibri" pitchFamily="-96" charset="0"/>
              </a:rPr>
              <a:t>Allocation</a:t>
            </a:r>
          </a:p>
          <a:p>
            <a:pPr lvl="1"/>
            <a:r>
              <a:rPr lang="en-US" dirty="0">
                <a:solidFill>
                  <a:srgbClr val="7F7F7F"/>
                </a:solidFill>
                <a:latin typeface="Calibri" pitchFamily="-96" charset="0"/>
              </a:rPr>
              <a:t>Access</a:t>
            </a:r>
          </a:p>
          <a:p>
            <a:pPr lvl="1"/>
            <a:r>
              <a:rPr lang="en-US" dirty="0">
                <a:solidFill>
                  <a:srgbClr val="7F7F7F"/>
                </a:solidFill>
                <a:latin typeface="Calibri" pitchFamily="-96" charset="0"/>
              </a:rPr>
              <a:t>Alignment</a:t>
            </a:r>
          </a:p>
          <a:p>
            <a:r>
              <a:rPr lang="en-US" dirty="0">
                <a:latin typeface="Calibri" pitchFamily="-96" charset="0"/>
              </a:rPr>
              <a:t>Floating Point</a:t>
            </a:r>
          </a:p>
        </p:txBody>
      </p:sp>
    </p:spTree>
    <p:extLst>
      <p:ext uri="{BB962C8B-B14F-4D97-AF65-F5344CB8AC3E}">
        <p14:creationId xmlns:p14="http://schemas.microsoft.com/office/powerpoint/2010/main" val="388058539"/>
      </p:ext>
    </p:extLst>
  </p:cSld>
  <p:clrMapOvr>
    <a:masterClrMapping/>
  </p:clrMapOvr>
  <p:transition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Background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History</a:t>
            </a:r>
          </a:p>
          <a:p>
            <a:pPr lvl="1"/>
            <a:r>
              <a:rPr lang="en-US" dirty="0"/>
              <a:t>x87 FP</a:t>
            </a:r>
          </a:p>
          <a:p>
            <a:pPr lvl="2"/>
            <a:r>
              <a:rPr lang="en-US" dirty="0"/>
              <a:t>Legacy, very ugly</a:t>
            </a:r>
          </a:p>
          <a:p>
            <a:pPr lvl="1"/>
            <a:r>
              <a:rPr lang="en-US" dirty="0"/>
              <a:t>SSE FP</a:t>
            </a:r>
          </a:p>
          <a:p>
            <a:pPr lvl="2"/>
            <a:r>
              <a:rPr lang="en-US" dirty="0"/>
              <a:t>Supported by all Intel/AMD machines</a:t>
            </a:r>
          </a:p>
          <a:p>
            <a:pPr lvl="2"/>
            <a:r>
              <a:rPr lang="en-US" dirty="0"/>
              <a:t>Special case use of vector instructions</a:t>
            </a:r>
          </a:p>
          <a:p>
            <a:pPr lvl="1"/>
            <a:r>
              <a:rPr lang="en-US" dirty="0"/>
              <a:t>AVX FP</a:t>
            </a:r>
          </a:p>
          <a:p>
            <a:pPr lvl="2"/>
            <a:r>
              <a:rPr lang="en-US" dirty="0"/>
              <a:t>Newest version (supported on all modern x86 architectures)</a:t>
            </a:r>
          </a:p>
          <a:p>
            <a:pPr lvl="2"/>
            <a:r>
              <a:rPr lang="en-US" dirty="0"/>
              <a:t>Similar to SSE</a:t>
            </a:r>
          </a:p>
          <a:p>
            <a:pPr lvl="2"/>
            <a:r>
              <a:rPr lang="en-US" dirty="0"/>
              <a:t>Documented in book</a:t>
            </a:r>
          </a:p>
        </p:txBody>
      </p:sp>
    </p:spTree>
    <p:extLst>
      <p:ext uri="{BB962C8B-B14F-4D97-AF65-F5344CB8AC3E}">
        <p14:creationId xmlns:p14="http://schemas.microsoft.com/office/powerpoint/2010/main" val="4153430655"/>
      </p:ext>
    </p:extLst>
  </p:cSld>
  <p:clrMapOvr>
    <a:masterClrMapping/>
  </p:clrMapOvr>
  <p:transition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4322" name="Rectangle 2"/>
          <p:cNvSpPr>
            <a:spLocks noGrp="1" noChangeArrowheads="1"/>
          </p:cNvSpPr>
          <p:nvPr>
            <p:ph type="title"/>
          </p:nvPr>
        </p:nvSpPr>
        <p:spPr>
          <a:xfrm>
            <a:off x="404813" y="-25400"/>
            <a:ext cx="8716962" cy="78105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>
                <a:ea typeface="+mj-ea"/>
              </a:rPr>
              <a:t>Programming with SSE3</a:t>
            </a:r>
          </a:p>
        </p:txBody>
      </p:sp>
      <p:sp>
        <p:nvSpPr>
          <p:cNvPr id="8243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565150"/>
            <a:ext cx="8307387" cy="537845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en-US" dirty="0">
                <a:ea typeface="+mn-ea"/>
              </a:rPr>
              <a:t>XMM Registers</a:t>
            </a:r>
          </a:p>
          <a:p>
            <a:pPr lvl="1" eaLnBrk="1" hangingPunct="1">
              <a:buFont typeface="Wingdings" pitchFamily="2" charset="2"/>
              <a:buChar char="n"/>
              <a:defRPr/>
            </a:pPr>
            <a:r>
              <a:rPr lang="en-US" dirty="0"/>
              <a:t>16 total, each 16 bytes</a:t>
            </a:r>
          </a:p>
          <a:p>
            <a:pPr lvl="1" eaLnBrk="1" hangingPunct="1">
              <a:buFont typeface="Wingdings" pitchFamily="2" charset="2"/>
              <a:buChar char="n"/>
              <a:defRPr/>
            </a:pPr>
            <a:r>
              <a:rPr lang="en-US" dirty="0"/>
              <a:t>16 single-byte integers</a:t>
            </a:r>
          </a:p>
          <a:p>
            <a:pPr lvl="1" eaLnBrk="1" hangingPunct="1">
              <a:buFont typeface="Wingdings" pitchFamily="2" charset="2"/>
              <a:buChar char="n"/>
              <a:defRPr/>
            </a:pPr>
            <a:endParaRPr lang="en-US" dirty="0"/>
          </a:p>
          <a:p>
            <a:pPr lvl="1" eaLnBrk="1" hangingPunct="1">
              <a:buFont typeface="Wingdings" pitchFamily="2" charset="2"/>
              <a:buChar char="n"/>
              <a:defRPr/>
            </a:pPr>
            <a:r>
              <a:rPr lang="en-US" dirty="0"/>
              <a:t>8 16-bit integers</a:t>
            </a:r>
          </a:p>
          <a:p>
            <a:pPr lvl="1" eaLnBrk="1" hangingPunct="1">
              <a:buFont typeface="Wingdings" pitchFamily="2" charset="2"/>
              <a:buChar char="n"/>
              <a:defRPr/>
            </a:pPr>
            <a:endParaRPr lang="en-US" dirty="0"/>
          </a:p>
          <a:p>
            <a:pPr lvl="1" eaLnBrk="1" hangingPunct="1">
              <a:buFont typeface="Wingdings" pitchFamily="2" charset="2"/>
              <a:buChar char="n"/>
              <a:defRPr/>
            </a:pPr>
            <a:r>
              <a:rPr lang="en-US" dirty="0"/>
              <a:t>4 32-bit integers</a:t>
            </a:r>
          </a:p>
          <a:p>
            <a:pPr lvl="1" eaLnBrk="1" hangingPunct="1">
              <a:buFont typeface="Wingdings" pitchFamily="2" charset="2"/>
              <a:buChar char="n"/>
              <a:defRPr/>
            </a:pPr>
            <a:endParaRPr lang="en-US" dirty="0"/>
          </a:p>
          <a:p>
            <a:pPr lvl="1" eaLnBrk="1" hangingPunct="1">
              <a:buFont typeface="Wingdings" pitchFamily="2" charset="2"/>
              <a:buChar char="n"/>
              <a:defRPr/>
            </a:pPr>
            <a:r>
              <a:rPr lang="en-US" dirty="0"/>
              <a:t>4 single-precision floats</a:t>
            </a:r>
          </a:p>
          <a:p>
            <a:pPr lvl="1" eaLnBrk="1" hangingPunct="1">
              <a:buFont typeface="Wingdings" pitchFamily="2" charset="2"/>
              <a:buChar char="n"/>
              <a:defRPr/>
            </a:pPr>
            <a:endParaRPr lang="en-US" dirty="0"/>
          </a:p>
          <a:p>
            <a:pPr lvl="1" eaLnBrk="1" hangingPunct="1">
              <a:buFont typeface="Wingdings" pitchFamily="2" charset="2"/>
              <a:buChar char="n"/>
              <a:defRPr/>
            </a:pPr>
            <a:r>
              <a:rPr lang="en-US" dirty="0"/>
              <a:t>2 double-precision floats</a:t>
            </a:r>
          </a:p>
          <a:p>
            <a:pPr lvl="1" eaLnBrk="1" hangingPunct="1">
              <a:buFont typeface="Wingdings" pitchFamily="2" charset="2"/>
              <a:buChar char="n"/>
              <a:defRPr/>
            </a:pPr>
            <a:endParaRPr lang="en-US" dirty="0"/>
          </a:p>
          <a:p>
            <a:pPr lvl="1" eaLnBrk="1" hangingPunct="1">
              <a:buFont typeface="Wingdings" pitchFamily="2" charset="2"/>
              <a:buChar char="n"/>
              <a:defRPr/>
            </a:pPr>
            <a:r>
              <a:rPr lang="en-US" dirty="0"/>
              <a:t>1 single-precision float</a:t>
            </a:r>
          </a:p>
          <a:p>
            <a:pPr lvl="1" eaLnBrk="1" hangingPunct="1">
              <a:buFont typeface="Wingdings" pitchFamily="2" charset="2"/>
              <a:buChar char="n"/>
              <a:defRPr/>
            </a:pPr>
            <a:endParaRPr lang="en-US" dirty="0"/>
          </a:p>
          <a:p>
            <a:pPr lvl="1" eaLnBrk="1" hangingPunct="1">
              <a:buFont typeface="Wingdings" pitchFamily="2" charset="2"/>
              <a:buChar char="n"/>
              <a:defRPr/>
            </a:pPr>
            <a:r>
              <a:rPr lang="en-US" dirty="0"/>
              <a:t>1 double-precision float</a:t>
            </a:r>
          </a:p>
        </p:txBody>
      </p:sp>
      <p:grpSp>
        <p:nvGrpSpPr>
          <p:cNvPr id="39940" name="Group 20"/>
          <p:cNvGrpSpPr>
            <a:grpSpLocks/>
          </p:cNvGrpSpPr>
          <p:nvPr/>
        </p:nvGrpSpPr>
        <p:grpSpPr bwMode="auto">
          <a:xfrm>
            <a:off x="609600" y="1784350"/>
            <a:ext cx="7315200" cy="304800"/>
            <a:chOff x="768" y="864"/>
            <a:chExt cx="4608" cy="192"/>
          </a:xfrm>
        </p:grpSpPr>
        <p:sp>
          <p:nvSpPr>
            <p:cNvPr id="40063" name="Rectangle 4"/>
            <p:cNvSpPr>
              <a:spLocks noChangeArrowheads="1"/>
            </p:cNvSpPr>
            <p:nvPr/>
          </p:nvSpPr>
          <p:spPr bwMode="auto">
            <a:xfrm>
              <a:off x="768" y="864"/>
              <a:ext cx="288" cy="192"/>
            </a:xfrm>
            <a:prstGeom prst="rect">
              <a:avLst/>
            </a:prstGeom>
            <a:solidFill>
              <a:srgbClr val="FFCCCC"/>
            </a:solidFill>
            <a:ln w="28575">
              <a:solidFill>
                <a:schemeClr val="tx2"/>
              </a:solidFill>
              <a:miter lim="800000"/>
              <a:headEnd/>
              <a:tailEnd type="none" w="sm" len="sm"/>
            </a:ln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40064" name="Rectangle 5"/>
            <p:cNvSpPr>
              <a:spLocks noChangeArrowheads="1"/>
            </p:cNvSpPr>
            <p:nvPr/>
          </p:nvSpPr>
          <p:spPr bwMode="auto">
            <a:xfrm>
              <a:off x="1056" y="864"/>
              <a:ext cx="288" cy="192"/>
            </a:xfrm>
            <a:prstGeom prst="rect">
              <a:avLst/>
            </a:prstGeom>
            <a:solidFill>
              <a:srgbClr val="FFCCCC"/>
            </a:solidFill>
            <a:ln w="28575">
              <a:solidFill>
                <a:schemeClr val="tx2"/>
              </a:solidFill>
              <a:miter lim="800000"/>
              <a:headEnd/>
              <a:tailEnd type="none" w="sm" len="sm"/>
            </a:ln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40065" name="Rectangle 6"/>
            <p:cNvSpPr>
              <a:spLocks noChangeArrowheads="1"/>
            </p:cNvSpPr>
            <p:nvPr/>
          </p:nvSpPr>
          <p:spPr bwMode="auto">
            <a:xfrm>
              <a:off x="1344" y="864"/>
              <a:ext cx="288" cy="192"/>
            </a:xfrm>
            <a:prstGeom prst="rect">
              <a:avLst/>
            </a:prstGeom>
            <a:solidFill>
              <a:srgbClr val="FFCCCC"/>
            </a:solidFill>
            <a:ln w="28575">
              <a:solidFill>
                <a:schemeClr val="tx2"/>
              </a:solidFill>
              <a:miter lim="800000"/>
              <a:headEnd/>
              <a:tailEnd type="none" w="sm" len="sm"/>
            </a:ln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40066" name="Rectangle 7"/>
            <p:cNvSpPr>
              <a:spLocks noChangeArrowheads="1"/>
            </p:cNvSpPr>
            <p:nvPr/>
          </p:nvSpPr>
          <p:spPr bwMode="auto">
            <a:xfrm>
              <a:off x="1632" y="864"/>
              <a:ext cx="288" cy="192"/>
            </a:xfrm>
            <a:prstGeom prst="rect">
              <a:avLst/>
            </a:prstGeom>
            <a:solidFill>
              <a:srgbClr val="FFCCCC"/>
            </a:solidFill>
            <a:ln w="28575">
              <a:solidFill>
                <a:schemeClr val="tx2"/>
              </a:solidFill>
              <a:miter lim="800000"/>
              <a:headEnd/>
              <a:tailEnd type="none" w="sm" len="sm"/>
            </a:ln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40067" name="Rectangle 8"/>
            <p:cNvSpPr>
              <a:spLocks noChangeArrowheads="1"/>
            </p:cNvSpPr>
            <p:nvPr/>
          </p:nvSpPr>
          <p:spPr bwMode="auto">
            <a:xfrm>
              <a:off x="1920" y="864"/>
              <a:ext cx="288" cy="192"/>
            </a:xfrm>
            <a:prstGeom prst="rect">
              <a:avLst/>
            </a:prstGeom>
            <a:solidFill>
              <a:srgbClr val="FFCCCC"/>
            </a:solidFill>
            <a:ln w="28575">
              <a:solidFill>
                <a:schemeClr val="tx2"/>
              </a:solidFill>
              <a:miter lim="800000"/>
              <a:headEnd/>
              <a:tailEnd type="none" w="sm" len="sm"/>
            </a:ln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40068" name="Rectangle 9"/>
            <p:cNvSpPr>
              <a:spLocks noChangeArrowheads="1"/>
            </p:cNvSpPr>
            <p:nvPr/>
          </p:nvSpPr>
          <p:spPr bwMode="auto">
            <a:xfrm>
              <a:off x="2208" y="864"/>
              <a:ext cx="288" cy="192"/>
            </a:xfrm>
            <a:prstGeom prst="rect">
              <a:avLst/>
            </a:prstGeom>
            <a:solidFill>
              <a:srgbClr val="FFCCCC"/>
            </a:solidFill>
            <a:ln w="28575">
              <a:solidFill>
                <a:schemeClr val="tx2"/>
              </a:solidFill>
              <a:miter lim="800000"/>
              <a:headEnd/>
              <a:tailEnd type="none" w="sm" len="sm"/>
            </a:ln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40069" name="Rectangle 10"/>
            <p:cNvSpPr>
              <a:spLocks noChangeArrowheads="1"/>
            </p:cNvSpPr>
            <p:nvPr/>
          </p:nvSpPr>
          <p:spPr bwMode="auto">
            <a:xfrm>
              <a:off x="2496" y="864"/>
              <a:ext cx="288" cy="192"/>
            </a:xfrm>
            <a:prstGeom prst="rect">
              <a:avLst/>
            </a:prstGeom>
            <a:solidFill>
              <a:srgbClr val="FFCCCC"/>
            </a:solidFill>
            <a:ln w="28575">
              <a:solidFill>
                <a:schemeClr val="tx2"/>
              </a:solidFill>
              <a:miter lim="800000"/>
              <a:headEnd/>
              <a:tailEnd type="none" w="sm" len="sm"/>
            </a:ln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40070" name="Rectangle 11"/>
            <p:cNvSpPr>
              <a:spLocks noChangeArrowheads="1"/>
            </p:cNvSpPr>
            <p:nvPr/>
          </p:nvSpPr>
          <p:spPr bwMode="auto">
            <a:xfrm>
              <a:off x="2784" y="864"/>
              <a:ext cx="288" cy="192"/>
            </a:xfrm>
            <a:prstGeom prst="rect">
              <a:avLst/>
            </a:prstGeom>
            <a:solidFill>
              <a:srgbClr val="FFCCCC"/>
            </a:solidFill>
            <a:ln w="28575">
              <a:solidFill>
                <a:schemeClr val="tx2"/>
              </a:solidFill>
              <a:miter lim="800000"/>
              <a:headEnd/>
              <a:tailEnd type="none" w="sm" len="sm"/>
            </a:ln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40071" name="Rectangle 12"/>
            <p:cNvSpPr>
              <a:spLocks noChangeArrowheads="1"/>
            </p:cNvSpPr>
            <p:nvPr/>
          </p:nvSpPr>
          <p:spPr bwMode="auto">
            <a:xfrm>
              <a:off x="3072" y="864"/>
              <a:ext cx="288" cy="192"/>
            </a:xfrm>
            <a:prstGeom prst="rect">
              <a:avLst/>
            </a:prstGeom>
            <a:solidFill>
              <a:srgbClr val="FFCCCC"/>
            </a:solidFill>
            <a:ln w="28575">
              <a:solidFill>
                <a:schemeClr val="tx2"/>
              </a:solidFill>
              <a:miter lim="800000"/>
              <a:headEnd/>
              <a:tailEnd type="none" w="sm" len="sm"/>
            </a:ln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40072" name="Rectangle 13"/>
            <p:cNvSpPr>
              <a:spLocks noChangeArrowheads="1"/>
            </p:cNvSpPr>
            <p:nvPr/>
          </p:nvSpPr>
          <p:spPr bwMode="auto">
            <a:xfrm>
              <a:off x="3360" y="864"/>
              <a:ext cx="288" cy="192"/>
            </a:xfrm>
            <a:prstGeom prst="rect">
              <a:avLst/>
            </a:prstGeom>
            <a:solidFill>
              <a:srgbClr val="FFCCCC"/>
            </a:solidFill>
            <a:ln w="28575">
              <a:solidFill>
                <a:schemeClr val="tx2"/>
              </a:solidFill>
              <a:miter lim="800000"/>
              <a:headEnd/>
              <a:tailEnd type="none" w="sm" len="sm"/>
            </a:ln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40073" name="Rectangle 14"/>
            <p:cNvSpPr>
              <a:spLocks noChangeArrowheads="1"/>
            </p:cNvSpPr>
            <p:nvPr/>
          </p:nvSpPr>
          <p:spPr bwMode="auto">
            <a:xfrm>
              <a:off x="3648" y="864"/>
              <a:ext cx="288" cy="192"/>
            </a:xfrm>
            <a:prstGeom prst="rect">
              <a:avLst/>
            </a:prstGeom>
            <a:solidFill>
              <a:srgbClr val="FFCCCC"/>
            </a:solidFill>
            <a:ln w="28575">
              <a:solidFill>
                <a:schemeClr val="tx2"/>
              </a:solidFill>
              <a:miter lim="800000"/>
              <a:headEnd/>
              <a:tailEnd type="none" w="sm" len="sm"/>
            </a:ln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40074" name="Rectangle 15"/>
            <p:cNvSpPr>
              <a:spLocks noChangeArrowheads="1"/>
            </p:cNvSpPr>
            <p:nvPr/>
          </p:nvSpPr>
          <p:spPr bwMode="auto">
            <a:xfrm>
              <a:off x="3936" y="864"/>
              <a:ext cx="288" cy="192"/>
            </a:xfrm>
            <a:prstGeom prst="rect">
              <a:avLst/>
            </a:prstGeom>
            <a:solidFill>
              <a:srgbClr val="FFCCCC"/>
            </a:solidFill>
            <a:ln w="28575">
              <a:solidFill>
                <a:schemeClr val="tx2"/>
              </a:solidFill>
              <a:miter lim="800000"/>
              <a:headEnd/>
              <a:tailEnd type="none" w="sm" len="sm"/>
            </a:ln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40075" name="Rectangle 16"/>
            <p:cNvSpPr>
              <a:spLocks noChangeArrowheads="1"/>
            </p:cNvSpPr>
            <p:nvPr/>
          </p:nvSpPr>
          <p:spPr bwMode="auto">
            <a:xfrm>
              <a:off x="4224" y="864"/>
              <a:ext cx="288" cy="192"/>
            </a:xfrm>
            <a:prstGeom prst="rect">
              <a:avLst/>
            </a:prstGeom>
            <a:solidFill>
              <a:srgbClr val="FFCCCC"/>
            </a:solidFill>
            <a:ln w="28575">
              <a:solidFill>
                <a:schemeClr val="tx2"/>
              </a:solidFill>
              <a:miter lim="800000"/>
              <a:headEnd/>
              <a:tailEnd type="none" w="sm" len="sm"/>
            </a:ln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40076" name="Rectangle 17"/>
            <p:cNvSpPr>
              <a:spLocks noChangeArrowheads="1"/>
            </p:cNvSpPr>
            <p:nvPr/>
          </p:nvSpPr>
          <p:spPr bwMode="auto">
            <a:xfrm>
              <a:off x="4512" y="864"/>
              <a:ext cx="288" cy="192"/>
            </a:xfrm>
            <a:prstGeom prst="rect">
              <a:avLst/>
            </a:prstGeom>
            <a:solidFill>
              <a:srgbClr val="FFCCCC"/>
            </a:solidFill>
            <a:ln w="28575">
              <a:solidFill>
                <a:schemeClr val="tx2"/>
              </a:solidFill>
              <a:miter lim="800000"/>
              <a:headEnd/>
              <a:tailEnd type="none" w="sm" len="sm"/>
            </a:ln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40077" name="Rectangle 18"/>
            <p:cNvSpPr>
              <a:spLocks noChangeArrowheads="1"/>
            </p:cNvSpPr>
            <p:nvPr/>
          </p:nvSpPr>
          <p:spPr bwMode="auto">
            <a:xfrm>
              <a:off x="4800" y="864"/>
              <a:ext cx="288" cy="192"/>
            </a:xfrm>
            <a:prstGeom prst="rect">
              <a:avLst/>
            </a:prstGeom>
            <a:solidFill>
              <a:srgbClr val="FFCCCC"/>
            </a:solidFill>
            <a:ln w="28575">
              <a:solidFill>
                <a:schemeClr val="tx2"/>
              </a:solidFill>
              <a:miter lim="800000"/>
              <a:headEnd/>
              <a:tailEnd type="none" w="sm" len="sm"/>
            </a:ln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40078" name="Rectangle 19"/>
            <p:cNvSpPr>
              <a:spLocks noChangeArrowheads="1"/>
            </p:cNvSpPr>
            <p:nvPr/>
          </p:nvSpPr>
          <p:spPr bwMode="auto">
            <a:xfrm>
              <a:off x="5088" y="864"/>
              <a:ext cx="288" cy="192"/>
            </a:xfrm>
            <a:prstGeom prst="rect">
              <a:avLst/>
            </a:prstGeom>
            <a:solidFill>
              <a:srgbClr val="FFCCCC"/>
            </a:solidFill>
            <a:ln w="28575">
              <a:solidFill>
                <a:schemeClr val="tx2"/>
              </a:solidFill>
              <a:miter lim="800000"/>
              <a:headEnd/>
              <a:tailEnd type="none" w="sm" len="sm"/>
            </a:ln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</p:grpSp>
      <p:grpSp>
        <p:nvGrpSpPr>
          <p:cNvPr id="2" name="Group 1"/>
          <p:cNvGrpSpPr/>
          <p:nvPr/>
        </p:nvGrpSpPr>
        <p:grpSpPr>
          <a:xfrm>
            <a:off x="609600" y="2492896"/>
            <a:ext cx="7315200" cy="304800"/>
            <a:chOff x="609600" y="2546350"/>
            <a:chExt cx="7315200" cy="304800"/>
          </a:xfrm>
        </p:grpSpPr>
        <p:grpSp>
          <p:nvGrpSpPr>
            <p:cNvPr id="39941" name="Group 21"/>
            <p:cNvGrpSpPr>
              <a:grpSpLocks/>
            </p:cNvGrpSpPr>
            <p:nvPr/>
          </p:nvGrpSpPr>
          <p:grpSpPr bwMode="auto">
            <a:xfrm>
              <a:off x="609600" y="2546350"/>
              <a:ext cx="7315200" cy="304800"/>
              <a:chOff x="768" y="864"/>
              <a:chExt cx="4608" cy="192"/>
            </a:xfrm>
          </p:grpSpPr>
          <p:sp>
            <p:nvSpPr>
              <p:cNvPr id="40047" name="Rectangle 22"/>
              <p:cNvSpPr>
                <a:spLocks noChangeArrowheads="1"/>
              </p:cNvSpPr>
              <p:nvPr/>
            </p:nvSpPr>
            <p:spPr bwMode="auto">
              <a:xfrm>
                <a:off x="768" y="864"/>
                <a:ext cx="288" cy="192"/>
              </a:xfrm>
              <a:prstGeom prst="rect">
                <a:avLst/>
              </a:prstGeom>
              <a:solidFill>
                <a:srgbClr val="FFCCCC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048" name="Rectangle 23"/>
              <p:cNvSpPr>
                <a:spLocks noChangeArrowheads="1"/>
              </p:cNvSpPr>
              <p:nvPr/>
            </p:nvSpPr>
            <p:spPr bwMode="auto">
              <a:xfrm>
                <a:off x="1056" y="864"/>
                <a:ext cx="288" cy="192"/>
              </a:xfrm>
              <a:prstGeom prst="rect">
                <a:avLst/>
              </a:prstGeom>
              <a:solidFill>
                <a:srgbClr val="FFCCCC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049" name="Rectangle 24"/>
              <p:cNvSpPr>
                <a:spLocks noChangeArrowheads="1"/>
              </p:cNvSpPr>
              <p:nvPr/>
            </p:nvSpPr>
            <p:spPr bwMode="auto">
              <a:xfrm>
                <a:off x="1344" y="864"/>
                <a:ext cx="288" cy="192"/>
              </a:xfrm>
              <a:prstGeom prst="rect">
                <a:avLst/>
              </a:prstGeom>
              <a:solidFill>
                <a:srgbClr val="FFCCCC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050" name="Rectangle 25"/>
              <p:cNvSpPr>
                <a:spLocks noChangeArrowheads="1"/>
              </p:cNvSpPr>
              <p:nvPr/>
            </p:nvSpPr>
            <p:spPr bwMode="auto">
              <a:xfrm>
                <a:off x="1632" y="864"/>
                <a:ext cx="288" cy="192"/>
              </a:xfrm>
              <a:prstGeom prst="rect">
                <a:avLst/>
              </a:prstGeom>
              <a:solidFill>
                <a:srgbClr val="FFCCCC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051" name="Rectangle 26"/>
              <p:cNvSpPr>
                <a:spLocks noChangeArrowheads="1"/>
              </p:cNvSpPr>
              <p:nvPr/>
            </p:nvSpPr>
            <p:spPr bwMode="auto">
              <a:xfrm>
                <a:off x="1920" y="864"/>
                <a:ext cx="288" cy="192"/>
              </a:xfrm>
              <a:prstGeom prst="rect">
                <a:avLst/>
              </a:prstGeom>
              <a:solidFill>
                <a:srgbClr val="FFCCCC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052" name="Rectangle 27"/>
              <p:cNvSpPr>
                <a:spLocks noChangeArrowheads="1"/>
              </p:cNvSpPr>
              <p:nvPr/>
            </p:nvSpPr>
            <p:spPr bwMode="auto">
              <a:xfrm>
                <a:off x="2208" y="864"/>
                <a:ext cx="288" cy="192"/>
              </a:xfrm>
              <a:prstGeom prst="rect">
                <a:avLst/>
              </a:prstGeom>
              <a:solidFill>
                <a:srgbClr val="FFCCCC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053" name="Rectangle 28"/>
              <p:cNvSpPr>
                <a:spLocks noChangeArrowheads="1"/>
              </p:cNvSpPr>
              <p:nvPr/>
            </p:nvSpPr>
            <p:spPr bwMode="auto">
              <a:xfrm>
                <a:off x="2496" y="864"/>
                <a:ext cx="288" cy="192"/>
              </a:xfrm>
              <a:prstGeom prst="rect">
                <a:avLst/>
              </a:prstGeom>
              <a:solidFill>
                <a:srgbClr val="FFCCCC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054" name="Rectangle 29"/>
              <p:cNvSpPr>
                <a:spLocks noChangeArrowheads="1"/>
              </p:cNvSpPr>
              <p:nvPr/>
            </p:nvSpPr>
            <p:spPr bwMode="auto">
              <a:xfrm>
                <a:off x="2784" y="864"/>
                <a:ext cx="288" cy="192"/>
              </a:xfrm>
              <a:prstGeom prst="rect">
                <a:avLst/>
              </a:prstGeom>
              <a:solidFill>
                <a:srgbClr val="FFCCCC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055" name="Rectangle 30"/>
              <p:cNvSpPr>
                <a:spLocks noChangeArrowheads="1"/>
              </p:cNvSpPr>
              <p:nvPr/>
            </p:nvSpPr>
            <p:spPr bwMode="auto">
              <a:xfrm>
                <a:off x="3072" y="864"/>
                <a:ext cx="288" cy="192"/>
              </a:xfrm>
              <a:prstGeom prst="rect">
                <a:avLst/>
              </a:prstGeom>
              <a:solidFill>
                <a:srgbClr val="FFCCCC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056" name="Rectangle 31"/>
              <p:cNvSpPr>
                <a:spLocks noChangeArrowheads="1"/>
              </p:cNvSpPr>
              <p:nvPr/>
            </p:nvSpPr>
            <p:spPr bwMode="auto">
              <a:xfrm>
                <a:off x="3360" y="864"/>
                <a:ext cx="288" cy="192"/>
              </a:xfrm>
              <a:prstGeom prst="rect">
                <a:avLst/>
              </a:prstGeom>
              <a:solidFill>
                <a:srgbClr val="FFCCCC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057" name="Rectangle 32"/>
              <p:cNvSpPr>
                <a:spLocks noChangeArrowheads="1"/>
              </p:cNvSpPr>
              <p:nvPr/>
            </p:nvSpPr>
            <p:spPr bwMode="auto">
              <a:xfrm>
                <a:off x="3648" y="864"/>
                <a:ext cx="288" cy="192"/>
              </a:xfrm>
              <a:prstGeom prst="rect">
                <a:avLst/>
              </a:prstGeom>
              <a:solidFill>
                <a:srgbClr val="FFCCCC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058" name="Rectangle 33"/>
              <p:cNvSpPr>
                <a:spLocks noChangeArrowheads="1"/>
              </p:cNvSpPr>
              <p:nvPr/>
            </p:nvSpPr>
            <p:spPr bwMode="auto">
              <a:xfrm>
                <a:off x="3936" y="864"/>
                <a:ext cx="288" cy="192"/>
              </a:xfrm>
              <a:prstGeom prst="rect">
                <a:avLst/>
              </a:prstGeom>
              <a:solidFill>
                <a:srgbClr val="FFCCCC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059" name="Rectangle 34"/>
              <p:cNvSpPr>
                <a:spLocks noChangeArrowheads="1"/>
              </p:cNvSpPr>
              <p:nvPr/>
            </p:nvSpPr>
            <p:spPr bwMode="auto">
              <a:xfrm>
                <a:off x="4224" y="864"/>
                <a:ext cx="288" cy="192"/>
              </a:xfrm>
              <a:prstGeom prst="rect">
                <a:avLst/>
              </a:prstGeom>
              <a:solidFill>
                <a:srgbClr val="FFCCCC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060" name="Rectangle 35"/>
              <p:cNvSpPr>
                <a:spLocks noChangeArrowheads="1"/>
              </p:cNvSpPr>
              <p:nvPr/>
            </p:nvSpPr>
            <p:spPr bwMode="auto">
              <a:xfrm>
                <a:off x="4512" y="864"/>
                <a:ext cx="288" cy="192"/>
              </a:xfrm>
              <a:prstGeom prst="rect">
                <a:avLst/>
              </a:prstGeom>
              <a:solidFill>
                <a:srgbClr val="FFCCCC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061" name="Rectangle 36"/>
              <p:cNvSpPr>
                <a:spLocks noChangeArrowheads="1"/>
              </p:cNvSpPr>
              <p:nvPr/>
            </p:nvSpPr>
            <p:spPr bwMode="auto">
              <a:xfrm>
                <a:off x="4800" y="864"/>
                <a:ext cx="288" cy="192"/>
              </a:xfrm>
              <a:prstGeom prst="rect">
                <a:avLst/>
              </a:prstGeom>
              <a:solidFill>
                <a:srgbClr val="FFCCCC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062" name="Rectangle 37"/>
              <p:cNvSpPr>
                <a:spLocks noChangeArrowheads="1"/>
              </p:cNvSpPr>
              <p:nvPr/>
            </p:nvSpPr>
            <p:spPr bwMode="auto">
              <a:xfrm>
                <a:off x="5088" y="864"/>
                <a:ext cx="288" cy="192"/>
              </a:xfrm>
              <a:prstGeom prst="rect">
                <a:avLst/>
              </a:prstGeom>
              <a:solidFill>
                <a:srgbClr val="FFCCCC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</p:grpSp>
        <p:sp>
          <p:nvSpPr>
            <p:cNvPr id="39945" name="Rectangle 89"/>
            <p:cNvSpPr>
              <a:spLocks noChangeArrowheads="1"/>
            </p:cNvSpPr>
            <p:nvPr/>
          </p:nvSpPr>
          <p:spPr bwMode="auto">
            <a:xfrm>
              <a:off x="609600" y="2546350"/>
              <a:ext cx="914400" cy="304800"/>
            </a:xfrm>
            <a:prstGeom prst="rect">
              <a:avLst/>
            </a:prstGeom>
            <a:noFill/>
            <a:ln w="28575">
              <a:solidFill>
                <a:schemeClr val="tx2"/>
              </a:solidFill>
              <a:miter lim="800000"/>
              <a:headEnd/>
              <a:tailEnd type="none" w="sm" len="sm"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9946" name="Rectangle 90"/>
            <p:cNvSpPr>
              <a:spLocks noChangeArrowheads="1"/>
            </p:cNvSpPr>
            <p:nvPr/>
          </p:nvSpPr>
          <p:spPr bwMode="auto">
            <a:xfrm>
              <a:off x="1524000" y="2546350"/>
              <a:ext cx="914400" cy="304800"/>
            </a:xfrm>
            <a:prstGeom prst="rect">
              <a:avLst/>
            </a:prstGeom>
            <a:noFill/>
            <a:ln w="28575">
              <a:solidFill>
                <a:schemeClr val="tx2"/>
              </a:solidFill>
              <a:miter lim="800000"/>
              <a:headEnd/>
              <a:tailEnd type="none" w="sm" len="sm"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9947" name="Rectangle 91"/>
            <p:cNvSpPr>
              <a:spLocks noChangeArrowheads="1"/>
            </p:cNvSpPr>
            <p:nvPr/>
          </p:nvSpPr>
          <p:spPr bwMode="auto">
            <a:xfrm>
              <a:off x="2438400" y="2546350"/>
              <a:ext cx="914400" cy="304800"/>
            </a:xfrm>
            <a:prstGeom prst="rect">
              <a:avLst/>
            </a:prstGeom>
            <a:noFill/>
            <a:ln w="28575">
              <a:solidFill>
                <a:schemeClr val="tx2"/>
              </a:solidFill>
              <a:miter lim="800000"/>
              <a:headEnd/>
              <a:tailEnd type="none" w="sm" len="sm"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9948" name="Rectangle 92"/>
            <p:cNvSpPr>
              <a:spLocks noChangeArrowheads="1"/>
            </p:cNvSpPr>
            <p:nvPr/>
          </p:nvSpPr>
          <p:spPr bwMode="auto">
            <a:xfrm>
              <a:off x="3352800" y="2546350"/>
              <a:ext cx="914400" cy="304800"/>
            </a:xfrm>
            <a:prstGeom prst="rect">
              <a:avLst/>
            </a:prstGeom>
            <a:noFill/>
            <a:ln w="28575">
              <a:solidFill>
                <a:schemeClr val="tx2"/>
              </a:solidFill>
              <a:miter lim="800000"/>
              <a:headEnd/>
              <a:tailEnd type="none" w="sm" len="sm"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9949" name="Rectangle 93"/>
            <p:cNvSpPr>
              <a:spLocks noChangeArrowheads="1"/>
            </p:cNvSpPr>
            <p:nvPr/>
          </p:nvSpPr>
          <p:spPr bwMode="auto">
            <a:xfrm>
              <a:off x="4267200" y="2546350"/>
              <a:ext cx="914400" cy="304800"/>
            </a:xfrm>
            <a:prstGeom prst="rect">
              <a:avLst/>
            </a:prstGeom>
            <a:noFill/>
            <a:ln w="28575">
              <a:solidFill>
                <a:schemeClr val="tx2"/>
              </a:solidFill>
              <a:miter lim="800000"/>
              <a:headEnd/>
              <a:tailEnd type="none" w="sm" len="sm"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9950" name="Rectangle 94"/>
            <p:cNvSpPr>
              <a:spLocks noChangeArrowheads="1"/>
            </p:cNvSpPr>
            <p:nvPr/>
          </p:nvSpPr>
          <p:spPr bwMode="auto">
            <a:xfrm>
              <a:off x="5181600" y="2546350"/>
              <a:ext cx="914400" cy="304800"/>
            </a:xfrm>
            <a:prstGeom prst="rect">
              <a:avLst/>
            </a:prstGeom>
            <a:noFill/>
            <a:ln w="28575">
              <a:solidFill>
                <a:schemeClr val="tx2"/>
              </a:solidFill>
              <a:miter lim="800000"/>
              <a:headEnd/>
              <a:tailEnd type="none" w="sm" len="sm"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9951" name="Rectangle 95"/>
            <p:cNvSpPr>
              <a:spLocks noChangeArrowheads="1"/>
            </p:cNvSpPr>
            <p:nvPr/>
          </p:nvSpPr>
          <p:spPr bwMode="auto">
            <a:xfrm>
              <a:off x="6096000" y="2546350"/>
              <a:ext cx="914400" cy="304800"/>
            </a:xfrm>
            <a:prstGeom prst="rect">
              <a:avLst/>
            </a:prstGeom>
            <a:noFill/>
            <a:ln w="28575">
              <a:solidFill>
                <a:schemeClr val="tx2"/>
              </a:solidFill>
              <a:miter lim="800000"/>
              <a:headEnd/>
              <a:tailEnd type="none" w="sm" len="sm"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9952" name="Rectangle 96"/>
            <p:cNvSpPr>
              <a:spLocks noChangeArrowheads="1"/>
            </p:cNvSpPr>
            <p:nvPr/>
          </p:nvSpPr>
          <p:spPr bwMode="auto">
            <a:xfrm>
              <a:off x="7010400" y="2546350"/>
              <a:ext cx="914400" cy="304800"/>
            </a:xfrm>
            <a:prstGeom prst="rect">
              <a:avLst/>
            </a:prstGeom>
            <a:noFill/>
            <a:ln w="28575">
              <a:solidFill>
                <a:schemeClr val="tx2"/>
              </a:solidFill>
              <a:miter lim="800000"/>
              <a:headEnd/>
              <a:tailEnd type="none" w="sm" len="sm"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</p:grpSp>
      <p:grpSp>
        <p:nvGrpSpPr>
          <p:cNvPr id="3" name="Group 2"/>
          <p:cNvGrpSpPr/>
          <p:nvPr/>
        </p:nvGrpSpPr>
        <p:grpSpPr>
          <a:xfrm>
            <a:off x="609600" y="3212976"/>
            <a:ext cx="7315200" cy="304800"/>
            <a:chOff x="609600" y="3308350"/>
            <a:chExt cx="7315200" cy="304800"/>
          </a:xfrm>
        </p:grpSpPr>
        <p:grpSp>
          <p:nvGrpSpPr>
            <p:cNvPr id="39942" name="Group 38"/>
            <p:cNvGrpSpPr>
              <a:grpSpLocks/>
            </p:cNvGrpSpPr>
            <p:nvPr/>
          </p:nvGrpSpPr>
          <p:grpSpPr bwMode="auto">
            <a:xfrm>
              <a:off x="609600" y="3308350"/>
              <a:ext cx="7315200" cy="304800"/>
              <a:chOff x="768" y="864"/>
              <a:chExt cx="4608" cy="192"/>
            </a:xfrm>
          </p:grpSpPr>
          <p:sp>
            <p:nvSpPr>
              <p:cNvPr id="40031" name="Rectangle 39"/>
              <p:cNvSpPr>
                <a:spLocks noChangeArrowheads="1"/>
              </p:cNvSpPr>
              <p:nvPr/>
            </p:nvSpPr>
            <p:spPr bwMode="auto">
              <a:xfrm>
                <a:off x="768" y="864"/>
                <a:ext cx="288" cy="192"/>
              </a:xfrm>
              <a:prstGeom prst="rect">
                <a:avLst/>
              </a:prstGeom>
              <a:solidFill>
                <a:srgbClr val="FFCCCC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032" name="Rectangle 40"/>
              <p:cNvSpPr>
                <a:spLocks noChangeArrowheads="1"/>
              </p:cNvSpPr>
              <p:nvPr/>
            </p:nvSpPr>
            <p:spPr bwMode="auto">
              <a:xfrm>
                <a:off x="1056" y="864"/>
                <a:ext cx="288" cy="192"/>
              </a:xfrm>
              <a:prstGeom prst="rect">
                <a:avLst/>
              </a:prstGeom>
              <a:solidFill>
                <a:srgbClr val="FFCCCC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033" name="Rectangle 41"/>
              <p:cNvSpPr>
                <a:spLocks noChangeArrowheads="1"/>
              </p:cNvSpPr>
              <p:nvPr/>
            </p:nvSpPr>
            <p:spPr bwMode="auto">
              <a:xfrm>
                <a:off x="1344" y="864"/>
                <a:ext cx="288" cy="192"/>
              </a:xfrm>
              <a:prstGeom prst="rect">
                <a:avLst/>
              </a:prstGeom>
              <a:solidFill>
                <a:srgbClr val="FFCCCC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034" name="Rectangle 42"/>
              <p:cNvSpPr>
                <a:spLocks noChangeArrowheads="1"/>
              </p:cNvSpPr>
              <p:nvPr/>
            </p:nvSpPr>
            <p:spPr bwMode="auto">
              <a:xfrm>
                <a:off x="1632" y="864"/>
                <a:ext cx="288" cy="192"/>
              </a:xfrm>
              <a:prstGeom prst="rect">
                <a:avLst/>
              </a:prstGeom>
              <a:solidFill>
                <a:srgbClr val="FFCCCC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035" name="Rectangle 43"/>
              <p:cNvSpPr>
                <a:spLocks noChangeArrowheads="1"/>
              </p:cNvSpPr>
              <p:nvPr/>
            </p:nvSpPr>
            <p:spPr bwMode="auto">
              <a:xfrm>
                <a:off x="1920" y="864"/>
                <a:ext cx="288" cy="192"/>
              </a:xfrm>
              <a:prstGeom prst="rect">
                <a:avLst/>
              </a:prstGeom>
              <a:solidFill>
                <a:srgbClr val="FFCCCC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036" name="Rectangle 44"/>
              <p:cNvSpPr>
                <a:spLocks noChangeArrowheads="1"/>
              </p:cNvSpPr>
              <p:nvPr/>
            </p:nvSpPr>
            <p:spPr bwMode="auto">
              <a:xfrm>
                <a:off x="2208" y="864"/>
                <a:ext cx="288" cy="192"/>
              </a:xfrm>
              <a:prstGeom prst="rect">
                <a:avLst/>
              </a:prstGeom>
              <a:solidFill>
                <a:srgbClr val="FFCCCC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037" name="Rectangle 45"/>
              <p:cNvSpPr>
                <a:spLocks noChangeArrowheads="1"/>
              </p:cNvSpPr>
              <p:nvPr/>
            </p:nvSpPr>
            <p:spPr bwMode="auto">
              <a:xfrm>
                <a:off x="2496" y="864"/>
                <a:ext cx="288" cy="192"/>
              </a:xfrm>
              <a:prstGeom prst="rect">
                <a:avLst/>
              </a:prstGeom>
              <a:solidFill>
                <a:srgbClr val="FFCCCC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038" name="Rectangle 46"/>
              <p:cNvSpPr>
                <a:spLocks noChangeArrowheads="1"/>
              </p:cNvSpPr>
              <p:nvPr/>
            </p:nvSpPr>
            <p:spPr bwMode="auto">
              <a:xfrm>
                <a:off x="2784" y="864"/>
                <a:ext cx="288" cy="192"/>
              </a:xfrm>
              <a:prstGeom prst="rect">
                <a:avLst/>
              </a:prstGeom>
              <a:solidFill>
                <a:srgbClr val="FFCCCC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039" name="Rectangle 47"/>
              <p:cNvSpPr>
                <a:spLocks noChangeArrowheads="1"/>
              </p:cNvSpPr>
              <p:nvPr/>
            </p:nvSpPr>
            <p:spPr bwMode="auto">
              <a:xfrm>
                <a:off x="3072" y="864"/>
                <a:ext cx="288" cy="192"/>
              </a:xfrm>
              <a:prstGeom prst="rect">
                <a:avLst/>
              </a:prstGeom>
              <a:solidFill>
                <a:srgbClr val="FFCCCC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040" name="Rectangle 48"/>
              <p:cNvSpPr>
                <a:spLocks noChangeArrowheads="1"/>
              </p:cNvSpPr>
              <p:nvPr/>
            </p:nvSpPr>
            <p:spPr bwMode="auto">
              <a:xfrm>
                <a:off x="3360" y="864"/>
                <a:ext cx="288" cy="192"/>
              </a:xfrm>
              <a:prstGeom prst="rect">
                <a:avLst/>
              </a:prstGeom>
              <a:solidFill>
                <a:srgbClr val="FFCCCC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041" name="Rectangle 49"/>
              <p:cNvSpPr>
                <a:spLocks noChangeArrowheads="1"/>
              </p:cNvSpPr>
              <p:nvPr/>
            </p:nvSpPr>
            <p:spPr bwMode="auto">
              <a:xfrm>
                <a:off x="3648" y="864"/>
                <a:ext cx="288" cy="192"/>
              </a:xfrm>
              <a:prstGeom prst="rect">
                <a:avLst/>
              </a:prstGeom>
              <a:solidFill>
                <a:srgbClr val="FFCCCC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042" name="Rectangle 50"/>
              <p:cNvSpPr>
                <a:spLocks noChangeArrowheads="1"/>
              </p:cNvSpPr>
              <p:nvPr/>
            </p:nvSpPr>
            <p:spPr bwMode="auto">
              <a:xfrm>
                <a:off x="3936" y="864"/>
                <a:ext cx="288" cy="192"/>
              </a:xfrm>
              <a:prstGeom prst="rect">
                <a:avLst/>
              </a:prstGeom>
              <a:solidFill>
                <a:srgbClr val="FFCCCC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043" name="Rectangle 51"/>
              <p:cNvSpPr>
                <a:spLocks noChangeArrowheads="1"/>
              </p:cNvSpPr>
              <p:nvPr/>
            </p:nvSpPr>
            <p:spPr bwMode="auto">
              <a:xfrm>
                <a:off x="4224" y="864"/>
                <a:ext cx="288" cy="192"/>
              </a:xfrm>
              <a:prstGeom prst="rect">
                <a:avLst/>
              </a:prstGeom>
              <a:solidFill>
                <a:srgbClr val="FFCCCC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044" name="Rectangle 52"/>
              <p:cNvSpPr>
                <a:spLocks noChangeArrowheads="1"/>
              </p:cNvSpPr>
              <p:nvPr/>
            </p:nvSpPr>
            <p:spPr bwMode="auto">
              <a:xfrm>
                <a:off x="4512" y="864"/>
                <a:ext cx="288" cy="192"/>
              </a:xfrm>
              <a:prstGeom prst="rect">
                <a:avLst/>
              </a:prstGeom>
              <a:solidFill>
                <a:srgbClr val="FFCCCC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045" name="Rectangle 53"/>
              <p:cNvSpPr>
                <a:spLocks noChangeArrowheads="1"/>
              </p:cNvSpPr>
              <p:nvPr/>
            </p:nvSpPr>
            <p:spPr bwMode="auto">
              <a:xfrm>
                <a:off x="4800" y="864"/>
                <a:ext cx="288" cy="192"/>
              </a:xfrm>
              <a:prstGeom prst="rect">
                <a:avLst/>
              </a:prstGeom>
              <a:solidFill>
                <a:srgbClr val="FFCCCC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046" name="Rectangle 54"/>
              <p:cNvSpPr>
                <a:spLocks noChangeArrowheads="1"/>
              </p:cNvSpPr>
              <p:nvPr/>
            </p:nvSpPr>
            <p:spPr bwMode="auto">
              <a:xfrm>
                <a:off x="5088" y="864"/>
                <a:ext cx="288" cy="192"/>
              </a:xfrm>
              <a:prstGeom prst="rect">
                <a:avLst/>
              </a:prstGeom>
              <a:solidFill>
                <a:srgbClr val="FFCCCC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</p:grpSp>
        <p:sp>
          <p:nvSpPr>
            <p:cNvPr id="39953" name="Rectangle 97"/>
            <p:cNvSpPr>
              <a:spLocks noChangeArrowheads="1"/>
            </p:cNvSpPr>
            <p:nvPr/>
          </p:nvSpPr>
          <p:spPr bwMode="auto">
            <a:xfrm>
              <a:off x="609600" y="3308350"/>
              <a:ext cx="1828800" cy="304800"/>
            </a:xfrm>
            <a:prstGeom prst="rect">
              <a:avLst/>
            </a:prstGeom>
            <a:noFill/>
            <a:ln w="28575">
              <a:solidFill>
                <a:schemeClr val="tx2"/>
              </a:solidFill>
              <a:miter lim="800000"/>
              <a:headEnd/>
              <a:tailEnd type="none" w="sm" len="sm"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9954" name="Rectangle 98"/>
            <p:cNvSpPr>
              <a:spLocks noChangeArrowheads="1"/>
            </p:cNvSpPr>
            <p:nvPr/>
          </p:nvSpPr>
          <p:spPr bwMode="auto">
            <a:xfrm>
              <a:off x="2438400" y="3308350"/>
              <a:ext cx="1828800" cy="304800"/>
            </a:xfrm>
            <a:prstGeom prst="rect">
              <a:avLst/>
            </a:prstGeom>
            <a:noFill/>
            <a:ln w="28575">
              <a:solidFill>
                <a:schemeClr val="tx2"/>
              </a:solidFill>
              <a:miter lim="800000"/>
              <a:headEnd/>
              <a:tailEnd type="none" w="sm" len="sm"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9955" name="Rectangle 99"/>
            <p:cNvSpPr>
              <a:spLocks noChangeArrowheads="1"/>
            </p:cNvSpPr>
            <p:nvPr/>
          </p:nvSpPr>
          <p:spPr bwMode="auto">
            <a:xfrm>
              <a:off x="4267200" y="3308350"/>
              <a:ext cx="1828800" cy="304800"/>
            </a:xfrm>
            <a:prstGeom prst="rect">
              <a:avLst/>
            </a:prstGeom>
            <a:noFill/>
            <a:ln w="28575">
              <a:solidFill>
                <a:schemeClr val="tx2"/>
              </a:solidFill>
              <a:miter lim="800000"/>
              <a:headEnd/>
              <a:tailEnd type="none" w="sm" len="sm"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9956" name="Rectangle 100"/>
            <p:cNvSpPr>
              <a:spLocks noChangeArrowheads="1"/>
            </p:cNvSpPr>
            <p:nvPr/>
          </p:nvSpPr>
          <p:spPr bwMode="auto">
            <a:xfrm>
              <a:off x="6096000" y="3308350"/>
              <a:ext cx="1828800" cy="304800"/>
            </a:xfrm>
            <a:prstGeom prst="rect">
              <a:avLst/>
            </a:prstGeom>
            <a:noFill/>
            <a:ln w="28575">
              <a:solidFill>
                <a:schemeClr val="tx2"/>
              </a:solidFill>
              <a:miter lim="800000"/>
              <a:headEnd/>
              <a:tailEnd type="none" w="sm" len="sm"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lIns="45720" rIns="45720" anchor="ctr">
              <a:spAutoFit/>
            </a:bodyPr>
            <a:lstStyle/>
            <a:p>
              <a:endParaRPr lang="en-US"/>
            </a:p>
          </p:txBody>
        </p:sp>
      </p:grpSp>
      <p:grpSp>
        <p:nvGrpSpPr>
          <p:cNvPr id="4" name="Group 3"/>
          <p:cNvGrpSpPr/>
          <p:nvPr/>
        </p:nvGrpSpPr>
        <p:grpSpPr>
          <a:xfrm>
            <a:off x="609600" y="3916288"/>
            <a:ext cx="7315200" cy="304800"/>
            <a:chOff x="609600" y="4070350"/>
            <a:chExt cx="7315200" cy="304800"/>
          </a:xfrm>
        </p:grpSpPr>
        <p:grpSp>
          <p:nvGrpSpPr>
            <p:cNvPr id="39943" name="Group 55"/>
            <p:cNvGrpSpPr>
              <a:grpSpLocks/>
            </p:cNvGrpSpPr>
            <p:nvPr/>
          </p:nvGrpSpPr>
          <p:grpSpPr bwMode="auto">
            <a:xfrm>
              <a:off x="609600" y="4070350"/>
              <a:ext cx="7315200" cy="304800"/>
              <a:chOff x="768" y="864"/>
              <a:chExt cx="4608" cy="192"/>
            </a:xfrm>
          </p:grpSpPr>
          <p:sp>
            <p:nvSpPr>
              <p:cNvPr id="40015" name="Rectangle 56"/>
              <p:cNvSpPr>
                <a:spLocks noChangeArrowheads="1"/>
              </p:cNvSpPr>
              <p:nvPr/>
            </p:nvSpPr>
            <p:spPr bwMode="auto">
              <a:xfrm>
                <a:off x="768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016" name="Rectangle 57"/>
              <p:cNvSpPr>
                <a:spLocks noChangeArrowheads="1"/>
              </p:cNvSpPr>
              <p:nvPr/>
            </p:nvSpPr>
            <p:spPr bwMode="auto">
              <a:xfrm>
                <a:off x="1056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017" name="Rectangle 58"/>
              <p:cNvSpPr>
                <a:spLocks noChangeArrowheads="1"/>
              </p:cNvSpPr>
              <p:nvPr/>
            </p:nvSpPr>
            <p:spPr bwMode="auto">
              <a:xfrm>
                <a:off x="1344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018" name="Rectangle 59"/>
              <p:cNvSpPr>
                <a:spLocks noChangeArrowheads="1"/>
              </p:cNvSpPr>
              <p:nvPr/>
            </p:nvSpPr>
            <p:spPr bwMode="auto">
              <a:xfrm>
                <a:off x="1632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019" name="Rectangle 60"/>
              <p:cNvSpPr>
                <a:spLocks noChangeArrowheads="1"/>
              </p:cNvSpPr>
              <p:nvPr/>
            </p:nvSpPr>
            <p:spPr bwMode="auto">
              <a:xfrm>
                <a:off x="1920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020" name="Rectangle 61"/>
              <p:cNvSpPr>
                <a:spLocks noChangeArrowheads="1"/>
              </p:cNvSpPr>
              <p:nvPr/>
            </p:nvSpPr>
            <p:spPr bwMode="auto">
              <a:xfrm>
                <a:off x="2208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021" name="Rectangle 62"/>
              <p:cNvSpPr>
                <a:spLocks noChangeArrowheads="1"/>
              </p:cNvSpPr>
              <p:nvPr/>
            </p:nvSpPr>
            <p:spPr bwMode="auto">
              <a:xfrm>
                <a:off x="2496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022" name="Rectangle 63"/>
              <p:cNvSpPr>
                <a:spLocks noChangeArrowheads="1"/>
              </p:cNvSpPr>
              <p:nvPr/>
            </p:nvSpPr>
            <p:spPr bwMode="auto">
              <a:xfrm>
                <a:off x="2784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023" name="Rectangle 64"/>
              <p:cNvSpPr>
                <a:spLocks noChangeArrowheads="1"/>
              </p:cNvSpPr>
              <p:nvPr/>
            </p:nvSpPr>
            <p:spPr bwMode="auto">
              <a:xfrm>
                <a:off x="3072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024" name="Rectangle 65"/>
              <p:cNvSpPr>
                <a:spLocks noChangeArrowheads="1"/>
              </p:cNvSpPr>
              <p:nvPr/>
            </p:nvSpPr>
            <p:spPr bwMode="auto">
              <a:xfrm>
                <a:off x="3360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025" name="Rectangle 66"/>
              <p:cNvSpPr>
                <a:spLocks noChangeArrowheads="1"/>
              </p:cNvSpPr>
              <p:nvPr/>
            </p:nvSpPr>
            <p:spPr bwMode="auto">
              <a:xfrm>
                <a:off x="3648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026" name="Rectangle 67"/>
              <p:cNvSpPr>
                <a:spLocks noChangeArrowheads="1"/>
              </p:cNvSpPr>
              <p:nvPr/>
            </p:nvSpPr>
            <p:spPr bwMode="auto">
              <a:xfrm>
                <a:off x="3936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027" name="Rectangle 68"/>
              <p:cNvSpPr>
                <a:spLocks noChangeArrowheads="1"/>
              </p:cNvSpPr>
              <p:nvPr/>
            </p:nvSpPr>
            <p:spPr bwMode="auto">
              <a:xfrm>
                <a:off x="4224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028" name="Rectangle 69"/>
              <p:cNvSpPr>
                <a:spLocks noChangeArrowheads="1"/>
              </p:cNvSpPr>
              <p:nvPr/>
            </p:nvSpPr>
            <p:spPr bwMode="auto">
              <a:xfrm>
                <a:off x="4512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029" name="Rectangle 70"/>
              <p:cNvSpPr>
                <a:spLocks noChangeArrowheads="1"/>
              </p:cNvSpPr>
              <p:nvPr/>
            </p:nvSpPr>
            <p:spPr bwMode="auto">
              <a:xfrm>
                <a:off x="4800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030" name="Rectangle 71"/>
              <p:cNvSpPr>
                <a:spLocks noChangeArrowheads="1"/>
              </p:cNvSpPr>
              <p:nvPr/>
            </p:nvSpPr>
            <p:spPr bwMode="auto">
              <a:xfrm>
                <a:off x="5088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</p:grpSp>
        <p:sp>
          <p:nvSpPr>
            <p:cNvPr id="39957" name="Rectangle 101"/>
            <p:cNvSpPr>
              <a:spLocks noChangeArrowheads="1"/>
            </p:cNvSpPr>
            <p:nvPr/>
          </p:nvSpPr>
          <p:spPr bwMode="auto">
            <a:xfrm>
              <a:off x="609600" y="4070350"/>
              <a:ext cx="1828800" cy="304800"/>
            </a:xfrm>
            <a:prstGeom prst="rect">
              <a:avLst/>
            </a:prstGeom>
            <a:noFill/>
            <a:ln w="28575">
              <a:solidFill>
                <a:schemeClr val="tx2"/>
              </a:solidFill>
              <a:miter lim="800000"/>
              <a:headEnd/>
              <a:tailEnd type="none" w="sm" len="sm"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9958" name="Rectangle 102"/>
            <p:cNvSpPr>
              <a:spLocks noChangeArrowheads="1"/>
            </p:cNvSpPr>
            <p:nvPr/>
          </p:nvSpPr>
          <p:spPr bwMode="auto">
            <a:xfrm>
              <a:off x="2438400" y="4070350"/>
              <a:ext cx="1828800" cy="304800"/>
            </a:xfrm>
            <a:prstGeom prst="rect">
              <a:avLst/>
            </a:prstGeom>
            <a:noFill/>
            <a:ln w="28575">
              <a:solidFill>
                <a:schemeClr val="tx2"/>
              </a:solidFill>
              <a:miter lim="800000"/>
              <a:headEnd/>
              <a:tailEnd type="none" w="sm" len="sm"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9959" name="Rectangle 103"/>
            <p:cNvSpPr>
              <a:spLocks noChangeArrowheads="1"/>
            </p:cNvSpPr>
            <p:nvPr/>
          </p:nvSpPr>
          <p:spPr bwMode="auto">
            <a:xfrm>
              <a:off x="4267200" y="4070350"/>
              <a:ext cx="1828800" cy="304800"/>
            </a:xfrm>
            <a:prstGeom prst="rect">
              <a:avLst/>
            </a:prstGeom>
            <a:noFill/>
            <a:ln w="28575">
              <a:solidFill>
                <a:schemeClr val="tx2"/>
              </a:solidFill>
              <a:miter lim="800000"/>
              <a:headEnd/>
              <a:tailEnd type="none" w="sm" len="sm"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9960" name="Rectangle 104"/>
            <p:cNvSpPr>
              <a:spLocks noChangeArrowheads="1"/>
            </p:cNvSpPr>
            <p:nvPr/>
          </p:nvSpPr>
          <p:spPr bwMode="auto">
            <a:xfrm>
              <a:off x="6096000" y="4070350"/>
              <a:ext cx="1828800" cy="304800"/>
            </a:xfrm>
            <a:prstGeom prst="rect">
              <a:avLst/>
            </a:prstGeom>
            <a:noFill/>
            <a:ln w="28575">
              <a:solidFill>
                <a:schemeClr val="tx2"/>
              </a:solidFill>
              <a:miter lim="800000"/>
              <a:headEnd/>
              <a:tailEnd type="none" w="sm" len="sm"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lIns="45720" rIns="45720" anchor="ctr">
              <a:spAutoFit/>
            </a:bodyPr>
            <a:lstStyle/>
            <a:p>
              <a:endParaRPr lang="en-US"/>
            </a:p>
          </p:txBody>
        </p:sp>
      </p:grpSp>
      <p:grpSp>
        <p:nvGrpSpPr>
          <p:cNvPr id="5" name="Group 4"/>
          <p:cNvGrpSpPr/>
          <p:nvPr/>
        </p:nvGrpSpPr>
        <p:grpSpPr>
          <a:xfrm>
            <a:off x="609600" y="4725144"/>
            <a:ext cx="7315200" cy="304800"/>
            <a:chOff x="609600" y="4832350"/>
            <a:chExt cx="7315200" cy="304800"/>
          </a:xfrm>
        </p:grpSpPr>
        <p:grpSp>
          <p:nvGrpSpPr>
            <p:cNvPr id="39944" name="Group 72"/>
            <p:cNvGrpSpPr>
              <a:grpSpLocks/>
            </p:cNvGrpSpPr>
            <p:nvPr/>
          </p:nvGrpSpPr>
          <p:grpSpPr bwMode="auto">
            <a:xfrm>
              <a:off x="609600" y="4832350"/>
              <a:ext cx="7315200" cy="304800"/>
              <a:chOff x="768" y="864"/>
              <a:chExt cx="4608" cy="192"/>
            </a:xfrm>
          </p:grpSpPr>
          <p:sp>
            <p:nvSpPr>
              <p:cNvPr id="39999" name="Rectangle 73"/>
              <p:cNvSpPr>
                <a:spLocks noChangeArrowheads="1"/>
              </p:cNvSpPr>
              <p:nvPr/>
            </p:nvSpPr>
            <p:spPr bwMode="auto">
              <a:xfrm>
                <a:off x="768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000" name="Rectangle 74"/>
              <p:cNvSpPr>
                <a:spLocks noChangeArrowheads="1"/>
              </p:cNvSpPr>
              <p:nvPr/>
            </p:nvSpPr>
            <p:spPr bwMode="auto">
              <a:xfrm>
                <a:off x="1056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001" name="Rectangle 75"/>
              <p:cNvSpPr>
                <a:spLocks noChangeArrowheads="1"/>
              </p:cNvSpPr>
              <p:nvPr/>
            </p:nvSpPr>
            <p:spPr bwMode="auto">
              <a:xfrm>
                <a:off x="1344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002" name="Rectangle 76"/>
              <p:cNvSpPr>
                <a:spLocks noChangeArrowheads="1"/>
              </p:cNvSpPr>
              <p:nvPr/>
            </p:nvSpPr>
            <p:spPr bwMode="auto">
              <a:xfrm>
                <a:off x="1632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003" name="Rectangle 77"/>
              <p:cNvSpPr>
                <a:spLocks noChangeArrowheads="1"/>
              </p:cNvSpPr>
              <p:nvPr/>
            </p:nvSpPr>
            <p:spPr bwMode="auto">
              <a:xfrm>
                <a:off x="1920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004" name="Rectangle 78"/>
              <p:cNvSpPr>
                <a:spLocks noChangeArrowheads="1"/>
              </p:cNvSpPr>
              <p:nvPr/>
            </p:nvSpPr>
            <p:spPr bwMode="auto">
              <a:xfrm>
                <a:off x="2208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005" name="Rectangle 79"/>
              <p:cNvSpPr>
                <a:spLocks noChangeArrowheads="1"/>
              </p:cNvSpPr>
              <p:nvPr/>
            </p:nvSpPr>
            <p:spPr bwMode="auto">
              <a:xfrm>
                <a:off x="2496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006" name="Rectangle 80"/>
              <p:cNvSpPr>
                <a:spLocks noChangeArrowheads="1"/>
              </p:cNvSpPr>
              <p:nvPr/>
            </p:nvSpPr>
            <p:spPr bwMode="auto">
              <a:xfrm>
                <a:off x="2784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007" name="Rectangle 81"/>
              <p:cNvSpPr>
                <a:spLocks noChangeArrowheads="1"/>
              </p:cNvSpPr>
              <p:nvPr/>
            </p:nvSpPr>
            <p:spPr bwMode="auto">
              <a:xfrm>
                <a:off x="3072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008" name="Rectangle 82"/>
              <p:cNvSpPr>
                <a:spLocks noChangeArrowheads="1"/>
              </p:cNvSpPr>
              <p:nvPr/>
            </p:nvSpPr>
            <p:spPr bwMode="auto">
              <a:xfrm>
                <a:off x="3360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009" name="Rectangle 83"/>
              <p:cNvSpPr>
                <a:spLocks noChangeArrowheads="1"/>
              </p:cNvSpPr>
              <p:nvPr/>
            </p:nvSpPr>
            <p:spPr bwMode="auto">
              <a:xfrm>
                <a:off x="3648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010" name="Rectangle 84"/>
              <p:cNvSpPr>
                <a:spLocks noChangeArrowheads="1"/>
              </p:cNvSpPr>
              <p:nvPr/>
            </p:nvSpPr>
            <p:spPr bwMode="auto">
              <a:xfrm>
                <a:off x="3936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011" name="Rectangle 85"/>
              <p:cNvSpPr>
                <a:spLocks noChangeArrowheads="1"/>
              </p:cNvSpPr>
              <p:nvPr/>
            </p:nvSpPr>
            <p:spPr bwMode="auto">
              <a:xfrm>
                <a:off x="4224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012" name="Rectangle 86"/>
              <p:cNvSpPr>
                <a:spLocks noChangeArrowheads="1"/>
              </p:cNvSpPr>
              <p:nvPr/>
            </p:nvSpPr>
            <p:spPr bwMode="auto">
              <a:xfrm>
                <a:off x="4512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013" name="Rectangle 87"/>
              <p:cNvSpPr>
                <a:spLocks noChangeArrowheads="1"/>
              </p:cNvSpPr>
              <p:nvPr/>
            </p:nvSpPr>
            <p:spPr bwMode="auto">
              <a:xfrm>
                <a:off x="4800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014" name="Rectangle 88"/>
              <p:cNvSpPr>
                <a:spLocks noChangeArrowheads="1"/>
              </p:cNvSpPr>
              <p:nvPr/>
            </p:nvSpPr>
            <p:spPr bwMode="auto">
              <a:xfrm>
                <a:off x="5088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</p:grpSp>
        <p:sp>
          <p:nvSpPr>
            <p:cNvPr id="39961" name="Rectangle 105"/>
            <p:cNvSpPr>
              <a:spLocks noChangeArrowheads="1"/>
            </p:cNvSpPr>
            <p:nvPr/>
          </p:nvSpPr>
          <p:spPr bwMode="auto">
            <a:xfrm>
              <a:off x="609600" y="4832350"/>
              <a:ext cx="3657600" cy="304800"/>
            </a:xfrm>
            <a:prstGeom prst="rect">
              <a:avLst/>
            </a:prstGeom>
            <a:noFill/>
            <a:ln w="28575">
              <a:solidFill>
                <a:schemeClr val="tx2"/>
              </a:solidFill>
              <a:miter lim="800000"/>
              <a:headEnd/>
              <a:tailEnd type="none" w="sm" len="sm"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9962" name="Rectangle 109"/>
            <p:cNvSpPr>
              <a:spLocks noChangeArrowheads="1"/>
            </p:cNvSpPr>
            <p:nvPr/>
          </p:nvSpPr>
          <p:spPr bwMode="auto">
            <a:xfrm>
              <a:off x="4267200" y="4832350"/>
              <a:ext cx="3657600" cy="304800"/>
            </a:xfrm>
            <a:prstGeom prst="rect">
              <a:avLst/>
            </a:prstGeom>
            <a:noFill/>
            <a:ln w="28575">
              <a:solidFill>
                <a:schemeClr val="tx2"/>
              </a:solidFill>
              <a:miter lim="800000"/>
              <a:headEnd/>
              <a:tailEnd type="none" w="sm" len="sm"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lIns="45720" rIns="45720" anchor="ctr">
              <a:spAutoFit/>
            </a:bodyPr>
            <a:lstStyle/>
            <a:p>
              <a:endParaRPr lang="en-US"/>
            </a:p>
          </p:txBody>
        </p:sp>
      </p:grpSp>
      <p:grpSp>
        <p:nvGrpSpPr>
          <p:cNvPr id="6" name="Group 5"/>
          <p:cNvGrpSpPr/>
          <p:nvPr/>
        </p:nvGrpSpPr>
        <p:grpSpPr>
          <a:xfrm>
            <a:off x="609600" y="5445224"/>
            <a:ext cx="7315200" cy="304800"/>
            <a:chOff x="609600" y="5638800"/>
            <a:chExt cx="7315200" cy="304800"/>
          </a:xfrm>
        </p:grpSpPr>
        <p:grpSp>
          <p:nvGrpSpPr>
            <p:cNvPr id="39963" name="Group 110"/>
            <p:cNvGrpSpPr>
              <a:grpSpLocks/>
            </p:cNvGrpSpPr>
            <p:nvPr/>
          </p:nvGrpSpPr>
          <p:grpSpPr bwMode="auto">
            <a:xfrm>
              <a:off x="609600" y="5638800"/>
              <a:ext cx="7315200" cy="304800"/>
              <a:chOff x="768" y="864"/>
              <a:chExt cx="4608" cy="192"/>
            </a:xfrm>
          </p:grpSpPr>
          <p:sp>
            <p:nvSpPr>
              <p:cNvPr id="39983" name="Rectangle 111"/>
              <p:cNvSpPr>
                <a:spLocks noChangeArrowheads="1"/>
              </p:cNvSpPr>
              <p:nvPr/>
            </p:nvSpPr>
            <p:spPr bwMode="auto">
              <a:xfrm>
                <a:off x="768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9984" name="Rectangle 112"/>
              <p:cNvSpPr>
                <a:spLocks noChangeArrowheads="1"/>
              </p:cNvSpPr>
              <p:nvPr/>
            </p:nvSpPr>
            <p:spPr bwMode="auto">
              <a:xfrm>
                <a:off x="1056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9985" name="Rectangle 113"/>
              <p:cNvSpPr>
                <a:spLocks noChangeArrowheads="1"/>
              </p:cNvSpPr>
              <p:nvPr/>
            </p:nvSpPr>
            <p:spPr bwMode="auto">
              <a:xfrm>
                <a:off x="1344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9986" name="Rectangle 114"/>
              <p:cNvSpPr>
                <a:spLocks noChangeArrowheads="1"/>
              </p:cNvSpPr>
              <p:nvPr/>
            </p:nvSpPr>
            <p:spPr bwMode="auto">
              <a:xfrm>
                <a:off x="1632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9987" name="Rectangle 115"/>
              <p:cNvSpPr>
                <a:spLocks noChangeArrowheads="1"/>
              </p:cNvSpPr>
              <p:nvPr/>
            </p:nvSpPr>
            <p:spPr bwMode="auto">
              <a:xfrm>
                <a:off x="1920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9988" name="Rectangle 116"/>
              <p:cNvSpPr>
                <a:spLocks noChangeArrowheads="1"/>
              </p:cNvSpPr>
              <p:nvPr/>
            </p:nvSpPr>
            <p:spPr bwMode="auto">
              <a:xfrm>
                <a:off x="2208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9989" name="Rectangle 117"/>
              <p:cNvSpPr>
                <a:spLocks noChangeArrowheads="1"/>
              </p:cNvSpPr>
              <p:nvPr/>
            </p:nvSpPr>
            <p:spPr bwMode="auto">
              <a:xfrm>
                <a:off x="2496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9990" name="Rectangle 118"/>
              <p:cNvSpPr>
                <a:spLocks noChangeArrowheads="1"/>
              </p:cNvSpPr>
              <p:nvPr/>
            </p:nvSpPr>
            <p:spPr bwMode="auto">
              <a:xfrm>
                <a:off x="2784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9991" name="Rectangle 119"/>
              <p:cNvSpPr>
                <a:spLocks noChangeArrowheads="1"/>
              </p:cNvSpPr>
              <p:nvPr/>
            </p:nvSpPr>
            <p:spPr bwMode="auto">
              <a:xfrm>
                <a:off x="3072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9992" name="Rectangle 120"/>
              <p:cNvSpPr>
                <a:spLocks noChangeArrowheads="1"/>
              </p:cNvSpPr>
              <p:nvPr/>
            </p:nvSpPr>
            <p:spPr bwMode="auto">
              <a:xfrm>
                <a:off x="3360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9993" name="Rectangle 121"/>
              <p:cNvSpPr>
                <a:spLocks noChangeArrowheads="1"/>
              </p:cNvSpPr>
              <p:nvPr/>
            </p:nvSpPr>
            <p:spPr bwMode="auto">
              <a:xfrm>
                <a:off x="3648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9994" name="Rectangle 122"/>
              <p:cNvSpPr>
                <a:spLocks noChangeArrowheads="1"/>
              </p:cNvSpPr>
              <p:nvPr/>
            </p:nvSpPr>
            <p:spPr bwMode="auto">
              <a:xfrm>
                <a:off x="3936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9995" name="Rectangle 123"/>
              <p:cNvSpPr>
                <a:spLocks noChangeArrowheads="1"/>
              </p:cNvSpPr>
              <p:nvPr/>
            </p:nvSpPr>
            <p:spPr bwMode="auto">
              <a:xfrm>
                <a:off x="4224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9996" name="Rectangle 124"/>
              <p:cNvSpPr>
                <a:spLocks noChangeArrowheads="1"/>
              </p:cNvSpPr>
              <p:nvPr/>
            </p:nvSpPr>
            <p:spPr bwMode="auto">
              <a:xfrm>
                <a:off x="4512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9997" name="Rectangle 125"/>
              <p:cNvSpPr>
                <a:spLocks noChangeArrowheads="1"/>
              </p:cNvSpPr>
              <p:nvPr/>
            </p:nvSpPr>
            <p:spPr bwMode="auto">
              <a:xfrm>
                <a:off x="4800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9998" name="Rectangle 126"/>
              <p:cNvSpPr>
                <a:spLocks noChangeArrowheads="1"/>
              </p:cNvSpPr>
              <p:nvPr/>
            </p:nvSpPr>
            <p:spPr bwMode="auto">
              <a:xfrm>
                <a:off x="5088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</p:grpSp>
        <p:sp>
          <p:nvSpPr>
            <p:cNvPr id="39964" name="Rectangle 127"/>
            <p:cNvSpPr>
              <a:spLocks noChangeArrowheads="1"/>
            </p:cNvSpPr>
            <p:nvPr/>
          </p:nvSpPr>
          <p:spPr bwMode="auto">
            <a:xfrm>
              <a:off x="609600" y="5638800"/>
              <a:ext cx="1828800" cy="304800"/>
            </a:xfrm>
            <a:prstGeom prst="rect">
              <a:avLst/>
            </a:prstGeom>
            <a:noFill/>
            <a:ln w="28575">
              <a:solidFill>
                <a:schemeClr val="tx2"/>
              </a:solidFill>
              <a:miter lim="800000"/>
              <a:headEnd/>
              <a:tailEnd type="none" w="sm" len="sm"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lIns="45720" rIns="45720" anchor="ctr">
              <a:spAutoFit/>
            </a:bodyPr>
            <a:lstStyle/>
            <a:p>
              <a:endParaRPr lang="en-US"/>
            </a:p>
          </p:txBody>
        </p:sp>
      </p:grpSp>
      <p:grpSp>
        <p:nvGrpSpPr>
          <p:cNvPr id="7" name="Group 6"/>
          <p:cNvGrpSpPr/>
          <p:nvPr/>
        </p:nvGrpSpPr>
        <p:grpSpPr>
          <a:xfrm>
            <a:off x="609600" y="6165304"/>
            <a:ext cx="7315200" cy="304800"/>
            <a:chOff x="609600" y="6324600"/>
            <a:chExt cx="7315200" cy="304800"/>
          </a:xfrm>
        </p:grpSpPr>
        <p:grpSp>
          <p:nvGrpSpPr>
            <p:cNvPr id="39965" name="Group 131"/>
            <p:cNvGrpSpPr>
              <a:grpSpLocks/>
            </p:cNvGrpSpPr>
            <p:nvPr/>
          </p:nvGrpSpPr>
          <p:grpSpPr bwMode="auto">
            <a:xfrm>
              <a:off x="609600" y="6324600"/>
              <a:ext cx="7315200" cy="304800"/>
              <a:chOff x="768" y="864"/>
              <a:chExt cx="4608" cy="192"/>
            </a:xfrm>
          </p:grpSpPr>
          <p:sp>
            <p:nvSpPr>
              <p:cNvPr id="39967" name="Rectangle 132"/>
              <p:cNvSpPr>
                <a:spLocks noChangeArrowheads="1"/>
              </p:cNvSpPr>
              <p:nvPr/>
            </p:nvSpPr>
            <p:spPr bwMode="auto">
              <a:xfrm>
                <a:off x="768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9968" name="Rectangle 133"/>
              <p:cNvSpPr>
                <a:spLocks noChangeArrowheads="1"/>
              </p:cNvSpPr>
              <p:nvPr/>
            </p:nvSpPr>
            <p:spPr bwMode="auto">
              <a:xfrm>
                <a:off x="1056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9969" name="Rectangle 134"/>
              <p:cNvSpPr>
                <a:spLocks noChangeArrowheads="1"/>
              </p:cNvSpPr>
              <p:nvPr/>
            </p:nvSpPr>
            <p:spPr bwMode="auto">
              <a:xfrm>
                <a:off x="1344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9970" name="Rectangle 135"/>
              <p:cNvSpPr>
                <a:spLocks noChangeArrowheads="1"/>
              </p:cNvSpPr>
              <p:nvPr/>
            </p:nvSpPr>
            <p:spPr bwMode="auto">
              <a:xfrm>
                <a:off x="1632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9971" name="Rectangle 136"/>
              <p:cNvSpPr>
                <a:spLocks noChangeArrowheads="1"/>
              </p:cNvSpPr>
              <p:nvPr/>
            </p:nvSpPr>
            <p:spPr bwMode="auto">
              <a:xfrm>
                <a:off x="1920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9972" name="Rectangle 137"/>
              <p:cNvSpPr>
                <a:spLocks noChangeArrowheads="1"/>
              </p:cNvSpPr>
              <p:nvPr/>
            </p:nvSpPr>
            <p:spPr bwMode="auto">
              <a:xfrm>
                <a:off x="2208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9973" name="Rectangle 138"/>
              <p:cNvSpPr>
                <a:spLocks noChangeArrowheads="1"/>
              </p:cNvSpPr>
              <p:nvPr/>
            </p:nvSpPr>
            <p:spPr bwMode="auto">
              <a:xfrm>
                <a:off x="2496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9974" name="Rectangle 139"/>
              <p:cNvSpPr>
                <a:spLocks noChangeArrowheads="1"/>
              </p:cNvSpPr>
              <p:nvPr/>
            </p:nvSpPr>
            <p:spPr bwMode="auto">
              <a:xfrm>
                <a:off x="2784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9975" name="Rectangle 140"/>
              <p:cNvSpPr>
                <a:spLocks noChangeArrowheads="1"/>
              </p:cNvSpPr>
              <p:nvPr/>
            </p:nvSpPr>
            <p:spPr bwMode="auto">
              <a:xfrm>
                <a:off x="3072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9976" name="Rectangle 141"/>
              <p:cNvSpPr>
                <a:spLocks noChangeArrowheads="1"/>
              </p:cNvSpPr>
              <p:nvPr/>
            </p:nvSpPr>
            <p:spPr bwMode="auto">
              <a:xfrm>
                <a:off x="3360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9977" name="Rectangle 142"/>
              <p:cNvSpPr>
                <a:spLocks noChangeArrowheads="1"/>
              </p:cNvSpPr>
              <p:nvPr/>
            </p:nvSpPr>
            <p:spPr bwMode="auto">
              <a:xfrm>
                <a:off x="3648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9978" name="Rectangle 143"/>
              <p:cNvSpPr>
                <a:spLocks noChangeArrowheads="1"/>
              </p:cNvSpPr>
              <p:nvPr/>
            </p:nvSpPr>
            <p:spPr bwMode="auto">
              <a:xfrm>
                <a:off x="3936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9979" name="Rectangle 144"/>
              <p:cNvSpPr>
                <a:spLocks noChangeArrowheads="1"/>
              </p:cNvSpPr>
              <p:nvPr/>
            </p:nvSpPr>
            <p:spPr bwMode="auto">
              <a:xfrm>
                <a:off x="4224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9980" name="Rectangle 145"/>
              <p:cNvSpPr>
                <a:spLocks noChangeArrowheads="1"/>
              </p:cNvSpPr>
              <p:nvPr/>
            </p:nvSpPr>
            <p:spPr bwMode="auto">
              <a:xfrm>
                <a:off x="4512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9981" name="Rectangle 146"/>
              <p:cNvSpPr>
                <a:spLocks noChangeArrowheads="1"/>
              </p:cNvSpPr>
              <p:nvPr/>
            </p:nvSpPr>
            <p:spPr bwMode="auto">
              <a:xfrm>
                <a:off x="4800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9982" name="Rectangle 147"/>
              <p:cNvSpPr>
                <a:spLocks noChangeArrowheads="1"/>
              </p:cNvSpPr>
              <p:nvPr/>
            </p:nvSpPr>
            <p:spPr bwMode="auto">
              <a:xfrm>
                <a:off x="5088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</p:grpSp>
        <p:sp>
          <p:nvSpPr>
            <p:cNvPr id="39966" name="Rectangle 148"/>
            <p:cNvSpPr>
              <a:spLocks noChangeArrowheads="1"/>
            </p:cNvSpPr>
            <p:nvPr/>
          </p:nvSpPr>
          <p:spPr bwMode="auto">
            <a:xfrm>
              <a:off x="609600" y="6324600"/>
              <a:ext cx="3657600" cy="304800"/>
            </a:xfrm>
            <a:prstGeom prst="rect">
              <a:avLst/>
            </a:prstGeom>
            <a:noFill/>
            <a:ln w="28575">
              <a:solidFill>
                <a:schemeClr val="tx2"/>
              </a:solidFill>
              <a:miter lim="800000"/>
              <a:headEnd/>
              <a:tailEnd type="none" w="sm" len="sm"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lIns="45720" rIns="45720" anchor="ctr">
              <a:spAutoFit/>
            </a:bodyPr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063652506"/>
      </p:ext>
    </p:extLst>
  </p:cSld>
  <p:clrMapOvr>
    <a:masterClrMapping/>
  </p:clrMapOvr>
  <p:transition/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5346" name="Rectangle 2"/>
          <p:cNvSpPr>
            <a:spLocks noGrp="1" noChangeArrowheads="1"/>
          </p:cNvSpPr>
          <p:nvPr>
            <p:ph type="title"/>
          </p:nvPr>
        </p:nvSpPr>
        <p:spPr>
          <a:xfrm>
            <a:off x="404813" y="-25400"/>
            <a:ext cx="8716962" cy="78105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>
                <a:ea typeface="+mj-ea"/>
              </a:rPr>
              <a:t>Scalar &amp; SIMD Operations</a:t>
            </a:r>
          </a:p>
        </p:txBody>
      </p:sp>
      <p:sp>
        <p:nvSpPr>
          <p:cNvPr id="825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565150"/>
            <a:ext cx="8307387" cy="5378450"/>
          </a:xfrm>
        </p:spPr>
        <p:txBody>
          <a:bodyPr/>
          <a:lstStyle/>
          <a:p>
            <a:pPr lvl="1" eaLnBrk="1" hangingPunct="1">
              <a:buFont typeface="Wingdings" pitchFamily="2" charset="2"/>
              <a:buChar char="n"/>
              <a:defRPr/>
            </a:pPr>
            <a:r>
              <a:rPr lang="en-US" dirty="0"/>
              <a:t>Scalar Operations: Single Precision</a:t>
            </a:r>
          </a:p>
          <a:p>
            <a:pPr lvl="1" eaLnBrk="1" hangingPunct="1">
              <a:buFont typeface="Wingdings" pitchFamily="2" charset="2"/>
              <a:buChar char="n"/>
              <a:defRPr/>
            </a:pPr>
            <a:endParaRPr lang="en-US" sz="1800" dirty="0"/>
          </a:p>
          <a:p>
            <a:pPr lvl="1" eaLnBrk="1" hangingPunct="1">
              <a:buFont typeface="Wingdings" pitchFamily="2" charset="2"/>
              <a:buChar char="n"/>
              <a:defRPr/>
            </a:pPr>
            <a:endParaRPr lang="en-US" sz="1800" dirty="0"/>
          </a:p>
          <a:p>
            <a:pPr eaLnBrk="1" hangingPunct="1">
              <a:buFont typeface="Wingdings" pitchFamily="2" charset="2"/>
              <a:buNone/>
              <a:defRPr/>
            </a:pPr>
            <a:endParaRPr lang="en-US" sz="2000" dirty="0">
              <a:ea typeface="+mn-ea"/>
            </a:endParaRPr>
          </a:p>
          <a:p>
            <a:pPr lvl="1" eaLnBrk="1" hangingPunct="1">
              <a:buFont typeface="Wingdings" pitchFamily="2" charset="2"/>
              <a:buChar char="n"/>
              <a:defRPr/>
            </a:pPr>
            <a:endParaRPr lang="en-US" sz="1800" dirty="0"/>
          </a:p>
          <a:p>
            <a:pPr lvl="1" eaLnBrk="1" hangingPunct="1">
              <a:buFont typeface="Wingdings" pitchFamily="2" charset="2"/>
              <a:buChar char="n"/>
              <a:defRPr/>
            </a:pPr>
            <a:endParaRPr lang="en-US" dirty="0"/>
          </a:p>
          <a:p>
            <a:pPr lvl="1" eaLnBrk="1" hangingPunct="1">
              <a:buFont typeface="Wingdings" pitchFamily="2" charset="2"/>
              <a:buChar char="n"/>
              <a:defRPr/>
            </a:pPr>
            <a:r>
              <a:rPr lang="en-US" dirty="0"/>
              <a:t>SIMD Operations: Single Precision</a:t>
            </a:r>
          </a:p>
          <a:p>
            <a:pPr lvl="1" eaLnBrk="1" hangingPunct="1">
              <a:buFont typeface="Wingdings" pitchFamily="2" charset="2"/>
              <a:buChar char="n"/>
              <a:defRPr/>
            </a:pPr>
            <a:endParaRPr lang="en-US" sz="1800" dirty="0"/>
          </a:p>
          <a:p>
            <a:pPr lvl="1" eaLnBrk="1" hangingPunct="1">
              <a:buFont typeface="Wingdings" pitchFamily="2" charset="2"/>
              <a:buChar char="n"/>
              <a:defRPr/>
            </a:pPr>
            <a:endParaRPr lang="en-US" sz="1800" dirty="0"/>
          </a:p>
          <a:p>
            <a:pPr eaLnBrk="1" hangingPunct="1">
              <a:buFont typeface="Wingdings" pitchFamily="2" charset="2"/>
              <a:buNone/>
              <a:defRPr/>
            </a:pPr>
            <a:endParaRPr lang="en-US" sz="2000" dirty="0">
              <a:ea typeface="+mn-ea"/>
            </a:endParaRPr>
          </a:p>
          <a:p>
            <a:pPr lvl="1" eaLnBrk="1" hangingPunct="1">
              <a:buFont typeface="Wingdings" pitchFamily="2" charset="2"/>
              <a:buChar char="n"/>
              <a:defRPr/>
            </a:pPr>
            <a:endParaRPr lang="en-US" sz="1800" dirty="0"/>
          </a:p>
          <a:p>
            <a:pPr lvl="1" eaLnBrk="1" hangingPunct="1">
              <a:buFont typeface="Wingdings" pitchFamily="2" charset="2"/>
              <a:buChar char="n"/>
              <a:defRPr/>
            </a:pPr>
            <a:endParaRPr lang="en-US" dirty="0"/>
          </a:p>
          <a:p>
            <a:pPr lvl="1" eaLnBrk="1" hangingPunct="1">
              <a:buFont typeface="Wingdings" pitchFamily="2" charset="2"/>
              <a:buChar char="n"/>
              <a:defRPr/>
            </a:pPr>
            <a:r>
              <a:rPr lang="en-US" dirty="0"/>
              <a:t>Scalar Operations: Double Precision</a:t>
            </a:r>
          </a:p>
        </p:txBody>
      </p:sp>
      <p:grpSp>
        <p:nvGrpSpPr>
          <p:cNvPr id="40964" name="Group 332"/>
          <p:cNvGrpSpPr>
            <a:grpSpLocks/>
          </p:cNvGrpSpPr>
          <p:nvPr/>
        </p:nvGrpSpPr>
        <p:grpSpPr bwMode="auto">
          <a:xfrm>
            <a:off x="228600" y="685800"/>
            <a:ext cx="8880475" cy="1889125"/>
            <a:chOff x="144" y="432"/>
            <a:chExt cx="5594" cy="1190"/>
          </a:xfrm>
        </p:grpSpPr>
        <p:grpSp>
          <p:nvGrpSpPr>
            <p:cNvPr id="41084" name="Group 331"/>
            <p:cNvGrpSpPr>
              <a:grpSpLocks/>
            </p:cNvGrpSpPr>
            <p:nvPr/>
          </p:nvGrpSpPr>
          <p:grpSpPr bwMode="auto">
            <a:xfrm>
              <a:off x="144" y="672"/>
              <a:ext cx="4608" cy="192"/>
              <a:chOff x="144" y="672"/>
              <a:chExt cx="4608" cy="192"/>
            </a:xfrm>
          </p:grpSpPr>
          <p:grpSp>
            <p:nvGrpSpPr>
              <p:cNvPr id="41112" name="Group 55"/>
              <p:cNvGrpSpPr>
                <a:grpSpLocks/>
              </p:cNvGrpSpPr>
              <p:nvPr/>
            </p:nvGrpSpPr>
            <p:grpSpPr bwMode="auto">
              <a:xfrm>
                <a:off x="144" y="672"/>
                <a:ext cx="4608" cy="192"/>
                <a:chOff x="768" y="864"/>
                <a:chExt cx="4608" cy="192"/>
              </a:xfrm>
            </p:grpSpPr>
            <p:sp>
              <p:nvSpPr>
                <p:cNvPr id="41114" name="Rectangle 56"/>
                <p:cNvSpPr>
                  <a:spLocks noChangeArrowheads="1"/>
                </p:cNvSpPr>
                <p:nvPr/>
              </p:nvSpPr>
              <p:spPr bwMode="auto">
                <a:xfrm>
                  <a:off x="768" y="864"/>
                  <a:ext cx="288" cy="192"/>
                </a:xfrm>
                <a:prstGeom prst="rect">
                  <a:avLst/>
                </a:prstGeom>
                <a:solidFill>
                  <a:srgbClr val="CCECFF"/>
                </a:solidFill>
                <a:ln w="6350">
                  <a:solidFill>
                    <a:schemeClr val="tx2"/>
                  </a:solidFill>
                  <a:miter lim="800000"/>
                  <a:headEnd/>
                  <a:tailEnd type="none" w="sm" len="sm"/>
                </a:ln>
              </p:spPr>
              <p:txBody>
                <a:bodyPr wrap="none"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41115" name="Rectangle 57"/>
                <p:cNvSpPr>
                  <a:spLocks noChangeArrowheads="1"/>
                </p:cNvSpPr>
                <p:nvPr/>
              </p:nvSpPr>
              <p:spPr bwMode="auto">
                <a:xfrm>
                  <a:off x="1056" y="864"/>
                  <a:ext cx="288" cy="192"/>
                </a:xfrm>
                <a:prstGeom prst="rect">
                  <a:avLst/>
                </a:prstGeom>
                <a:solidFill>
                  <a:srgbClr val="CCECFF"/>
                </a:solidFill>
                <a:ln w="6350">
                  <a:solidFill>
                    <a:schemeClr val="tx2"/>
                  </a:solidFill>
                  <a:miter lim="800000"/>
                  <a:headEnd/>
                  <a:tailEnd type="none" w="sm" len="sm"/>
                </a:ln>
              </p:spPr>
              <p:txBody>
                <a:bodyPr wrap="none"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41116" name="Rectangle 58"/>
                <p:cNvSpPr>
                  <a:spLocks noChangeArrowheads="1"/>
                </p:cNvSpPr>
                <p:nvPr/>
              </p:nvSpPr>
              <p:spPr bwMode="auto">
                <a:xfrm>
                  <a:off x="1344" y="864"/>
                  <a:ext cx="288" cy="192"/>
                </a:xfrm>
                <a:prstGeom prst="rect">
                  <a:avLst/>
                </a:prstGeom>
                <a:solidFill>
                  <a:srgbClr val="CCECFF"/>
                </a:solidFill>
                <a:ln w="6350">
                  <a:solidFill>
                    <a:schemeClr val="tx2"/>
                  </a:solidFill>
                  <a:miter lim="800000"/>
                  <a:headEnd/>
                  <a:tailEnd type="none" w="sm" len="sm"/>
                </a:ln>
              </p:spPr>
              <p:txBody>
                <a:bodyPr wrap="none"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41117" name="Rectangle 59"/>
                <p:cNvSpPr>
                  <a:spLocks noChangeArrowheads="1"/>
                </p:cNvSpPr>
                <p:nvPr/>
              </p:nvSpPr>
              <p:spPr bwMode="auto">
                <a:xfrm>
                  <a:off x="1632" y="864"/>
                  <a:ext cx="288" cy="192"/>
                </a:xfrm>
                <a:prstGeom prst="rect">
                  <a:avLst/>
                </a:prstGeom>
                <a:solidFill>
                  <a:srgbClr val="CCECFF"/>
                </a:solidFill>
                <a:ln w="6350">
                  <a:solidFill>
                    <a:schemeClr val="tx2"/>
                  </a:solidFill>
                  <a:miter lim="800000"/>
                  <a:headEnd/>
                  <a:tailEnd type="none" w="sm" len="sm"/>
                </a:ln>
              </p:spPr>
              <p:txBody>
                <a:bodyPr wrap="none"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41118" name="Rectangle 60"/>
                <p:cNvSpPr>
                  <a:spLocks noChangeArrowheads="1"/>
                </p:cNvSpPr>
                <p:nvPr/>
              </p:nvSpPr>
              <p:spPr bwMode="auto">
                <a:xfrm>
                  <a:off x="1920" y="864"/>
                  <a:ext cx="288" cy="192"/>
                </a:xfrm>
                <a:prstGeom prst="rect">
                  <a:avLst/>
                </a:prstGeom>
                <a:solidFill>
                  <a:srgbClr val="CCECFF"/>
                </a:solidFill>
                <a:ln w="6350">
                  <a:solidFill>
                    <a:schemeClr val="tx2"/>
                  </a:solidFill>
                  <a:miter lim="800000"/>
                  <a:headEnd/>
                  <a:tailEnd type="none" w="sm" len="sm"/>
                </a:ln>
              </p:spPr>
              <p:txBody>
                <a:bodyPr wrap="none"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41119" name="Rectangle 61"/>
                <p:cNvSpPr>
                  <a:spLocks noChangeArrowheads="1"/>
                </p:cNvSpPr>
                <p:nvPr/>
              </p:nvSpPr>
              <p:spPr bwMode="auto">
                <a:xfrm>
                  <a:off x="2208" y="864"/>
                  <a:ext cx="288" cy="192"/>
                </a:xfrm>
                <a:prstGeom prst="rect">
                  <a:avLst/>
                </a:prstGeom>
                <a:solidFill>
                  <a:srgbClr val="CCECFF"/>
                </a:solidFill>
                <a:ln w="6350">
                  <a:solidFill>
                    <a:schemeClr val="tx2"/>
                  </a:solidFill>
                  <a:miter lim="800000"/>
                  <a:headEnd/>
                  <a:tailEnd type="none" w="sm" len="sm"/>
                </a:ln>
              </p:spPr>
              <p:txBody>
                <a:bodyPr wrap="none"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41120" name="Rectangle 62"/>
                <p:cNvSpPr>
                  <a:spLocks noChangeArrowheads="1"/>
                </p:cNvSpPr>
                <p:nvPr/>
              </p:nvSpPr>
              <p:spPr bwMode="auto">
                <a:xfrm>
                  <a:off x="2496" y="864"/>
                  <a:ext cx="288" cy="192"/>
                </a:xfrm>
                <a:prstGeom prst="rect">
                  <a:avLst/>
                </a:prstGeom>
                <a:solidFill>
                  <a:srgbClr val="CCECFF"/>
                </a:solidFill>
                <a:ln w="6350">
                  <a:solidFill>
                    <a:schemeClr val="tx2"/>
                  </a:solidFill>
                  <a:miter lim="800000"/>
                  <a:headEnd/>
                  <a:tailEnd type="none" w="sm" len="sm"/>
                </a:ln>
              </p:spPr>
              <p:txBody>
                <a:bodyPr wrap="none"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41121" name="Rectangle 63"/>
                <p:cNvSpPr>
                  <a:spLocks noChangeArrowheads="1"/>
                </p:cNvSpPr>
                <p:nvPr/>
              </p:nvSpPr>
              <p:spPr bwMode="auto">
                <a:xfrm>
                  <a:off x="2784" y="864"/>
                  <a:ext cx="288" cy="192"/>
                </a:xfrm>
                <a:prstGeom prst="rect">
                  <a:avLst/>
                </a:prstGeom>
                <a:solidFill>
                  <a:srgbClr val="CCECFF"/>
                </a:solidFill>
                <a:ln w="6350">
                  <a:solidFill>
                    <a:schemeClr val="tx2"/>
                  </a:solidFill>
                  <a:miter lim="800000"/>
                  <a:headEnd/>
                  <a:tailEnd type="none" w="sm" len="sm"/>
                </a:ln>
              </p:spPr>
              <p:txBody>
                <a:bodyPr wrap="none"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41122" name="Rectangle 64"/>
                <p:cNvSpPr>
                  <a:spLocks noChangeArrowheads="1"/>
                </p:cNvSpPr>
                <p:nvPr/>
              </p:nvSpPr>
              <p:spPr bwMode="auto">
                <a:xfrm>
                  <a:off x="3072" y="864"/>
                  <a:ext cx="288" cy="192"/>
                </a:xfrm>
                <a:prstGeom prst="rect">
                  <a:avLst/>
                </a:prstGeom>
                <a:solidFill>
                  <a:srgbClr val="CCECFF"/>
                </a:solidFill>
                <a:ln w="6350">
                  <a:solidFill>
                    <a:schemeClr val="tx2"/>
                  </a:solidFill>
                  <a:miter lim="800000"/>
                  <a:headEnd/>
                  <a:tailEnd type="none" w="sm" len="sm"/>
                </a:ln>
              </p:spPr>
              <p:txBody>
                <a:bodyPr wrap="none"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41123" name="Rectangle 65"/>
                <p:cNvSpPr>
                  <a:spLocks noChangeArrowheads="1"/>
                </p:cNvSpPr>
                <p:nvPr/>
              </p:nvSpPr>
              <p:spPr bwMode="auto">
                <a:xfrm>
                  <a:off x="3360" y="864"/>
                  <a:ext cx="288" cy="192"/>
                </a:xfrm>
                <a:prstGeom prst="rect">
                  <a:avLst/>
                </a:prstGeom>
                <a:solidFill>
                  <a:srgbClr val="CCECFF"/>
                </a:solidFill>
                <a:ln w="6350">
                  <a:solidFill>
                    <a:schemeClr val="tx2"/>
                  </a:solidFill>
                  <a:miter lim="800000"/>
                  <a:headEnd/>
                  <a:tailEnd type="none" w="sm" len="sm"/>
                </a:ln>
              </p:spPr>
              <p:txBody>
                <a:bodyPr wrap="none"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41124" name="Rectangle 66"/>
                <p:cNvSpPr>
                  <a:spLocks noChangeArrowheads="1"/>
                </p:cNvSpPr>
                <p:nvPr/>
              </p:nvSpPr>
              <p:spPr bwMode="auto">
                <a:xfrm>
                  <a:off x="3648" y="864"/>
                  <a:ext cx="288" cy="192"/>
                </a:xfrm>
                <a:prstGeom prst="rect">
                  <a:avLst/>
                </a:prstGeom>
                <a:solidFill>
                  <a:srgbClr val="CCECFF"/>
                </a:solidFill>
                <a:ln w="6350">
                  <a:solidFill>
                    <a:schemeClr val="tx2"/>
                  </a:solidFill>
                  <a:miter lim="800000"/>
                  <a:headEnd/>
                  <a:tailEnd type="none" w="sm" len="sm"/>
                </a:ln>
              </p:spPr>
              <p:txBody>
                <a:bodyPr wrap="none"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41125" name="Rectangle 67"/>
                <p:cNvSpPr>
                  <a:spLocks noChangeArrowheads="1"/>
                </p:cNvSpPr>
                <p:nvPr/>
              </p:nvSpPr>
              <p:spPr bwMode="auto">
                <a:xfrm>
                  <a:off x="3936" y="864"/>
                  <a:ext cx="288" cy="192"/>
                </a:xfrm>
                <a:prstGeom prst="rect">
                  <a:avLst/>
                </a:prstGeom>
                <a:solidFill>
                  <a:srgbClr val="CCECFF"/>
                </a:solidFill>
                <a:ln w="6350">
                  <a:solidFill>
                    <a:schemeClr val="tx2"/>
                  </a:solidFill>
                  <a:miter lim="800000"/>
                  <a:headEnd/>
                  <a:tailEnd type="none" w="sm" len="sm"/>
                </a:ln>
              </p:spPr>
              <p:txBody>
                <a:bodyPr wrap="none"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41126" name="Rectangle 68"/>
                <p:cNvSpPr>
                  <a:spLocks noChangeArrowheads="1"/>
                </p:cNvSpPr>
                <p:nvPr/>
              </p:nvSpPr>
              <p:spPr bwMode="auto">
                <a:xfrm>
                  <a:off x="4224" y="864"/>
                  <a:ext cx="288" cy="192"/>
                </a:xfrm>
                <a:prstGeom prst="rect">
                  <a:avLst/>
                </a:prstGeom>
                <a:solidFill>
                  <a:srgbClr val="CCECFF"/>
                </a:solidFill>
                <a:ln w="6350">
                  <a:solidFill>
                    <a:schemeClr val="tx2"/>
                  </a:solidFill>
                  <a:miter lim="800000"/>
                  <a:headEnd/>
                  <a:tailEnd type="none" w="sm" len="sm"/>
                </a:ln>
              </p:spPr>
              <p:txBody>
                <a:bodyPr wrap="none"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41127" name="Rectangle 69"/>
                <p:cNvSpPr>
                  <a:spLocks noChangeArrowheads="1"/>
                </p:cNvSpPr>
                <p:nvPr/>
              </p:nvSpPr>
              <p:spPr bwMode="auto">
                <a:xfrm>
                  <a:off x="4512" y="864"/>
                  <a:ext cx="288" cy="192"/>
                </a:xfrm>
                <a:prstGeom prst="rect">
                  <a:avLst/>
                </a:prstGeom>
                <a:solidFill>
                  <a:srgbClr val="CCECFF"/>
                </a:solidFill>
                <a:ln w="6350">
                  <a:solidFill>
                    <a:schemeClr val="tx2"/>
                  </a:solidFill>
                  <a:miter lim="800000"/>
                  <a:headEnd/>
                  <a:tailEnd type="none" w="sm" len="sm"/>
                </a:ln>
              </p:spPr>
              <p:txBody>
                <a:bodyPr wrap="none"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41128" name="Rectangle 70"/>
                <p:cNvSpPr>
                  <a:spLocks noChangeArrowheads="1"/>
                </p:cNvSpPr>
                <p:nvPr/>
              </p:nvSpPr>
              <p:spPr bwMode="auto">
                <a:xfrm>
                  <a:off x="4800" y="864"/>
                  <a:ext cx="288" cy="192"/>
                </a:xfrm>
                <a:prstGeom prst="rect">
                  <a:avLst/>
                </a:prstGeom>
                <a:solidFill>
                  <a:srgbClr val="CCECFF"/>
                </a:solidFill>
                <a:ln w="6350">
                  <a:solidFill>
                    <a:schemeClr val="tx2"/>
                  </a:solidFill>
                  <a:miter lim="800000"/>
                  <a:headEnd/>
                  <a:tailEnd type="none" w="sm" len="sm"/>
                </a:ln>
              </p:spPr>
              <p:txBody>
                <a:bodyPr wrap="none"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41129" name="Rectangle 71"/>
                <p:cNvSpPr>
                  <a:spLocks noChangeArrowheads="1"/>
                </p:cNvSpPr>
                <p:nvPr/>
              </p:nvSpPr>
              <p:spPr bwMode="auto">
                <a:xfrm>
                  <a:off x="5088" y="864"/>
                  <a:ext cx="288" cy="192"/>
                </a:xfrm>
                <a:prstGeom prst="rect">
                  <a:avLst/>
                </a:prstGeom>
                <a:solidFill>
                  <a:srgbClr val="CCECFF"/>
                </a:solidFill>
                <a:ln w="6350">
                  <a:solidFill>
                    <a:schemeClr val="tx2"/>
                  </a:solidFill>
                  <a:miter lim="800000"/>
                  <a:headEnd/>
                  <a:tailEnd type="none" w="sm" len="sm"/>
                </a:ln>
              </p:spPr>
              <p:txBody>
                <a:bodyPr wrap="none"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41113" name="Rectangle 101"/>
              <p:cNvSpPr>
                <a:spLocks noChangeArrowheads="1"/>
              </p:cNvSpPr>
              <p:nvPr/>
            </p:nvSpPr>
            <p:spPr bwMode="auto">
              <a:xfrm>
                <a:off x="144" y="672"/>
                <a:ext cx="1152" cy="192"/>
              </a:xfrm>
              <a:prstGeom prst="rect">
                <a:avLst/>
              </a:prstGeom>
              <a:noFill/>
              <a:ln w="28575">
                <a:solidFill>
                  <a:schemeClr val="tx2"/>
                </a:solidFill>
                <a:miter lim="800000"/>
                <a:headEnd/>
                <a:tailEnd type="none" w="sm" len="sm"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lIns="45720" rIns="45720" anchor="ctr">
                <a:spAutoFit/>
              </a:bodyPr>
              <a:lstStyle/>
              <a:p>
                <a:endParaRPr lang="en-US"/>
              </a:p>
            </p:txBody>
          </p:sp>
        </p:grpSp>
        <p:grpSp>
          <p:nvGrpSpPr>
            <p:cNvPr id="41085" name="Group 330"/>
            <p:cNvGrpSpPr>
              <a:grpSpLocks/>
            </p:cNvGrpSpPr>
            <p:nvPr/>
          </p:nvGrpSpPr>
          <p:grpSpPr bwMode="auto">
            <a:xfrm>
              <a:off x="144" y="1392"/>
              <a:ext cx="4608" cy="192"/>
              <a:chOff x="144" y="1392"/>
              <a:chExt cx="4608" cy="192"/>
            </a:xfrm>
          </p:grpSpPr>
          <p:grpSp>
            <p:nvGrpSpPr>
              <p:cNvPr id="41094" name="Group 148"/>
              <p:cNvGrpSpPr>
                <a:grpSpLocks/>
              </p:cNvGrpSpPr>
              <p:nvPr/>
            </p:nvGrpSpPr>
            <p:grpSpPr bwMode="auto">
              <a:xfrm>
                <a:off x="144" y="1392"/>
                <a:ext cx="4608" cy="192"/>
                <a:chOff x="768" y="864"/>
                <a:chExt cx="4608" cy="192"/>
              </a:xfrm>
            </p:grpSpPr>
            <p:sp>
              <p:nvSpPr>
                <p:cNvPr id="41096" name="Rectangle 149"/>
                <p:cNvSpPr>
                  <a:spLocks noChangeArrowheads="1"/>
                </p:cNvSpPr>
                <p:nvPr/>
              </p:nvSpPr>
              <p:spPr bwMode="auto">
                <a:xfrm>
                  <a:off x="768" y="864"/>
                  <a:ext cx="288" cy="192"/>
                </a:xfrm>
                <a:prstGeom prst="rect">
                  <a:avLst/>
                </a:prstGeom>
                <a:solidFill>
                  <a:srgbClr val="CCECFF"/>
                </a:solidFill>
                <a:ln w="6350">
                  <a:solidFill>
                    <a:schemeClr val="tx2"/>
                  </a:solidFill>
                  <a:miter lim="800000"/>
                  <a:headEnd/>
                  <a:tailEnd type="none" w="sm" len="sm"/>
                </a:ln>
              </p:spPr>
              <p:txBody>
                <a:bodyPr wrap="none"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41097" name="Rectangle 150"/>
                <p:cNvSpPr>
                  <a:spLocks noChangeArrowheads="1"/>
                </p:cNvSpPr>
                <p:nvPr/>
              </p:nvSpPr>
              <p:spPr bwMode="auto">
                <a:xfrm>
                  <a:off x="1056" y="864"/>
                  <a:ext cx="288" cy="192"/>
                </a:xfrm>
                <a:prstGeom prst="rect">
                  <a:avLst/>
                </a:prstGeom>
                <a:solidFill>
                  <a:srgbClr val="CCECFF"/>
                </a:solidFill>
                <a:ln w="6350">
                  <a:solidFill>
                    <a:schemeClr val="tx2"/>
                  </a:solidFill>
                  <a:miter lim="800000"/>
                  <a:headEnd/>
                  <a:tailEnd type="none" w="sm" len="sm"/>
                </a:ln>
              </p:spPr>
              <p:txBody>
                <a:bodyPr wrap="none"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41098" name="Rectangle 151"/>
                <p:cNvSpPr>
                  <a:spLocks noChangeArrowheads="1"/>
                </p:cNvSpPr>
                <p:nvPr/>
              </p:nvSpPr>
              <p:spPr bwMode="auto">
                <a:xfrm>
                  <a:off x="1344" y="864"/>
                  <a:ext cx="288" cy="192"/>
                </a:xfrm>
                <a:prstGeom prst="rect">
                  <a:avLst/>
                </a:prstGeom>
                <a:solidFill>
                  <a:srgbClr val="CCECFF"/>
                </a:solidFill>
                <a:ln w="6350">
                  <a:solidFill>
                    <a:schemeClr val="tx2"/>
                  </a:solidFill>
                  <a:miter lim="800000"/>
                  <a:headEnd/>
                  <a:tailEnd type="none" w="sm" len="sm"/>
                </a:ln>
              </p:spPr>
              <p:txBody>
                <a:bodyPr wrap="none"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41099" name="Rectangle 152"/>
                <p:cNvSpPr>
                  <a:spLocks noChangeArrowheads="1"/>
                </p:cNvSpPr>
                <p:nvPr/>
              </p:nvSpPr>
              <p:spPr bwMode="auto">
                <a:xfrm>
                  <a:off x="1632" y="864"/>
                  <a:ext cx="288" cy="192"/>
                </a:xfrm>
                <a:prstGeom prst="rect">
                  <a:avLst/>
                </a:prstGeom>
                <a:solidFill>
                  <a:srgbClr val="CCECFF"/>
                </a:solidFill>
                <a:ln w="6350">
                  <a:solidFill>
                    <a:schemeClr val="tx2"/>
                  </a:solidFill>
                  <a:miter lim="800000"/>
                  <a:headEnd/>
                  <a:tailEnd type="none" w="sm" len="sm"/>
                </a:ln>
              </p:spPr>
              <p:txBody>
                <a:bodyPr wrap="none"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41100" name="Rectangle 153"/>
                <p:cNvSpPr>
                  <a:spLocks noChangeArrowheads="1"/>
                </p:cNvSpPr>
                <p:nvPr/>
              </p:nvSpPr>
              <p:spPr bwMode="auto">
                <a:xfrm>
                  <a:off x="1920" y="864"/>
                  <a:ext cx="288" cy="192"/>
                </a:xfrm>
                <a:prstGeom prst="rect">
                  <a:avLst/>
                </a:prstGeom>
                <a:solidFill>
                  <a:srgbClr val="CCECFF"/>
                </a:solidFill>
                <a:ln w="6350">
                  <a:solidFill>
                    <a:schemeClr val="tx2"/>
                  </a:solidFill>
                  <a:miter lim="800000"/>
                  <a:headEnd/>
                  <a:tailEnd type="none" w="sm" len="sm"/>
                </a:ln>
              </p:spPr>
              <p:txBody>
                <a:bodyPr wrap="none"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41101" name="Rectangle 154"/>
                <p:cNvSpPr>
                  <a:spLocks noChangeArrowheads="1"/>
                </p:cNvSpPr>
                <p:nvPr/>
              </p:nvSpPr>
              <p:spPr bwMode="auto">
                <a:xfrm>
                  <a:off x="2208" y="864"/>
                  <a:ext cx="288" cy="192"/>
                </a:xfrm>
                <a:prstGeom prst="rect">
                  <a:avLst/>
                </a:prstGeom>
                <a:solidFill>
                  <a:srgbClr val="CCECFF"/>
                </a:solidFill>
                <a:ln w="6350">
                  <a:solidFill>
                    <a:schemeClr val="tx2"/>
                  </a:solidFill>
                  <a:miter lim="800000"/>
                  <a:headEnd/>
                  <a:tailEnd type="none" w="sm" len="sm"/>
                </a:ln>
              </p:spPr>
              <p:txBody>
                <a:bodyPr wrap="none"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41102" name="Rectangle 155"/>
                <p:cNvSpPr>
                  <a:spLocks noChangeArrowheads="1"/>
                </p:cNvSpPr>
                <p:nvPr/>
              </p:nvSpPr>
              <p:spPr bwMode="auto">
                <a:xfrm>
                  <a:off x="2496" y="864"/>
                  <a:ext cx="288" cy="192"/>
                </a:xfrm>
                <a:prstGeom prst="rect">
                  <a:avLst/>
                </a:prstGeom>
                <a:solidFill>
                  <a:srgbClr val="CCECFF"/>
                </a:solidFill>
                <a:ln w="6350">
                  <a:solidFill>
                    <a:schemeClr val="tx2"/>
                  </a:solidFill>
                  <a:miter lim="800000"/>
                  <a:headEnd/>
                  <a:tailEnd type="none" w="sm" len="sm"/>
                </a:ln>
              </p:spPr>
              <p:txBody>
                <a:bodyPr wrap="none"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41103" name="Rectangle 156"/>
                <p:cNvSpPr>
                  <a:spLocks noChangeArrowheads="1"/>
                </p:cNvSpPr>
                <p:nvPr/>
              </p:nvSpPr>
              <p:spPr bwMode="auto">
                <a:xfrm>
                  <a:off x="2784" y="864"/>
                  <a:ext cx="288" cy="192"/>
                </a:xfrm>
                <a:prstGeom prst="rect">
                  <a:avLst/>
                </a:prstGeom>
                <a:solidFill>
                  <a:srgbClr val="CCECFF"/>
                </a:solidFill>
                <a:ln w="6350">
                  <a:solidFill>
                    <a:schemeClr val="tx2"/>
                  </a:solidFill>
                  <a:miter lim="800000"/>
                  <a:headEnd/>
                  <a:tailEnd type="none" w="sm" len="sm"/>
                </a:ln>
              </p:spPr>
              <p:txBody>
                <a:bodyPr wrap="none"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41104" name="Rectangle 157"/>
                <p:cNvSpPr>
                  <a:spLocks noChangeArrowheads="1"/>
                </p:cNvSpPr>
                <p:nvPr/>
              </p:nvSpPr>
              <p:spPr bwMode="auto">
                <a:xfrm>
                  <a:off x="3072" y="864"/>
                  <a:ext cx="288" cy="192"/>
                </a:xfrm>
                <a:prstGeom prst="rect">
                  <a:avLst/>
                </a:prstGeom>
                <a:solidFill>
                  <a:srgbClr val="CCECFF"/>
                </a:solidFill>
                <a:ln w="6350">
                  <a:solidFill>
                    <a:schemeClr val="tx2"/>
                  </a:solidFill>
                  <a:miter lim="800000"/>
                  <a:headEnd/>
                  <a:tailEnd type="none" w="sm" len="sm"/>
                </a:ln>
              </p:spPr>
              <p:txBody>
                <a:bodyPr wrap="none"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41105" name="Rectangle 158"/>
                <p:cNvSpPr>
                  <a:spLocks noChangeArrowheads="1"/>
                </p:cNvSpPr>
                <p:nvPr/>
              </p:nvSpPr>
              <p:spPr bwMode="auto">
                <a:xfrm>
                  <a:off x="3360" y="864"/>
                  <a:ext cx="288" cy="192"/>
                </a:xfrm>
                <a:prstGeom prst="rect">
                  <a:avLst/>
                </a:prstGeom>
                <a:solidFill>
                  <a:srgbClr val="CCECFF"/>
                </a:solidFill>
                <a:ln w="6350">
                  <a:solidFill>
                    <a:schemeClr val="tx2"/>
                  </a:solidFill>
                  <a:miter lim="800000"/>
                  <a:headEnd/>
                  <a:tailEnd type="none" w="sm" len="sm"/>
                </a:ln>
              </p:spPr>
              <p:txBody>
                <a:bodyPr wrap="none"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41106" name="Rectangle 159"/>
                <p:cNvSpPr>
                  <a:spLocks noChangeArrowheads="1"/>
                </p:cNvSpPr>
                <p:nvPr/>
              </p:nvSpPr>
              <p:spPr bwMode="auto">
                <a:xfrm>
                  <a:off x="3648" y="864"/>
                  <a:ext cx="288" cy="192"/>
                </a:xfrm>
                <a:prstGeom prst="rect">
                  <a:avLst/>
                </a:prstGeom>
                <a:solidFill>
                  <a:srgbClr val="CCECFF"/>
                </a:solidFill>
                <a:ln w="6350">
                  <a:solidFill>
                    <a:schemeClr val="tx2"/>
                  </a:solidFill>
                  <a:miter lim="800000"/>
                  <a:headEnd/>
                  <a:tailEnd type="none" w="sm" len="sm"/>
                </a:ln>
              </p:spPr>
              <p:txBody>
                <a:bodyPr wrap="none"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41107" name="Rectangle 160"/>
                <p:cNvSpPr>
                  <a:spLocks noChangeArrowheads="1"/>
                </p:cNvSpPr>
                <p:nvPr/>
              </p:nvSpPr>
              <p:spPr bwMode="auto">
                <a:xfrm>
                  <a:off x="3936" y="864"/>
                  <a:ext cx="288" cy="192"/>
                </a:xfrm>
                <a:prstGeom prst="rect">
                  <a:avLst/>
                </a:prstGeom>
                <a:solidFill>
                  <a:srgbClr val="CCECFF"/>
                </a:solidFill>
                <a:ln w="6350">
                  <a:solidFill>
                    <a:schemeClr val="tx2"/>
                  </a:solidFill>
                  <a:miter lim="800000"/>
                  <a:headEnd/>
                  <a:tailEnd type="none" w="sm" len="sm"/>
                </a:ln>
              </p:spPr>
              <p:txBody>
                <a:bodyPr wrap="none"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41108" name="Rectangle 161"/>
                <p:cNvSpPr>
                  <a:spLocks noChangeArrowheads="1"/>
                </p:cNvSpPr>
                <p:nvPr/>
              </p:nvSpPr>
              <p:spPr bwMode="auto">
                <a:xfrm>
                  <a:off x="4224" y="864"/>
                  <a:ext cx="288" cy="192"/>
                </a:xfrm>
                <a:prstGeom prst="rect">
                  <a:avLst/>
                </a:prstGeom>
                <a:solidFill>
                  <a:srgbClr val="CCECFF"/>
                </a:solidFill>
                <a:ln w="6350">
                  <a:solidFill>
                    <a:schemeClr val="tx2"/>
                  </a:solidFill>
                  <a:miter lim="800000"/>
                  <a:headEnd/>
                  <a:tailEnd type="none" w="sm" len="sm"/>
                </a:ln>
              </p:spPr>
              <p:txBody>
                <a:bodyPr wrap="none"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41109" name="Rectangle 162"/>
                <p:cNvSpPr>
                  <a:spLocks noChangeArrowheads="1"/>
                </p:cNvSpPr>
                <p:nvPr/>
              </p:nvSpPr>
              <p:spPr bwMode="auto">
                <a:xfrm>
                  <a:off x="4512" y="864"/>
                  <a:ext cx="288" cy="192"/>
                </a:xfrm>
                <a:prstGeom prst="rect">
                  <a:avLst/>
                </a:prstGeom>
                <a:solidFill>
                  <a:srgbClr val="CCECFF"/>
                </a:solidFill>
                <a:ln w="6350">
                  <a:solidFill>
                    <a:schemeClr val="tx2"/>
                  </a:solidFill>
                  <a:miter lim="800000"/>
                  <a:headEnd/>
                  <a:tailEnd type="none" w="sm" len="sm"/>
                </a:ln>
              </p:spPr>
              <p:txBody>
                <a:bodyPr wrap="none"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41110" name="Rectangle 163"/>
                <p:cNvSpPr>
                  <a:spLocks noChangeArrowheads="1"/>
                </p:cNvSpPr>
                <p:nvPr/>
              </p:nvSpPr>
              <p:spPr bwMode="auto">
                <a:xfrm>
                  <a:off x="4800" y="864"/>
                  <a:ext cx="288" cy="192"/>
                </a:xfrm>
                <a:prstGeom prst="rect">
                  <a:avLst/>
                </a:prstGeom>
                <a:solidFill>
                  <a:srgbClr val="CCECFF"/>
                </a:solidFill>
                <a:ln w="6350">
                  <a:solidFill>
                    <a:schemeClr val="tx2"/>
                  </a:solidFill>
                  <a:miter lim="800000"/>
                  <a:headEnd/>
                  <a:tailEnd type="none" w="sm" len="sm"/>
                </a:ln>
              </p:spPr>
              <p:txBody>
                <a:bodyPr wrap="none"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41111" name="Rectangle 164"/>
                <p:cNvSpPr>
                  <a:spLocks noChangeArrowheads="1"/>
                </p:cNvSpPr>
                <p:nvPr/>
              </p:nvSpPr>
              <p:spPr bwMode="auto">
                <a:xfrm>
                  <a:off x="5088" y="864"/>
                  <a:ext cx="288" cy="192"/>
                </a:xfrm>
                <a:prstGeom prst="rect">
                  <a:avLst/>
                </a:prstGeom>
                <a:solidFill>
                  <a:srgbClr val="CCECFF"/>
                </a:solidFill>
                <a:ln w="6350">
                  <a:solidFill>
                    <a:schemeClr val="tx2"/>
                  </a:solidFill>
                  <a:miter lim="800000"/>
                  <a:headEnd/>
                  <a:tailEnd type="none" w="sm" len="sm"/>
                </a:ln>
              </p:spPr>
              <p:txBody>
                <a:bodyPr wrap="none"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41095" name="Rectangle 165"/>
              <p:cNvSpPr>
                <a:spLocks noChangeArrowheads="1"/>
              </p:cNvSpPr>
              <p:nvPr/>
            </p:nvSpPr>
            <p:spPr bwMode="auto">
              <a:xfrm>
                <a:off x="144" y="1392"/>
                <a:ext cx="1152" cy="192"/>
              </a:xfrm>
              <a:prstGeom prst="rect">
                <a:avLst/>
              </a:prstGeom>
              <a:noFill/>
              <a:ln w="28575">
                <a:solidFill>
                  <a:schemeClr val="tx2"/>
                </a:solidFill>
                <a:miter lim="800000"/>
                <a:headEnd/>
                <a:tailEnd type="none" w="sm" len="sm"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lIns="45720" rIns="45720" anchor="ctr">
                <a:spAutoFit/>
              </a:bodyPr>
              <a:lstStyle/>
              <a:p>
                <a:endParaRPr lang="en-US"/>
              </a:p>
            </p:txBody>
          </p:sp>
        </p:grpSp>
        <p:grpSp>
          <p:nvGrpSpPr>
            <p:cNvPr id="41086" name="Group 174"/>
            <p:cNvGrpSpPr>
              <a:grpSpLocks/>
            </p:cNvGrpSpPr>
            <p:nvPr/>
          </p:nvGrpSpPr>
          <p:grpSpPr bwMode="auto">
            <a:xfrm>
              <a:off x="528" y="864"/>
              <a:ext cx="432" cy="528"/>
              <a:chOff x="720" y="864"/>
              <a:chExt cx="432" cy="528"/>
            </a:xfrm>
          </p:grpSpPr>
          <p:sp>
            <p:nvSpPr>
              <p:cNvPr id="41090" name="Oval 169"/>
              <p:cNvSpPr>
                <a:spLocks noChangeArrowheads="1"/>
              </p:cNvSpPr>
              <p:nvPr/>
            </p:nvSpPr>
            <p:spPr bwMode="auto">
              <a:xfrm>
                <a:off x="816" y="1008"/>
                <a:ext cx="215" cy="217"/>
              </a:xfrm>
              <a:prstGeom prst="ellipse">
                <a:avLst/>
              </a:prstGeom>
              <a:solidFill>
                <a:srgbClr val="FFFF99"/>
              </a:solidFill>
              <a:ln w="19050">
                <a:solidFill>
                  <a:schemeClr val="tx2"/>
                </a:solidFill>
                <a:round/>
                <a:headEnd/>
                <a:tailEnd type="none" w="sm" len="sm"/>
              </a:ln>
            </p:spPr>
            <p:txBody>
              <a:bodyPr wrap="none" lIns="45720" rIns="45720" anchor="ctr"/>
              <a:lstStyle/>
              <a:p>
                <a:pPr algn="ctr"/>
                <a:r>
                  <a:rPr lang="en-US">
                    <a:latin typeface="Courier New" charset="0"/>
                  </a:rPr>
                  <a:t>+</a:t>
                </a:r>
              </a:p>
            </p:txBody>
          </p:sp>
          <p:sp>
            <p:nvSpPr>
              <p:cNvPr id="41091" name="Line 170"/>
              <p:cNvSpPr>
                <a:spLocks noChangeShapeType="1"/>
              </p:cNvSpPr>
              <p:nvPr/>
            </p:nvSpPr>
            <p:spPr bwMode="auto">
              <a:xfrm>
                <a:off x="720" y="864"/>
                <a:ext cx="144" cy="144"/>
              </a:xfrm>
              <a:prstGeom prst="line">
                <a:avLst/>
              </a:prstGeom>
              <a:noFill/>
              <a:ln w="19050">
                <a:solidFill>
                  <a:schemeClr val="tx2"/>
                </a:solidFill>
                <a:round/>
                <a:headEnd/>
                <a:tailEnd type="triangle" w="lg" len="med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1092" name="Line 171"/>
              <p:cNvSpPr>
                <a:spLocks noChangeShapeType="1"/>
              </p:cNvSpPr>
              <p:nvPr/>
            </p:nvSpPr>
            <p:spPr bwMode="auto">
              <a:xfrm flipV="1">
                <a:off x="720" y="1200"/>
                <a:ext cx="144" cy="192"/>
              </a:xfrm>
              <a:prstGeom prst="line">
                <a:avLst/>
              </a:prstGeom>
              <a:noFill/>
              <a:ln w="19050">
                <a:solidFill>
                  <a:schemeClr val="tx2"/>
                </a:solidFill>
                <a:round/>
                <a:headEnd/>
                <a:tailEnd type="triangle" w="lg" len="med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1093" name="Line 172"/>
              <p:cNvSpPr>
                <a:spLocks noChangeShapeType="1"/>
              </p:cNvSpPr>
              <p:nvPr/>
            </p:nvSpPr>
            <p:spPr bwMode="auto">
              <a:xfrm rot="5400000" flipV="1">
                <a:off x="984" y="1224"/>
                <a:ext cx="192" cy="144"/>
              </a:xfrm>
              <a:prstGeom prst="line">
                <a:avLst/>
              </a:prstGeom>
              <a:noFill/>
              <a:ln w="19050">
                <a:solidFill>
                  <a:schemeClr val="tx2"/>
                </a:solidFill>
                <a:round/>
                <a:headEnd/>
                <a:tailEnd type="triangle" w="lg" len="med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lIns="45720" rIns="45720" anchor="ctr">
                <a:spAutoFit/>
              </a:bodyPr>
              <a:lstStyle/>
              <a:p>
                <a:endParaRPr lang="en-US"/>
              </a:p>
            </p:txBody>
          </p:sp>
        </p:grpSp>
        <p:sp>
          <p:nvSpPr>
            <p:cNvPr id="41087" name="Text Box 190"/>
            <p:cNvSpPr txBox="1">
              <a:spLocks noChangeArrowheads="1"/>
            </p:cNvSpPr>
            <p:nvPr/>
          </p:nvSpPr>
          <p:spPr bwMode="auto">
            <a:xfrm>
              <a:off x="4819" y="673"/>
              <a:ext cx="543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9050">
                  <a:solidFill>
                    <a:srgbClr val="000000"/>
                  </a:solidFill>
                  <a:miter lim="800000"/>
                  <a:headEnd/>
                  <a:tailEnd type="none" w="sm" len="sm"/>
                </a14:hiddenLine>
              </a:ext>
            </a:extLst>
          </p:spPr>
          <p:txBody>
            <a:bodyPr wrap="none" lIns="45720" rIns="4572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9pPr>
            </a:lstStyle>
            <a:p>
              <a:r>
                <a:rPr lang="en-US" sz="2000" dirty="0">
                  <a:latin typeface="Courier New" charset="0"/>
                </a:rPr>
                <a:t>%xmm0</a:t>
              </a:r>
            </a:p>
          </p:txBody>
        </p:sp>
        <p:sp>
          <p:nvSpPr>
            <p:cNvPr id="41088" name="Text Box 191"/>
            <p:cNvSpPr txBox="1">
              <a:spLocks noChangeArrowheads="1"/>
            </p:cNvSpPr>
            <p:nvPr/>
          </p:nvSpPr>
          <p:spPr bwMode="auto">
            <a:xfrm>
              <a:off x="4840" y="1370"/>
              <a:ext cx="543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9050">
                  <a:solidFill>
                    <a:srgbClr val="000000"/>
                  </a:solidFill>
                  <a:miter lim="800000"/>
                  <a:headEnd/>
                  <a:tailEnd type="none" w="sm" len="sm"/>
                </a14:hiddenLine>
              </a:ext>
            </a:extLst>
          </p:spPr>
          <p:txBody>
            <a:bodyPr wrap="none" lIns="45720" rIns="4572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9pPr>
            </a:lstStyle>
            <a:p>
              <a:r>
                <a:rPr lang="en-US" sz="2000" dirty="0">
                  <a:latin typeface="Courier New" charset="0"/>
                </a:rPr>
                <a:t>%xmm1</a:t>
              </a:r>
            </a:p>
          </p:txBody>
        </p:sp>
        <p:sp>
          <p:nvSpPr>
            <p:cNvPr id="41089" name="Text Box 192"/>
            <p:cNvSpPr txBox="1">
              <a:spLocks noChangeArrowheads="1"/>
            </p:cNvSpPr>
            <p:nvPr/>
          </p:nvSpPr>
          <p:spPr bwMode="auto">
            <a:xfrm>
              <a:off x="4032" y="432"/>
              <a:ext cx="1706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9050">
                  <a:solidFill>
                    <a:srgbClr val="000000"/>
                  </a:solidFill>
                  <a:miter lim="800000"/>
                  <a:headEnd/>
                  <a:tailEnd type="none" w="sm" len="sm"/>
                </a14:hiddenLine>
              </a:ext>
            </a:extLst>
          </p:spPr>
          <p:txBody>
            <a:bodyPr wrap="none" lIns="45720" rIns="4572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9pPr>
            </a:lstStyle>
            <a:p>
              <a:r>
                <a:rPr lang="en-US" sz="2000" dirty="0" err="1">
                  <a:latin typeface="Courier New" charset="0"/>
                </a:rPr>
                <a:t>addss</a:t>
              </a:r>
              <a:r>
                <a:rPr lang="en-US" sz="2000" dirty="0">
                  <a:latin typeface="Courier New" charset="0"/>
                </a:rPr>
                <a:t> %xmm0,%xmm1</a:t>
              </a:r>
            </a:p>
          </p:txBody>
        </p:sp>
      </p:grpSp>
      <p:grpSp>
        <p:nvGrpSpPr>
          <p:cNvPr id="40965" name="Group 194"/>
          <p:cNvGrpSpPr>
            <a:grpSpLocks/>
          </p:cNvGrpSpPr>
          <p:nvPr/>
        </p:nvGrpSpPr>
        <p:grpSpPr bwMode="auto">
          <a:xfrm>
            <a:off x="228600" y="2780928"/>
            <a:ext cx="8880475" cy="1889125"/>
            <a:chOff x="144" y="432"/>
            <a:chExt cx="5594" cy="1190"/>
          </a:xfrm>
        </p:grpSpPr>
        <p:grpSp>
          <p:nvGrpSpPr>
            <p:cNvPr id="41017" name="Group 195"/>
            <p:cNvGrpSpPr>
              <a:grpSpLocks/>
            </p:cNvGrpSpPr>
            <p:nvPr/>
          </p:nvGrpSpPr>
          <p:grpSpPr bwMode="auto">
            <a:xfrm>
              <a:off x="144" y="672"/>
              <a:ext cx="4608" cy="192"/>
              <a:chOff x="384" y="2564"/>
              <a:chExt cx="4608" cy="192"/>
            </a:xfrm>
          </p:grpSpPr>
          <p:grpSp>
            <p:nvGrpSpPr>
              <p:cNvPr id="41063" name="Group 196"/>
              <p:cNvGrpSpPr>
                <a:grpSpLocks/>
              </p:cNvGrpSpPr>
              <p:nvPr/>
            </p:nvGrpSpPr>
            <p:grpSpPr bwMode="auto">
              <a:xfrm>
                <a:off x="384" y="2564"/>
                <a:ext cx="4608" cy="192"/>
                <a:chOff x="768" y="864"/>
                <a:chExt cx="4608" cy="192"/>
              </a:xfrm>
            </p:grpSpPr>
            <p:sp>
              <p:nvSpPr>
                <p:cNvPr id="41068" name="Rectangle 197"/>
                <p:cNvSpPr>
                  <a:spLocks noChangeArrowheads="1"/>
                </p:cNvSpPr>
                <p:nvPr/>
              </p:nvSpPr>
              <p:spPr bwMode="auto">
                <a:xfrm>
                  <a:off x="768" y="864"/>
                  <a:ext cx="288" cy="192"/>
                </a:xfrm>
                <a:prstGeom prst="rect">
                  <a:avLst/>
                </a:prstGeom>
                <a:solidFill>
                  <a:srgbClr val="CCECFF"/>
                </a:solidFill>
                <a:ln w="6350">
                  <a:solidFill>
                    <a:schemeClr val="tx2"/>
                  </a:solidFill>
                  <a:miter lim="800000"/>
                  <a:headEnd/>
                  <a:tailEnd type="none" w="sm" len="sm"/>
                </a:ln>
              </p:spPr>
              <p:txBody>
                <a:bodyPr wrap="none"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41069" name="Rectangle 198"/>
                <p:cNvSpPr>
                  <a:spLocks noChangeArrowheads="1"/>
                </p:cNvSpPr>
                <p:nvPr/>
              </p:nvSpPr>
              <p:spPr bwMode="auto">
                <a:xfrm>
                  <a:off x="1056" y="864"/>
                  <a:ext cx="288" cy="192"/>
                </a:xfrm>
                <a:prstGeom prst="rect">
                  <a:avLst/>
                </a:prstGeom>
                <a:solidFill>
                  <a:srgbClr val="CCECFF"/>
                </a:solidFill>
                <a:ln w="6350">
                  <a:solidFill>
                    <a:schemeClr val="tx2"/>
                  </a:solidFill>
                  <a:miter lim="800000"/>
                  <a:headEnd/>
                  <a:tailEnd type="none" w="sm" len="sm"/>
                </a:ln>
              </p:spPr>
              <p:txBody>
                <a:bodyPr wrap="none"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41070" name="Rectangle 199"/>
                <p:cNvSpPr>
                  <a:spLocks noChangeArrowheads="1"/>
                </p:cNvSpPr>
                <p:nvPr/>
              </p:nvSpPr>
              <p:spPr bwMode="auto">
                <a:xfrm>
                  <a:off x="1344" y="864"/>
                  <a:ext cx="288" cy="192"/>
                </a:xfrm>
                <a:prstGeom prst="rect">
                  <a:avLst/>
                </a:prstGeom>
                <a:solidFill>
                  <a:srgbClr val="CCECFF"/>
                </a:solidFill>
                <a:ln w="6350">
                  <a:solidFill>
                    <a:schemeClr val="tx2"/>
                  </a:solidFill>
                  <a:miter lim="800000"/>
                  <a:headEnd/>
                  <a:tailEnd type="none" w="sm" len="sm"/>
                </a:ln>
              </p:spPr>
              <p:txBody>
                <a:bodyPr wrap="none"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41071" name="Rectangle 200"/>
                <p:cNvSpPr>
                  <a:spLocks noChangeArrowheads="1"/>
                </p:cNvSpPr>
                <p:nvPr/>
              </p:nvSpPr>
              <p:spPr bwMode="auto">
                <a:xfrm>
                  <a:off x="1632" y="864"/>
                  <a:ext cx="288" cy="192"/>
                </a:xfrm>
                <a:prstGeom prst="rect">
                  <a:avLst/>
                </a:prstGeom>
                <a:solidFill>
                  <a:srgbClr val="CCECFF"/>
                </a:solidFill>
                <a:ln w="6350">
                  <a:solidFill>
                    <a:schemeClr val="tx2"/>
                  </a:solidFill>
                  <a:miter lim="800000"/>
                  <a:headEnd/>
                  <a:tailEnd type="none" w="sm" len="sm"/>
                </a:ln>
              </p:spPr>
              <p:txBody>
                <a:bodyPr wrap="none"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41072" name="Rectangle 201"/>
                <p:cNvSpPr>
                  <a:spLocks noChangeArrowheads="1"/>
                </p:cNvSpPr>
                <p:nvPr/>
              </p:nvSpPr>
              <p:spPr bwMode="auto">
                <a:xfrm>
                  <a:off x="1920" y="864"/>
                  <a:ext cx="288" cy="192"/>
                </a:xfrm>
                <a:prstGeom prst="rect">
                  <a:avLst/>
                </a:prstGeom>
                <a:solidFill>
                  <a:srgbClr val="CCECFF"/>
                </a:solidFill>
                <a:ln w="6350">
                  <a:solidFill>
                    <a:schemeClr val="tx2"/>
                  </a:solidFill>
                  <a:miter lim="800000"/>
                  <a:headEnd/>
                  <a:tailEnd type="none" w="sm" len="sm"/>
                </a:ln>
              </p:spPr>
              <p:txBody>
                <a:bodyPr wrap="none"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41073" name="Rectangle 202"/>
                <p:cNvSpPr>
                  <a:spLocks noChangeArrowheads="1"/>
                </p:cNvSpPr>
                <p:nvPr/>
              </p:nvSpPr>
              <p:spPr bwMode="auto">
                <a:xfrm>
                  <a:off x="2208" y="864"/>
                  <a:ext cx="288" cy="192"/>
                </a:xfrm>
                <a:prstGeom prst="rect">
                  <a:avLst/>
                </a:prstGeom>
                <a:solidFill>
                  <a:srgbClr val="CCECFF"/>
                </a:solidFill>
                <a:ln w="6350">
                  <a:solidFill>
                    <a:schemeClr val="tx2"/>
                  </a:solidFill>
                  <a:miter lim="800000"/>
                  <a:headEnd/>
                  <a:tailEnd type="none" w="sm" len="sm"/>
                </a:ln>
              </p:spPr>
              <p:txBody>
                <a:bodyPr wrap="none"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41074" name="Rectangle 203"/>
                <p:cNvSpPr>
                  <a:spLocks noChangeArrowheads="1"/>
                </p:cNvSpPr>
                <p:nvPr/>
              </p:nvSpPr>
              <p:spPr bwMode="auto">
                <a:xfrm>
                  <a:off x="2496" y="864"/>
                  <a:ext cx="288" cy="192"/>
                </a:xfrm>
                <a:prstGeom prst="rect">
                  <a:avLst/>
                </a:prstGeom>
                <a:solidFill>
                  <a:srgbClr val="CCECFF"/>
                </a:solidFill>
                <a:ln w="6350">
                  <a:solidFill>
                    <a:schemeClr val="tx2"/>
                  </a:solidFill>
                  <a:miter lim="800000"/>
                  <a:headEnd/>
                  <a:tailEnd type="none" w="sm" len="sm"/>
                </a:ln>
              </p:spPr>
              <p:txBody>
                <a:bodyPr wrap="none"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41075" name="Rectangle 204"/>
                <p:cNvSpPr>
                  <a:spLocks noChangeArrowheads="1"/>
                </p:cNvSpPr>
                <p:nvPr/>
              </p:nvSpPr>
              <p:spPr bwMode="auto">
                <a:xfrm>
                  <a:off x="2784" y="864"/>
                  <a:ext cx="288" cy="192"/>
                </a:xfrm>
                <a:prstGeom prst="rect">
                  <a:avLst/>
                </a:prstGeom>
                <a:solidFill>
                  <a:srgbClr val="CCECFF"/>
                </a:solidFill>
                <a:ln w="6350">
                  <a:solidFill>
                    <a:schemeClr val="tx2"/>
                  </a:solidFill>
                  <a:miter lim="800000"/>
                  <a:headEnd/>
                  <a:tailEnd type="none" w="sm" len="sm"/>
                </a:ln>
              </p:spPr>
              <p:txBody>
                <a:bodyPr wrap="none"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41076" name="Rectangle 205"/>
                <p:cNvSpPr>
                  <a:spLocks noChangeArrowheads="1"/>
                </p:cNvSpPr>
                <p:nvPr/>
              </p:nvSpPr>
              <p:spPr bwMode="auto">
                <a:xfrm>
                  <a:off x="3072" y="864"/>
                  <a:ext cx="288" cy="192"/>
                </a:xfrm>
                <a:prstGeom prst="rect">
                  <a:avLst/>
                </a:prstGeom>
                <a:solidFill>
                  <a:srgbClr val="CCECFF"/>
                </a:solidFill>
                <a:ln w="6350">
                  <a:solidFill>
                    <a:schemeClr val="tx2"/>
                  </a:solidFill>
                  <a:miter lim="800000"/>
                  <a:headEnd/>
                  <a:tailEnd type="none" w="sm" len="sm"/>
                </a:ln>
              </p:spPr>
              <p:txBody>
                <a:bodyPr wrap="none"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41077" name="Rectangle 206"/>
                <p:cNvSpPr>
                  <a:spLocks noChangeArrowheads="1"/>
                </p:cNvSpPr>
                <p:nvPr/>
              </p:nvSpPr>
              <p:spPr bwMode="auto">
                <a:xfrm>
                  <a:off x="3360" y="864"/>
                  <a:ext cx="288" cy="192"/>
                </a:xfrm>
                <a:prstGeom prst="rect">
                  <a:avLst/>
                </a:prstGeom>
                <a:solidFill>
                  <a:srgbClr val="CCECFF"/>
                </a:solidFill>
                <a:ln w="6350">
                  <a:solidFill>
                    <a:schemeClr val="tx2"/>
                  </a:solidFill>
                  <a:miter lim="800000"/>
                  <a:headEnd/>
                  <a:tailEnd type="none" w="sm" len="sm"/>
                </a:ln>
              </p:spPr>
              <p:txBody>
                <a:bodyPr wrap="none"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41078" name="Rectangle 207"/>
                <p:cNvSpPr>
                  <a:spLocks noChangeArrowheads="1"/>
                </p:cNvSpPr>
                <p:nvPr/>
              </p:nvSpPr>
              <p:spPr bwMode="auto">
                <a:xfrm>
                  <a:off x="3648" y="864"/>
                  <a:ext cx="288" cy="192"/>
                </a:xfrm>
                <a:prstGeom prst="rect">
                  <a:avLst/>
                </a:prstGeom>
                <a:solidFill>
                  <a:srgbClr val="CCECFF"/>
                </a:solidFill>
                <a:ln w="6350">
                  <a:solidFill>
                    <a:schemeClr val="tx2"/>
                  </a:solidFill>
                  <a:miter lim="800000"/>
                  <a:headEnd/>
                  <a:tailEnd type="none" w="sm" len="sm"/>
                </a:ln>
              </p:spPr>
              <p:txBody>
                <a:bodyPr wrap="none"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41079" name="Rectangle 208"/>
                <p:cNvSpPr>
                  <a:spLocks noChangeArrowheads="1"/>
                </p:cNvSpPr>
                <p:nvPr/>
              </p:nvSpPr>
              <p:spPr bwMode="auto">
                <a:xfrm>
                  <a:off x="3936" y="864"/>
                  <a:ext cx="288" cy="192"/>
                </a:xfrm>
                <a:prstGeom prst="rect">
                  <a:avLst/>
                </a:prstGeom>
                <a:solidFill>
                  <a:srgbClr val="CCECFF"/>
                </a:solidFill>
                <a:ln w="6350">
                  <a:solidFill>
                    <a:schemeClr val="tx2"/>
                  </a:solidFill>
                  <a:miter lim="800000"/>
                  <a:headEnd/>
                  <a:tailEnd type="none" w="sm" len="sm"/>
                </a:ln>
              </p:spPr>
              <p:txBody>
                <a:bodyPr wrap="none"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41080" name="Rectangle 209"/>
                <p:cNvSpPr>
                  <a:spLocks noChangeArrowheads="1"/>
                </p:cNvSpPr>
                <p:nvPr/>
              </p:nvSpPr>
              <p:spPr bwMode="auto">
                <a:xfrm>
                  <a:off x="4224" y="864"/>
                  <a:ext cx="288" cy="192"/>
                </a:xfrm>
                <a:prstGeom prst="rect">
                  <a:avLst/>
                </a:prstGeom>
                <a:solidFill>
                  <a:srgbClr val="CCECFF"/>
                </a:solidFill>
                <a:ln w="6350">
                  <a:solidFill>
                    <a:schemeClr val="tx2"/>
                  </a:solidFill>
                  <a:miter lim="800000"/>
                  <a:headEnd/>
                  <a:tailEnd type="none" w="sm" len="sm"/>
                </a:ln>
              </p:spPr>
              <p:txBody>
                <a:bodyPr wrap="none"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41081" name="Rectangle 210"/>
                <p:cNvSpPr>
                  <a:spLocks noChangeArrowheads="1"/>
                </p:cNvSpPr>
                <p:nvPr/>
              </p:nvSpPr>
              <p:spPr bwMode="auto">
                <a:xfrm>
                  <a:off x="4512" y="864"/>
                  <a:ext cx="288" cy="192"/>
                </a:xfrm>
                <a:prstGeom prst="rect">
                  <a:avLst/>
                </a:prstGeom>
                <a:solidFill>
                  <a:srgbClr val="CCECFF"/>
                </a:solidFill>
                <a:ln w="6350">
                  <a:solidFill>
                    <a:schemeClr val="tx2"/>
                  </a:solidFill>
                  <a:miter lim="800000"/>
                  <a:headEnd/>
                  <a:tailEnd type="none" w="sm" len="sm"/>
                </a:ln>
              </p:spPr>
              <p:txBody>
                <a:bodyPr wrap="none"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41082" name="Rectangle 211"/>
                <p:cNvSpPr>
                  <a:spLocks noChangeArrowheads="1"/>
                </p:cNvSpPr>
                <p:nvPr/>
              </p:nvSpPr>
              <p:spPr bwMode="auto">
                <a:xfrm>
                  <a:off x="4800" y="864"/>
                  <a:ext cx="288" cy="192"/>
                </a:xfrm>
                <a:prstGeom prst="rect">
                  <a:avLst/>
                </a:prstGeom>
                <a:solidFill>
                  <a:srgbClr val="CCECFF"/>
                </a:solidFill>
                <a:ln w="6350">
                  <a:solidFill>
                    <a:schemeClr val="tx2"/>
                  </a:solidFill>
                  <a:miter lim="800000"/>
                  <a:headEnd/>
                  <a:tailEnd type="none" w="sm" len="sm"/>
                </a:ln>
              </p:spPr>
              <p:txBody>
                <a:bodyPr wrap="none"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41083" name="Rectangle 212"/>
                <p:cNvSpPr>
                  <a:spLocks noChangeArrowheads="1"/>
                </p:cNvSpPr>
                <p:nvPr/>
              </p:nvSpPr>
              <p:spPr bwMode="auto">
                <a:xfrm>
                  <a:off x="5088" y="864"/>
                  <a:ext cx="288" cy="192"/>
                </a:xfrm>
                <a:prstGeom prst="rect">
                  <a:avLst/>
                </a:prstGeom>
                <a:solidFill>
                  <a:srgbClr val="CCECFF"/>
                </a:solidFill>
                <a:ln w="6350">
                  <a:solidFill>
                    <a:schemeClr val="tx2"/>
                  </a:solidFill>
                  <a:miter lim="800000"/>
                  <a:headEnd/>
                  <a:tailEnd type="none" w="sm" len="sm"/>
                </a:ln>
              </p:spPr>
              <p:txBody>
                <a:bodyPr wrap="none"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41064" name="Rectangle 213"/>
              <p:cNvSpPr>
                <a:spLocks noChangeArrowheads="1"/>
              </p:cNvSpPr>
              <p:nvPr/>
            </p:nvSpPr>
            <p:spPr bwMode="auto">
              <a:xfrm>
                <a:off x="384" y="2564"/>
                <a:ext cx="1152" cy="192"/>
              </a:xfrm>
              <a:prstGeom prst="rect">
                <a:avLst/>
              </a:prstGeom>
              <a:noFill/>
              <a:ln w="28575">
                <a:solidFill>
                  <a:schemeClr val="tx2"/>
                </a:solidFill>
                <a:miter lim="800000"/>
                <a:headEnd/>
                <a:tailEnd type="none" w="sm" len="sm"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1065" name="Rectangle 214"/>
              <p:cNvSpPr>
                <a:spLocks noChangeArrowheads="1"/>
              </p:cNvSpPr>
              <p:nvPr/>
            </p:nvSpPr>
            <p:spPr bwMode="auto">
              <a:xfrm>
                <a:off x="1536" y="2564"/>
                <a:ext cx="1152" cy="192"/>
              </a:xfrm>
              <a:prstGeom prst="rect">
                <a:avLst/>
              </a:prstGeom>
              <a:noFill/>
              <a:ln w="28575">
                <a:solidFill>
                  <a:schemeClr val="tx2"/>
                </a:solidFill>
                <a:miter lim="800000"/>
                <a:headEnd/>
                <a:tailEnd type="none" w="sm" len="sm"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1066" name="Rectangle 215"/>
              <p:cNvSpPr>
                <a:spLocks noChangeArrowheads="1"/>
              </p:cNvSpPr>
              <p:nvPr/>
            </p:nvSpPr>
            <p:spPr bwMode="auto">
              <a:xfrm>
                <a:off x="2688" y="2564"/>
                <a:ext cx="1152" cy="192"/>
              </a:xfrm>
              <a:prstGeom prst="rect">
                <a:avLst/>
              </a:prstGeom>
              <a:noFill/>
              <a:ln w="28575">
                <a:solidFill>
                  <a:schemeClr val="tx2"/>
                </a:solidFill>
                <a:miter lim="800000"/>
                <a:headEnd/>
                <a:tailEnd type="none" w="sm" len="sm"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1067" name="Rectangle 216"/>
              <p:cNvSpPr>
                <a:spLocks noChangeArrowheads="1"/>
              </p:cNvSpPr>
              <p:nvPr/>
            </p:nvSpPr>
            <p:spPr bwMode="auto">
              <a:xfrm>
                <a:off x="3840" y="2564"/>
                <a:ext cx="1152" cy="192"/>
              </a:xfrm>
              <a:prstGeom prst="rect">
                <a:avLst/>
              </a:prstGeom>
              <a:noFill/>
              <a:ln w="28575">
                <a:solidFill>
                  <a:schemeClr val="tx2"/>
                </a:solidFill>
                <a:miter lim="800000"/>
                <a:headEnd/>
                <a:tailEnd type="none" w="sm" len="sm"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lIns="45720" rIns="45720" anchor="ctr">
                <a:spAutoFit/>
              </a:bodyPr>
              <a:lstStyle/>
              <a:p>
                <a:endParaRPr lang="en-US"/>
              </a:p>
            </p:txBody>
          </p:sp>
        </p:grpSp>
        <p:grpSp>
          <p:nvGrpSpPr>
            <p:cNvPr id="41018" name="Group 217"/>
            <p:cNvGrpSpPr>
              <a:grpSpLocks/>
            </p:cNvGrpSpPr>
            <p:nvPr/>
          </p:nvGrpSpPr>
          <p:grpSpPr bwMode="auto">
            <a:xfrm>
              <a:off x="144" y="1392"/>
              <a:ext cx="4608" cy="192"/>
              <a:chOff x="384" y="2564"/>
              <a:chExt cx="4608" cy="192"/>
            </a:xfrm>
          </p:grpSpPr>
          <p:grpSp>
            <p:nvGrpSpPr>
              <p:cNvPr id="41042" name="Group 218"/>
              <p:cNvGrpSpPr>
                <a:grpSpLocks/>
              </p:cNvGrpSpPr>
              <p:nvPr/>
            </p:nvGrpSpPr>
            <p:grpSpPr bwMode="auto">
              <a:xfrm>
                <a:off x="384" y="2564"/>
                <a:ext cx="4608" cy="192"/>
                <a:chOff x="768" y="864"/>
                <a:chExt cx="4608" cy="192"/>
              </a:xfrm>
            </p:grpSpPr>
            <p:sp>
              <p:nvSpPr>
                <p:cNvPr id="41047" name="Rectangle 219"/>
                <p:cNvSpPr>
                  <a:spLocks noChangeArrowheads="1"/>
                </p:cNvSpPr>
                <p:nvPr/>
              </p:nvSpPr>
              <p:spPr bwMode="auto">
                <a:xfrm>
                  <a:off x="768" y="864"/>
                  <a:ext cx="288" cy="192"/>
                </a:xfrm>
                <a:prstGeom prst="rect">
                  <a:avLst/>
                </a:prstGeom>
                <a:solidFill>
                  <a:srgbClr val="CCECFF"/>
                </a:solidFill>
                <a:ln w="6350">
                  <a:solidFill>
                    <a:schemeClr val="tx2"/>
                  </a:solidFill>
                  <a:miter lim="800000"/>
                  <a:headEnd/>
                  <a:tailEnd type="none" w="sm" len="sm"/>
                </a:ln>
              </p:spPr>
              <p:txBody>
                <a:bodyPr wrap="none"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41048" name="Rectangle 220"/>
                <p:cNvSpPr>
                  <a:spLocks noChangeArrowheads="1"/>
                </p:cNvSpPr>
                <p:nvPr/>
              </p:nvSpPr>
              <p:spPr bwMode="auto">
                <a:xfrm>
                  <a:off x="1056" y="864"/>
                  <a:ext cx="288" cy="192"/>
                </a:xfrm>
                <a:prstGeom prst="rect">
                  <a:avLst/>
                </a:prstGeom>
                <a:solidFill>
                  <a:srgbClr val="CCECFF"/>
                </a:solidFill>
                <a:ln w="6350">
                  <a:solidFill>
                    <a:schemeClr val="tx2"/>
                  </a:solidFill>
                  <a:miter lim="800000"/>
                  <a:headEnd/>
                  <a:tailEnd type="none" w="sm" len="sm"/>
                </a:ln>
              </p:spPr>
              <p:txBody>
                <a:bodyPr wrap="none"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41049" name="Rectangle 221"/>
                <p:cNvSpPr>
                  <a:spLocks noChangeArrowheads="1"/>
                </p:cNvSpPr>
                <p:nvPr/>
              </p:nvSpPr>
              <p:spPr bwMode="auto">
                <a:xfrm>
                  <a:off x="1344" y="864"/>
                  <a:ext cx="288" cy="192"/>
                </a:xfrm>
                <a:prstGeom prst="rect">
                  <a:avLst/>
                </a:prstGeom>
                <a:solidFill>
                  <a:srgbClr val="CCECFF"/>
                </a:solidFill>
                <a:ln w="6350">
                  <a:solidFill>
                    <a:schemeClr val="tx2"/>
                  </a:solidFill>
                  <a:miter lim="800000"/>
                  <a:headEnd/>
                  <a:tailEnd type="none" w="sm" len="sm"/>
                </a:ln>
              </p:spPr>
              <p:txBody>
                <a:bodyPr wrap="none"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41050" name="Rectangle 222"/>
                <p:cNvSpPr>
                  <a:spLocks noChangeArrowheads="1"/>
                </p:cNvSpPr>
                <p:nvPr/>
              </p:nvSpPr>
              <p:spPr bwMode="auto">
                <a:xfrm>
                  <a:off x="1632" y="864"/>
                  <a:ext cx="288" cy="192"/>
                </a:xfrm>
                <a:prstGeom prst="rect">
                  <a:avLst/>
                </a:prstGeom>
                <a:solidFill>
                  <a:srgbClr val="CCECFF"/>
                </a:solidFill>
                <a:ln w="6350">
                  <a:solidFill>
                    <a:schemeClr val="tx2"/>
                  </a:solidFill>
                  <a:miter lim="800000"/>
                  <a:headEnd/>
                  <a:tailEnd type="none" w="sm" len="sm"/>
                </a:ln>
              </p:spPr>
              <p:txBody>
                <a:bodyPr wrap="none"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41051" name="Rectangle 223"/>
                <p:cNvSpPr>
                  <a:spLocks noChangeArrowheads="1"/>
                </p:cNvSpPr>
                <p:nvPr/>
              </p:nvSpPr>
              <p:spPr bwMode="auto">
                <a:xfrm>
                  <a:off x="1920" y="864"/>
                  <a:ext cx="288" cy="192"/>
                </a:xfrm>
                <a:prstGeom prst="rect">
                  <a:avLst/>
                </a:prstGeom>
                <a:solidFill>
                  <a:srgbClr val="CCECFF"/>
                </a:solidFill>
                <a:ln w="6350">
                  <a:solidFill>
                    <a:schemeClr val="tx2"/>
                  </a:solidFill>
                  <a:miter lim="800000"/>
                  <a:headEnd/>
                  <a:tailEnd type="none" w="sm" len="sm"/>
                </a:ln>
              </p:spPr>
              <p:txBody>
                <a:bodyPr wrap="none"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41052" name="Rectangle 224"/>
                <p:cNvSpPr>
                  <a:spLocks noChangeArrowheads="1"/>
                </p:cNvSpPr>
                <p:nvPr/>
              </p:nvSpPr>
              <p:spPr bwMode="auto">
                <a:xfrm>
                  <a:off x="2208" y="864"/>
                  <a:ext cx="288" cy="192"/>
                </a:xfrm>
                <a:prstGeom prst="rect">
                  <a:avLst/>
                </a:prstGeom>
                <a:solidFill>
                  <a:srgbClr val="CCECFF"/>
                </a:solidFill>
                <a:ln w="6350">
                  <a:solidFill>
                    <a:schemeClr val="tx2"/>
                  </a:solidFill>
                  <a:miter lim="800000"/>
                  <a:headEnd/>
                  <a:tailEnd type="none" w="sm" len="sm"/>
                </a:ln>
              </p:spPr>
              <p:txBody>
                <a:bodyPr wrap="none"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41053" name="Rectangle 225"/>
                <p:cNvSpPr>
                  <a:spLocks noChangeArrowheads="1"/>
                </p:cNvSpPr>
                <p:nvPr/>
              </p:nvSpPr>
              <p:spPr bwMode="auto">
                <a:xfrm>
                  <a:off x="2496" y="864"/>
                  <a:ext cx="288" cy="192"/>
                </a:xfrm>
                <a:prstGeom prst="rect">
                  <a:avLst/>
                </a:prstGeom>
                <a:solidFill>
                  <a:srgbClr val="CCECFF"/>
                </a:solidFill>
                <a:ln w="6350">
                  <a:solidFill>
                    <a:schemeClr val="tx2"/>
                  </a:solidFill>
                  <a:miter lim="800000"/>
                  <a:headEnd/>
                  <a:tailEnd type="none" w="sm" len="sm"/>
                </a:ln>
              </p:spPr>
              <p:txBody>
                <a:bodyPr wrap="none"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41054" name="Rectangle 226"/>
                <p:cNvSpPr>
                  <a:spLocks noChangeArrowheads="1"/>
                </p:cNvSpPr>
                <p:nvPr/>
              </p:nvSpPr>
              <p:spPr bwMode="auto">
                <a:xfrm>
                  <a:off x="2784" y="864"/>
                  <a:ext cx="288" cy="192"/>
                </a:xfrm>
                <a:prstGeom prst="rect">
                  <a:avLst/>
                </a:prstGeom>
                <a:solidFill>
                  <a:srgbClr val="CCECFF"/>
                </a:solidFill>
                <a:ln w="6350">
                  <a:solidFill>
                    <a:schemeClr val="tx2"/>
                  </a:solidFill>
                  <a:miter lim="800000"/>
                  <a:headEnd/>
                  <a:tailEnd type="none" w="sm" len="sm"/>
                </a:ln>
              </p:spPr>
              <p:txBody>
                <a:bodyPr wrap="none"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41055" name="Rectangle 227"/>
                <p:cNvSpPr>
                  <a:spLocks noChangeArrowheads="1"/>
                </p:cNvSpPr>
                <p:nvPr/>
              </p:nvSpPr>
              <p:spPr bwMode="auto">
                <a:xfrm>
                  <a:off x="3072" y="864"/>
                  <a:ext cx="288" cy="192"/>
                </a:xfrm>
                <a:prstGeom prst="rect">
                  <a:avLst/>
                </a:prstGeom>
                <a:solidFill>
                  <a:srgbClr val="CCECFF"/>
                </a:solidFill>
                <a:ln w="6350">
                  <a:solidFill>
                    <a:schemeClr val="tx2"/>
                  </a:solidFill>
                  <a:miter lim="800000"/>
                  <a:headEnd/>
                  <a:tailEnd type="none" w="sm" len="sm"/>
                </a:ln>
              </p:spPr>
              <p:txBody>
                <a:bodyPr wrap="none"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41056" name="Rectangle 228"/>
                <p:cNvSpPr>
                  <a:spLocks noChangeArrowheads="1"/>
                </p:cNvSpPr>
                <p:nvPr/>
              </p:nvSpPr>
              <p:spPr bwMode="auto">
                <a:xfrm>
                  <a:off x="3360" y="864"/>
                  <a:ext cx="288" cy="192"/>
                </a:xfrm>
                <a:prstGeom prst="rect">
                  <a:avLst/>
                </a:prstGeom>
                <a:solidFill>
                  <a:srgbClr val="CCECFF"/>
                </a:solidFill>
                <a:ln w="6350">
                  <a:solidFill>
                    <a:schemeClr val="tx2"/>
                  </a:solidFill>
                  <a:miter lim="800000"/>
                  <a:headEnd/>
                  <a:tailEnd type="none" w="sm" len="sm"/>
                </a:ln>
              </p:spPr>
              <p:txBody>
                <a:bodyPr wrap="none"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41057" name="Rectangle 229"/>
                <p:cNvSpPr>
                  <a:spLocks noChangeArrowheads="1"/>
                </p:cNvSpPr>
                <p:nvPr/>
              </p:nvSpPr>
              <p:spPr bwMode="auto">
                <a:xfrm>
                  <a:off x="3648" y="864"/>
                  <a:ext cx="288" cy="192"/>
                </a:xfrm>
                <a:prstGeom prst="rect">
                  <a:avLst/>
                </a:prstGeom>
                <a:solidFill>
                  <a:srgbClr val="CCECFF"/>
                </a:solidFill>
                <a:ln w="6350">
                  <a:solidFill>
                    <a:schemeClr val="tx2"/>
                  </a:solidFill>
                  <a:miter lim="800000"/>
                  <a:headEnd/>
                  <a:tailEnd type="none" w="sm" len="sm"/>
                </a:ln>
              </p:spPr>
              <p:txBody>
                <a:bodyPr wrap="none"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41058" name="Rectangle 230"/>
                <p:cNvSpPr>
                  <a:spLocks noChangeArrowheads="1"/>
                </p:cNvSpPr>
                <p:nvPr/>
              </p:nvSpPr>
              <p:spPr bwMode="auto">
                <a:xfrm>
                  <a:off x="3936" y="864"/>
                  <a:ext cx="288" cy="192"/>
                </a:xfrm>
                <a:prstGeom prst="rect">
                  <a:avLst/>
                </a:prstGeom>
                <a:solidFill>
                  <a:srgbClr val="CCECFF"/>
                </a:solidFill>
                <a:ln w="6350">
                  <a:solidFill>
                    <a:schemeClr val="tx2"/>
                  </a:solidFill>
                  <a:miter lim="800000"/>
                  <a:headEnd/>
                  <a:tailEnd type="none" w="sm" len="sm"/>
                </a:ln>
              </p:spPr>
              <p:txBody>
                <a:bodyPr wrap="none"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41059" name="Rectangle 231"/>
                <p:cNvSpPr>
                  <a:spLocks noChangeArrowheads="1"/>
                </p:cNvSpPr>
                <p:nvPr/>
              </p:nvSpPr>
              <p:spPr bwMode="auto">
                <a:xfrm>
                  <a:off x="4224" y="864"/>
                  <a:ext cx="288" cy="192"/>
                </a:xfrm>
                <a:prstGeom prst="rect">
                  <a:avLst/>
                </a:prstGeom>
                <a:solidFill>
                  <a:srgbClr val="CCECFF"/>
                </a:solidFill>
                <a:ln w="6350">
                  <a:solidFill>
                    <a:schemeClr val="tx2"/>
                  </a:solidFill>
                  <a:miter lim="800000"/>
                  <a:headEnd/>
                  <a:tailEnd type="none" w="sm" len="sm"/>
                </a:ln>
              </p:spPr>
              <p:txBody>
                <a:bodyPr wrap="none"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41060" name="Rectangle 232"/>
                <p:cNvSpPr>
                  <a:spLocks noChangeArrowheads="1"/>
                </p:cNvSpPr>
                <p:nvPr/>
              </p:nvSpPr>
              <p:spPr bwMode="auto">
                <a:xfrm>
                  <a:off x="4512" y="864"/>
                  <a:ext cx="288" cy="192"/>
                </a:xfrm>
                <a:prstGeom prst="rect">
                  <a:avLst/>
                </a:prstGeom>
                <a:solidFill>
                  <a:srgbClr val="CCECFF"/>
                </a:solidFill>
                <a:ln w="6350">
                  <a:solidFill>
                    <a:schemeClr val="tx2"/>
                  </a:solidFill>
                  <a:miter lim="800000"/>
                  <a:headEnd/>
                  <a:tailEnd type="none" w="sm" len="sm"/>
                </a:ln>
              </p:spPr>
              <p:txBody>
                <a:bodyPr wrap="none"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41061" name="Rectangle 233"/>
                <p:cNvSpPr>
                  <a:spLocks noChangeArrowheads="1"/>
                </p:cNvSpPr>
                <p:nvPr/>
              </p:nvSpPr>
              <p:spPr bwMode="auto">
                <a:xfrm>
                  <a:off x="4800" y="864"/>
                  <a:ext cx="288" cy="192"/>
                </a:xfrm>
                <a:prstGeom prst="rect">
                  <a:avLst/>
                </a:prstGeom>
                <a:solidFill>
                  <a:srgbClr val="CCECFF"/>
                </a:solidFill>
                <a:ln w="6350">
                  <a:solidFill>
                    <a:schemeClr val="tx2"/>
                  </a:solidFill>
                  <a:miter lim="800000"/>
                  <a:headEnd/>
                  <a:tailEnd type="none" w="sm" len="sm"/>
                </a:ln>
              </p:spPr>
              <p:txBody>
                <a:bodyPr wrap="none"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41062" name="Rectangle 234"/>
                <p:cNvSpPr>
                  <a:spLocks noChangeArrowheads="1"/>
                </p:cNvSpPr>
                <p:nvPr/>
              </p:nvSpPr>
              <p:spPr bwMode="auto">
                <a:xfrm>
                  <a:off x="5088" y="864"/>
                  <a:ext cx="288" cy="192"/>
                </a:xfrm>
                <a:prstGeom prst="rect">
                  <a:avLst/>
                </a:prstGeom>
                <a:solidFill>
                  <a:srgbClr val="CCECFF"/>
                </a:solidFill>
                <a:ln w="6350">
                  <a:solidFill>
                    <a:schemeClr val="tx2"/>
                  </a:solidFill>
                  <a:miter lim="800000"/>
                  <a:headEnd/>
                  <a:tailEnd type="none" w="sm" len="sm"/>
                </a:ln>
              </p:spPr>
              <p:txBody>
                <a:bodyPr wrap="none"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41043" name="Rectangle 235"/>
              <p:cNvSpPr>
                <a:spLocks noChangeArrowheads="1"/>
              </p:cNvSpPr>
              <p:nvPr/>
            </p:nvSpPr>
            <p:spPr bwMode="auto">
              <a:xfrm>
                <a:off x="384" y="2564"/>
                <a:ext cx="1152" cy="192"/>
              </a:xfrm>
              <a:prstGeom prst="rect">
                <a:avLst/>
              </a:prstGeom>
              <a:noFill/>
              <a:ln w="28575">
                <a:solidFill>
                  <a:schemeClr val="tx2"/>
                </a:solidFill>
                <a:miter lim="800000"/>
                <a:headEnd/>
                <a:tailEnd type="none" w="sm" len="sm"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1044" name="Rectangle 236"/>
              <p:cNvSpPr>
                <a:spLocks noChangeArrowheads="1"/>
              </p:cNvSpPr>
              <p:nvPr/>
            </p:nvSpPr>
            <p:spPr bwMode="auto">
              <a:xfrm>
                <a:off x="1536" y="2564"/>
                <a:ext cx="1152" cy="192"/>
              </a:xfrm>
              <a:prstGeom prst="rect">
                <a:avLst/>
              </a:prstGeom>
              <a:noFill/>
              <a:ln w="28575">
                <a:solidFill>
                  <a:schemeClr val="tx2"/>
                </a:solidFill>
                <a:miter lim="800000"/>
                <a:headEnd/>
                <a:tailEnd type="none" w="sm" len="sm"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1045" name="Rectangle 237"/>
              <p:cNvSpPr>
                <a:spLocks noChangeArrowheads="1"/>
              </p:cNvSpPr>
              <p:nvPr/>
            </p:nvSpPr>
            <p:spPr bwMode="auto">
              <a:xfrm>
                <a:off x="2688" y="2564"/>
                <a:ext cx="1152" cy="192"/>
              </a:xfrm>
              <a:prstGeom prst="rect">
                <a:avLst/>
              </a:prstGeom>
              <a:noFill/>
              <a:ln w="28575">
                <a:solidFill>
                  <a:schemeClr val="tx2"/>
                </a:solidFill>
                <a:miter lim="800000"/>
                <a:headEnd/>
                <a:tailEnd type="none" w="sm" len="sm"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1046" name="Rectangle 238"/>
              <p:cNvSpPr>
                <a:spLocks noChangeArrowheads="1"/>
              </p:cNvSpPr>
              <p:nvPr/>
            </p:nvSpPr>
            <p:spPr bwMode="auto">
              <a:xfrm>
                <a:off x="3840" y="2564"/>
                <a:ext cx="1152" cy="192"/>
              </a:xfrm>
              <a:prstGeom prst="rect">
                <a:avLst/>
              </a:prstGeom>
              <a:noFill/>
              <a:ln w="28575">
                <a:solidFill>
                  <a:schemeClr val="tx2"/>
                </a:solidFill>
                <a:miter lim="800000"/>
                <a:headEnd/>
                <a:tailEnd type="none" w="sm" len="sm"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lIns="45720" rIns="45720" anchor="ctr">
                <a:spAutoFit/>
              </a:bodyPr>
              <a:lstStyle/>
              <a:p>
                <a:endParaRPr lang="en-US"/>
              </a:p>
            </p:txBody>
          </p:sp>
        </p:grpSp>
        <p:grpSp>
          <p:nvGrpSpPr>
            <p:cNvPr id="41019" name="Group 239"/>
            <p:cNvGrpSpPr>
              <a:grpSpLocks/>
            </p:cNvGrpSpPr>
            <p:nvPr/>
          </p:nvGrpSpPr>
          <p:grpSpPr bwMode="auto">
            <a:xfrm>
              <a:off x="528" y="864"/>
              <a:ext cx="432" cy="528"/>
              <a:chOff x="720" y="864"/>
              <a:chExt cx="432" cy="528"/>
            </a:xfrm>
          </p:grpSpPr>
          <p:sp>
            <p:nvSpPr>
              <p:cNvPr id="41038" name="Oval 240"/>
              <p:cNvSpPr>
                <a:spLocks noChangeArrowheads="1"/>
              </p:cNvSpPr>
              <p:nvPr/>
            </p:nvSpPr>
            <p:spPr bwMode="auto">
              <a:xfrm>
                <a:off x="816" y="1008"/>
                <a:ext cx="215" cy="217"/>
              </a:xfrm>
              <a:prstGeom prst="ellipse">
                <a:avLst/>
              </a:prstGeom>
              <a:solidFill>
                <a:srgbClr val="FFFF99"/>
              </a:solidFill>
              <a:ln w="19050">
                <a:solidFill>
                  <a:schemeClr val="tx2"/>
                </a:solidFill>
                <a:round/>
                <a:headEnd/>
                <a:tailEnd type="none" w="sm" len="sm"/>
              </a:ln>
            </p:spPr>
            <p:txBody>
              <a:bodyPr wrap="none" lIns="45720" rIns="45720" anchor="ctr"/>
              <a:lstStyle/>
              <a:p>
                <a:pPr algn="ctr"/>
                <a:r>
                  <a:rPr lang="en-US">
                    <a:latin typeface="Courier New" charset="0"/>
                  </a:rPr>
                  <a:t>+</a:t>
                </a:r>
              </a:p>
            </p:txBody>
          </p:sp>
          <p:sp>
            <p:nvSpPr>
              <p:cNvPr id="41039" name="Line 241"/>
              <p:cNvSpPr>
                <a:spLocks noChangeShapeType="1"/>
              </p:cNvSpPr>
              <p:nvPr/>
            </p:nvSpPr>
            <p:spPr bwMode="auto">
              <a:xfrm>
                <a:off x="720" y="864"/>
                <a:ext cx="144" cy="144"/>
              </a:xfrm>
              <a:prstGeom prst="line">
                <a:avLst/>
              </a:prstGeom>
              <a:noFill/>
              <a:ln w="19050">
                <a:solidFill>
                  <a:schemeClr val="tx2"/>
                </a:solidFill>
                <a:round/>
                <a:headEnd/>
                <a:tailEnd type="triangle" w="lg" len="med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1040" name="Line 242"/>
              <p:cNvSpPr>
                <a:spLocks noChangeShapeType="1"/>
              </p:cNvSpPr>
              <p:nvPr/>
            </p:nvSpPr>
            <p:spPr bwMode="auto">
              <a:xfrm flipV="1">
                <a:off x="720" y="1200"/>
                <a:ext cx="144" cy="192"/>
              </a:xfrm>
              <a:prstGeom prst="line">
                <a:avLst/>
              </a:prstGeom>
              <a:noFill/>
              <a:ln w="19050">
                <a:solidFill>
                  <a:schemeClr val="tx2"/>
                </a:solidFill>
                <a:round/>
                <a:headEnd/>
                <a:tailEnd type="triangle" w="lg" len="med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1041" name="Line 243"/>
              <p:cNvSpPr>
                <a:spLocks noChangeShapeType="1"/>
              </p:cNvSpPr>
              <p:nvPr/>
            </p:nvSpPr>
            <p:spPr bwMode="auto">
              <a:xfrm rot="5400000" flipV="1">
                <a:off x="984" y="1224"/>
                <a:ext cx="192" cy="144"/>
              </a:xfrm>
              <a:prstGeom prst="line">
                <a:avLst/>
              </a:prstGeom>
              <a:noFill/>
              <a:ln w="19050">
                <a:solidFill>
                  <a:schemeClr val="tx2"/>
                </a:solidFill>
                <a:round/>
                <a:headEnd/>
                <a:tailEnd type="triangle" w="lg" len="med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lIns="45720" rIns="45720" anchor="ctr">
                <a:spAutoFit/>
              </a:bodyPr>
              <a:lstStyle/>
              <a:p>
                <a:endParaRPr lang="en-US"/>
              </a:p>
            </p:txBody>
          </p:sp>
        </p:grpSp>
        <p:grpSp>
          <p:nvGrpSpPr>
            <p:cNvPr id="41020" name="Group 244"/>
            <p:cNvGrpSpPr>
              <a:grpSpLocks/>
            </p:cNvGrpSpPr>
            <p:nvPr/>
          </p:nvGrpSpPr>
          <p:grpSpPr bwMode="auto">
            <a:xfrm>
              <a:off x="1680" y="864"/>
              <a:ext cx="432" cy="528"/>
              <a:chOff x="720" y="864"/>
              <a:chExt cx="432" cy="528"/>
            </a:xfrm>
          </p:grpSpPr>
          <p:sp>
            <p:nvSpPr>
              <p:cNvPr id="41034" name="Oval 245"/>
              <p:cNvSpPr>
                <a:spLocks noChangeArrowheads="1"/>
              </p:cNvSpPr>
              <p:nvPr/>
            </p:nvSpPr>
            <p:spPr bwMode="auto">
              <a:xfrm>
                <a:off x="816" y="1008"/>
                <a:ext cx="215" cy="217"/>
              </a:xfrm>
              <a:prstGeom prst="ellipse">
                <a:avLst/>
              </a:prstGeom>
              <a:solidFill>
                <a:srgbClr val="FFFF99"/>
              </a:solidFill>
              <a:ln w="19050">
                <a:solidFill>
                  <a:schemeClr val="tx2"/>
                </a:solidFill>
                <a:round/>
                <a:headEnd/>
                <a:tailEnd type="none" w="sm" len="sm"/>
              </a:ln>
            </p:spPr>
            <p:txBody>
              <a:bodyPr wrap="none" lIns="45720" rIns="45720" anchor="ctr"/>
              <a:lstStyle/>
              <a:p>
                <a:pPr algn="ctr"/>
                <a:r>
                  <a:rPr lang="en-US">
                    <a:latin typeface="Courier New" charset="0"/>
                  </a:rPr>
                  <a:t>+</a:t>
                </a:r>
              </a:p>
            </p:txBody>
          </p:sp>
          <p:sp>
            <p:nvSpPr>
              <p:cNvPr id="41035" name="Line 246"/>
              <p:cNvSpPr>
                <a:spLocks noChangeShapeType="1"/>
              </p:cNvSpPr>
              <p:nvPr/>
            </p:nvSpPr>
            <p:spPr bwMode="auto">
              <a:xfrm>
                <a:off x="720" y="864"/>
                <a:ext cx="144" cy="144"/>
              </a:xfrm>
              <a:prstGeom prst="line">
                <a:avLst/>
              </a:prstGeom>
              <a:noFill/>
              <a:ln w="19050">
                <a:solidFill>
                  <a:schemeClr val="tx2"/>
                </a:solidFill>
                <a:round/>
                <a:headEnd/>
                <a:tailEnd type="triangle" w="lg" len="med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1036" name="Line 247"/>
              <p:cNvSpPr>
                <a:spLocks noChangeShapeType="1"/>
              </p:cNvSpPr>
              <p:nvPr/>
            </p:nvSpPr>
            <p:spPr bwMode="auto">
              <a:xfrm flipV="1">
                <a:off x="720" y="1200"/>
                <a:ext cx="144" cy="192"/>
              </a:xfrm>
              <a:prstGeom prst="line">
                <a:avLst/>
              </a:prstGeom>
              <a:noFill/>
              <a:ln w="19050">
                <a:solidFill>
                  <a:schemeClr val="tx2"/>
                </a:solidFill>
                <a:round/>
                <a:headEnd/>
                <a:tailEnd type="triangle" w="lg" len="med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1037" name="Line 248"/>
              <p:cNvSpPr>
                <a:spLocks noChangeShapeType="1"/>
              </p:cNvSpPr>
              <p:nvPr/>
            </p:nvSpPr>
            <p:spPr bwMode="auto">
              <a:xfrm rot="5400000" flipV="1">
                <a:off x="984" y="1224"/>
                <a:ext cx="192" cy="144"/>
              </a:xfrm>
              <a:prstGeom prst="line">
                <a:avLst/>
              </a:prstGeom>
              <a:noFill/>
              <a:ln w="19050">
                <a:solidFill>
                  <a:schemeClr val="tx2"/>
                </a:solidFill>
                <a:round/>
                <a:headEnd/>
                <a:tailEnd type="triangle" w="lg" len="med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lIns="45720" rIns="45720" anchor="ctr">
                <a:spAutoFit/>
              </a:bodyPr>
              <a:lstStyle/>
              <a:p>
                <a:endParaRPr lang="en-US"/>
              </a:p>
            </p:txBody>
          </p:sp>
        </p:grpSp>
        <p:grpSp>
          <p:nvGrpSpPr>
            <p:cNvPr id="41021" name="Group 249"/>
            <p:cNvGrpSpPr>
              <a:grpSpLocks/>
            </p:cNvGrpSpPr>
            <p:nvPr/>
          </p:nvGrpSpPr>
          <p:grpSpPr bwMode="auto">
            <a:xfrm>
              <a:off x="2832" y="864"/>
              <a:ext cx="432" cy="528"/>
              <a:chOff x="720" y="864"/>
              <a:chExt cx="432" cy="528"/>
            </a:xfrm>
          </p:grpSpPr>
          <p:sp>
            <p:nvSpPr>
              <p:cNvPr id="41030" name="Oval 250"/>
              <p:cNvSpPr>
                <a:spLocks noChangeArrowheads="1"/>
              </p:cNvSpPr>
              <p:nvPr/>
            </p:nvSpPr>
            <p:spPr bwMode="auto">
              <a:xfrm>
                <a:off x="816" y="1008"/>
                <a:ext cx="215" cy="217"/>
              </a:xfrm>
              <a:prstGeom prst="ellipse">
                <a:avLst/>
              </a:prstGeom>
              <a:solidFill>
                <a:srgbClr val="FFFF99"/>
              </a:solidFill>
              <a:ln w="19050">
                <a:solidFill>
                  <a:schemeClr val="tx2"/>
                </a:solidFill>
                <a:round/>
                <a:headEnd/>
                <a:tailEnd type="none" w="sm" len="sm"/>
              </a:ln>
            </p:spPr>
            <p:txBody>
              <a:bodyPr wrap="none" lIns="45720" rIns="45720" anchor="ctr"/>
              <a:lstStyle/>
              <a:p>
                <a:pPr algn="ctr"/>
                <a:r>
                  <a:rPr lang="en-US">
                    <a:latin typeface="Courier New" charset="0"/>
                  </a:rPr>
                  <a:t>+</a:t>
                </a:r>
              </a:p>
            </p:txBody>
          </p:sp>
          <p:sp>
            <p:nvSpPr>
              <p:cNvPr id="41031" name="Line 251"/>
              <p:cNvSpPr>
                <a:spLocks noChangeShapeType="1"/>
              </p:cNvSpPr>
              <p:nvPr/>
            </p:nvSpPr>
            <p:spPr bwMode="auto">
              <a:xfrm>
                <a:off x="720" y="864"/>
                <a:ext cx="144" cy="144"/>
              </a:xfrm>
              <a:prstGeom prst="line">
                <a:avLst/>
              </a:prstGeom>
              <a:noFill/>
              <a:ln w="19050">
                <a:solidFill>
                  <a:schemeClr val="tx2"/>
                </a:solidFill>
                <a:round/>
                <a:headEnd/>
                <a:tailEnd type="triangle" w="lg" len="med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1032" name="Line 252"/>
              <p:cNvSpPr>
                <a:spLocks noChangeShapeType="1"/>
              </p:cNvSpPr>
              <p:nvPr/>
            </p:nvSpPr>
            <p:spPr bwMode="auto">
              <a:xfrm flipV="1">
                <a:off x="720" y="1200"/>
                <a:ext cx="144" cy="192"/>
              </a:xfrm>
              <a:prstGeom prst="line">
                <a:avLst/>
              </a:prstGeom>
              <a:noFill/>
              <a:ln w="19050">
                <a:solidFill>
                  <a:schemeClr val="tx2"/>
                </a:solidFill>
                <a:round/>
                <a:headEnd/>
                <a:tailEnd type="triangle" w="lg" len="med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1033" name="Line 253"/>
              <p:cNvSpPr>
                <a:spLocks noChangeShapeType="1"/>
              </p:cNvSpPr>
              <p:nvPr/>
            </p:nvSpPr>
            <p:spPr bwMode="auto">
              <a:xfrm rot="5400000" flipV="1">
                <a:off x="984" y="1224"/>
                <a:ext cx="192" cy="144"/>
              </a:xfrm>
              <a:prstGeom prst="line">
                <a:avLst/>
              </a:prstGeom>
              <a:noFill/>
              <a:ln w="19050">
                <a:solidFill>
                  <a:schemeClr val="tx2"/>
                </a:solidFill>
                <a:round/>
                <a:headEnd/>
                <a:tailEnd type="triangle" w="lg" len="med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lIns="45720" rIns="45720" anchor="ctr">
                <a:spAutoFit/>
              </a:bodyPr>
              <a:lstStyle/>
              <a:p>
                <a:endParaRPr lang="en-US"/>
              </a:p>
            </p:txBody>
          </p:sp>
        </p:grpSp>
        <p:grpSp>
          <p:nvGrpSpPr>
            <p:cNvPr id="41022" name="Group 254"/>
            <p:cNvGrpSpPr>
              <a:grpSpLocks/>
            </p:cNvGrpSpPr>
            <p:nvPr/>
          </p:nvGrpSpPr>
          <p:grpSpPr bwMode="auto">
            <a:xfrm>
              <a:off x="3984" y="864"/>
              <a:ext cx="432" cy="528"/>
              <a:chOff x="720" y="864"/>
              <a:chExt cx="432" cy="528"/>
            </a:xfrm>
          </p:grpSpPr>
          <p:sp>
            <p:nvSpPr>
              <p:cNvPr id="41026" name="Oval 255"/>
              <p:cNvSpPr>
                <a:spLocks noChangeArrowheads="1"/>
              </p:cNvSpPr>
              <p:nvPr/>
            </p:nvSpPr>
            <p:spPr bwMode="auto">
              <a:xfrm>
                <a:off x="816" y="1008"/>
                <a:ext cx="215" cy="217"/>
              </a:xfrm>
              <a:prstGeom prst="ellipse">
                <a:avLst/>
              </a:prstGeom>
              <a:solidFill>
                <a:srgbClr val="FFFF99"/>
              </a:solidFill>
              <a:ln w="19050">
                <a:solidFill>
                  <a:schemeClr val="tx2"/>
                </a:solidFill>
                <a:round/>
                <a:headEnd/>
                <a:tailEnd type="none" w="sm" len="sm"/>
              </a:ln>
            </p:spPr>
            <p:txBody>
              <a:bodyPr wrap="none" lIns="45720" rIns="45720" anchor="ctr"/>
              <a:lstStyle/>
              <a:p>
                <a:pPr algn="ctr"/>
                <a:r>
                  <a:rPr lang="en-US">
                    <a:latin typeface="Courier New" charset="0"/>
                  </a:rPr>
                  <a:t>+</a:t>
                </a:r>
              </a:p>
            </p:txBody>
          </p:sp>
          <p:sp>
            <p:nvSpPr>
              <p:cNvPr id="41027" name="Line 256"/>
              <p:cNvSpPr>
                <a:spLocks noChangeShapeType="1"/>
              </p:cNvSpPr>
              <p:nvPr/>
            </p:nvSpPr>
            <p:spPr bwMode="auto">
              <a:xfrm>
                <a:off x="720" y="864"/>
                <a:ext cx="144" cy="144"/>
              </a:xfrm>
              <a:prstGeom prst="line">
                <a:avLst/>
              </a:prstGeom>
              <a:noFill/>
              <a:ln w="19050">
                <a:solidFill>
                  <a:schemeClr val="tx2"/>
                </a:solidFill>
                <a:round/>
                <a:headEnd/>
                <a:tailEnd type="triangle" w="lg" len="med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1028" name="Line 257"/>
              <p:cNvSpPr>
                <a:spLocks noChangeShapeType="1"/>
              </p:cNvSpPr>
              <p:nvPr/>
            </p:nvSpPr>
            <p:spPr bwMode="auto">
              <a:xfrm flipV="1">
                <a:off x="720" y="1200"/>
                <a:ext cx="144" cy="192"/>
              </a:xfrm>
              <a:prstGeom prst="line">
                <a:avLst/>
              </a:prstGeom>
              <a:noFill/>
              <a:ln w="19050">
                <a:solidFill>
                  <a:schemeClr val="tx2"/>
                </a:solidFill>
                <a:round/>
                <a:headEnd/>
                <a:tailEnd type="triangle" w="lg" len="med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1029" name="Line 258"/>
              <p:cNvSpPr>
                <a:spLocks noChangeShapeType="1"/>
              </p:cNvSpPr>
              <p:nvPr/>
            </p:nvSpPr>
            <p:spPr bwMode="auto">
              <a:xfrm rot="5400000" flipV="1">
                <a:off x="984" y="1224"/>
                <a:ext cx="192" cy="144"/>
              </a:xfrm>
              <a:prstGeom prst="line">
                <a:avLst/>
              </a:prstGeom>
              <a:noFill/>
              <a:ln w="19050">
                <a:solidFill>
                  <a:schemeClr val="tx2"/>
                </a:solidFill>
                <a:round/>
                <a:headEnd/>
                <a:tailEnd type="triangle" w="lg" len="med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lIns="45720" rIns="45720" anchor="ctr">
                <a:spAutoFit/>
              </a:bodyPr>
              <a:lstStyle/>
              <a:p>
                <a:endParaRPr lang="en-US"/>
              </a:p>
            </p:txBody>
          </p:sp>
        </p:grpSp>
        <p:sp>
          <p:nvSpPr>
            <p:cNvPr id="41023" name="Text Box 259"/>
            <p:cNvSpPr txBox="1">
              <a:spLocks noChangeArrowheads="1"/>
            </p:cNvSpPr>
            <p:nvPr/>
          </p:nvSpPr>
          <p:spPr bwMode="auto">
            <a:xfrm>
              <a:off x="4819" y="673"/>
              <a:ext cx="543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9050">
                  <a:solidFill>
                    <a:srgbClr val="000000"/>
                  </a:solidFill>
                  <a:miter lim="800000"/>
                  <a:headEnd/>
                  <a:tailEnd type="none" w="sm" len="sm"/>
                </a14:hiddenLine>
              </a:ext>
            </a:extLst>
          </p:spPr>
          <p:txBody>
            <a:bodyPr wrap="none" lIns="45720" rIns="4572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9pPr>
            </a:lstStyle>
            <a:p>
              <a:r>
                <a:rPr lang="en-US" sz="2000" dirty="0">
                  <a:latin typeface="Courier New" charset="0"/>
                </a:rPr>
                <a:t>%xmm0</a:t>
              </a:r>
            </a:p>
          </p:txBody>
        </p:sp>
        <p:sp>
          <p:nvSpPr>
            <p:cNvPr id="41024" name="Text Box 260"/>
            <p:cNvSpPr txBox="1">
              <a:spLocks noChangeArrowheads="1"/>
            </p:cNvSpPr>
            <p:nvPr/>
          </p:nvSpPr>
          <p:spPr bwMode="auto">
            <a:xfrm>
              <a:off x="4840" y="1370"/>
              <a:ext cx="543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9050">
                  <a:solidFill>
                    <a:srgbClr val="000000"/>
                  </a:solidFill>
                  <a:miter lim="800000"/>
                  <a:headEnd/>
                  <a:tailEnd type="none" w="sm" len="sm"/>
                </a14:hiddenLine>
              </a:ext>
            </a:extLst>
          </p:spPr>
          <p:txBody>
            <a:bodyPr wrap="none" lIns="45720" rIns="4572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9pPr>
            </a:lstStyle>
            <a:p>
              <a:r>
                <a:rPr lang="en-US" sz="2000" dirty="0">
                  <a:latin typeface="Courier New" charset="0"/>
                </a:rPr>
                <a:t>%xmm1</a:t>
              </a:r>
            </a:p>
          </p:txBody>
        </p:sp>
        <p:sp>
          <p:nvSpPr>
            <p:cNvPr id="41025" name="Text Box 261"/>
            <p:cNvSpPr txBox="1">
              <a:spLocks noChangeArrowheads="1"/>
            </p:cNvSpPr>
            <p:nvPr/>
          </p:nvSpPr>
          <p:spPr bwMode="auto">
            <a:xfrm>
              <a:off x="4032" y="432"/>
              <a:ext cx="1706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9050">
                  <a:solidFill>
                    <a:srgbClr val="000000"/>
                  </a:solidFill>
                  <a:miter lim="800000"/>
                  <a:headEnd/>
                  <a:tailEnd type="none" w="sm" len="sm"/>
                </a14:hiddenLine>
              </a:ext>
            </a:extLst>
          </p:spPr>
          <p:txBody>
            <a:bodyPr wrap="none" lIns="45720" rIns="4572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9pPr>
            </a:lstStyle>
            <a:p>
              <a:r>
                <a:rPr lang="en-US" sz="2000" dirty="0" err="1">
                  <a:latin typeface="Courier New" charset="0"/>
                </a:rPr>
                <a:t>addps</a:t>
              </a:r>
              <a:r>
                <a:rPr lang="en-US" sz="2000" dirty="0">
                  <a:latin typeface="Courier New" charset="0"/>
                </a:rPr>
                <a:t> %xmm0,%xmm1</a:t>
              </a:r>
            </a:p>
          </p:txBody>
        </p:sp>
      </p:grpSp>
      <p:grpSp>
        <p:nvGrpSpPr>
          <p:cNvPr id="3" name="Group 2"/>
          <p:cNvGrpSpPr/>
          <p:nvPr/>
        </p:nvGrpSpPr>
        <p:grpSpPr>
          <a:xfrm>
            <a:off x="228600" y="4924191"/>
            <a:ext cx="8881060" cy="1889185"/>
            <a:chOff x="228600" y="4924191"/>
            <a:chExt cx="8881060" cy="1889185"/>
          </a:xfrm>
        </p:grpSpPr>
        <p:grpSp>
          <p:nvGrpSpPr>
            <p:cNvPr id="40966" name="Group 264"/>
            <p:cNvGrpSpPr>
              <a:grpSpLocks/>
            </p:cNvGrpSpPr>
            <p:nvPr/>
          </p:nvGrpSpPr>
          <p:grpSpPr bwMode="auto">
            <a:xfrm>
              <a:off x="228600" y="5305191"/>
              <a:ext cx="7315200" cy="304800"/>
              <a:chOff x="768" y="864"/>
              <a:chExt cx="4608" cy="192"/>
            </a:xfrm>
          </p:grpSpPr>
          <p:sp>
            <p:nvSpPr>
              <p:cNvPr id="41001" name="Rectangle 265"/>
              <p:cNvSpPr>
                <a:spLocks noChangeArrowheads="1"/>
              </p:cNvSpPr>
              <p:nvPr/>
            </p:nvSpPr>
            <p:spPr bwMode="auto">
              <a:xfrm>
                <a:off x="768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1002" name="Rectangle 266"/>
              <p:cNvSpPr>
                <a:spLocks noChangeArrowheads="1"/>
              </p:cNvSpPr>
              <p:nvPr/>
            </p:nvSpPr>
            <p:spPr bwMode="auto">
              <a:xfrm>
                <a:off x="1056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1003" name="Rectangle 267"/>
              <p:cNvSpPr>
                <a:spLocks noChangeArrowheads="1"/>
              </p:cNvSpPr>
              <p:nvPr/>
            </p:nvSpPr>
            <p:spPr bwMode="auto">
              <a:xfrm>
                <a:off x="1344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1004" name="Rectangle 268"/>
              <p:cNvSpPr>
                <a:spLocks noChangeArrowheads="1"/>
              </p:cNvSpPr>
              <p:nvPr/>
            </p:nvSpPr>
            <p:spPr bwMode="auto">
              <a:xfrm>
                <a:off x="1632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1005" name="Rectangle 269"/>
              <p:cNvSpPr>
                <a:spLocks noChangeArrowheads="1"/>
              </p:cNvSpPr>
              <p:nvPr/>
            </p:nvSpPr>
            <p:spPr bwMode="auto">
              <a:xfrm>
                <a:off x="1920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1006" name="Rectangle 270"/>
              <p:cNvSpPr>
                <a:spLocks noChangeArrowheads="1"/>
              </p:cNvSpPr>
              <p:nvPr/>
            </p:nvSpPr>
            <p:spPr bwMode="auto">
              <a:xfrm>
                <a:off x="2208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1007" name="Rectangle 271"/>
              <p:cNvSpPr>
                <a:spLocks noChangeArrowheads="1"/>
              </p:cNvSpPr>
              <p:nvPr/>
            </p:nvSpPr>
            <p:spPr bwMode="auto">
              <a:xfrm>
                <a:off x="2496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1008" name="Rectangle 272"/>
              <p:cNvSpPr>
                <a:spLocks noChangeArrowheads="1"/>
              </p:cNvSpPr>
              <p:nvPr/>
            </p:nvSpPr>
            <p:spPr bwMode="auto">
              <a:xfrm>
                <a:off x="2784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1009" name="Rectangle 273"/>
              <p:cNvSpPr>
                <a:spLocks noChangeArrowheads="1"/>
              </p:cNvSpPr>
              <p:nvPr/>
            </p:nvSpPr>
            <p:spPr bwMode="auto">
              <a:xfrm>
                <a:off x="3072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1010" name="Rectangle 274"/>
              <p:cNvSpPr>
                <a:spLocks noChangeArrowheads="1"/>
              </p:cNvSpPr>
              <p:nvPr/>
            </p:nvSpPr>
            <p:spPr bwMode="auto">
              <a:xfrm>
                <a:off x="3360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1011" name="Rectangle 275"/>
              <p:cNvSpPr>
                <a:spLocks noChangeArrowheads="1"/>
              </p:cNvSpPr>
              <p:nvPr/>
            </p:nvSpPr>
            <p:spPr bwMode="auto">
              <a:xfrm>
                <a:off x="3648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1012" name="Rectangle 276"/>
              <p:cNvSpPr>
                <a:spLocks noChangeArrowheads="1"/>
              </p:cNvSpPr>
              <p:nvPr/>
            </p:nvSpPr>
            <p:spPr bwMode="auto">
              <a:xfrm>
                <a:off x="3936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1013" name="Rectangle 277"/>
              <p:cNvSpPr>
                <a:spLocks noChangeArrowheads="1"/>
              </p:cNvSpPr>
              <p:nvPr/>
            </p:nvSpPr>
            <p:spPr bwMode="auto">
              <a:xfrm>
                <a:off x="4224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1014" name="Rectangle 278"/>
              <p:cNvSpPr>
                <a:spLocks noChangeArrowheads="1"/>
              </p:cNvSpPr>
              <p:nvPr/>
            </p:nvSpPr>
            <p:spPr bwMode="auto">
              <a:xfrm>
                <a:off x="4512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1015" name="Rectangle 279"/>
              <p:cNvSpPr>
                <a:spLocks noChangeArrowheads="1"/>
              </p:cNvSpPr>
              <p:nvPr/>
            </p:nvSpPr>
            <p:spPr bwMode="auto">
              <a:xfrm>
                <a:off x="4800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1016" name="Rectangle 280"/>
              <p:cNvSpPr>
                <a:spLocks noChangeArrowheads="1"/>
              </p:cNvSpPr>
              <p:nvPr/>
            </p:nvSpPr>
            <p:spPr bwMode="auto">
              <a:xfrm>
                <a:off x="5088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</p:grpSp>
        <p:sp>
          <p:nvSpPr>
            <p:cNvPr id="40967" name="Rectangle 281"/>
            <p:cNvSpPr>
              <a:spLocks noChangeArrowheads="1"/>
            </p:cNvSpPr>
            <p:nvPr/>
          </p:nvSpPr>
          <p:spPr bwMode="auto">
            <a:xfrm>
              <a:off x="228600" y="5305191"/>
              <a:ext cx="3657600" cy="304800"/>
            </a:xfrm>
            <a:prstGeom prst="rect">
              <a:avLst/>
            </a:prstGeom>
            <a:noFill/>
            <a:ln w="28575">
              <a:solidFill>
                <a:schemeClr val="tx2"/>
              </a:solidFill>
              <a:miter lim="800000"/>
              <a:headEnd/>
              <a:tailEnd type="none" w="sm" len="sm"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lIns="45720" rIns="45720" anchor="ctr">
              <a:spAutoFit/>
            </a:bodyPr>
            <a:lstStyle/>
            <a:p>
              <a:endParaRPr lang="en-US"/>
            </a:p>
          </p:txBody>
        </p:sp>
        <p:grpSp>
          <p:nvGrpSpPr>
            <p:cNvPr id="40969" name="Group 286"/>
            <p:cNvGrpSpPr>
              <a:grpSpLocks/>
            </p:cNvGrpSpPr>
            <p:nvPr/>
          </p:nvGrpSpPr>
          <p:grpSpPr bwMode="auto">
            <a:xfrm>
              <a:off x="228600" y="6448191"/>
              <a:ext cx="7315200" cy="304800"/>
              <a:chOff x="768" y="864"/>
              <a:chExt cx="4608" cy="192"/>
            </a:xfrm>
          </p:grpSpPr>
          <p:sp>
            <p:nvSpPr>
              <p:cNvPr id="40985" name="Rectangle 287"/>
              <p:cNvSpPr>
                <a:spLocks noChangeArrowheads="1"/>
              </p:cNvSpPr>
              <p:nvPr/>
            </p:nvSpPr>
            <p:spPr bwMode="auto">
              <a:xfrm>
                <a:off x="768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986" name="Rectangle 288"/>
              <p:cNvSpPr>
                <a:spLocks noChangeArrowheads="1"/>
              </p:cNvSpPr>
              <p:nvPr/>
            </p:nvSpPr>
            <p:spPr bwMode="auto">
              <a:xfrm>
                <a:off x="1056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987" name="Rectangle 289"/>
              <p:cNvSpPr>
                <a:spLocks noChangeArrowheads="1"/>
              </p:cNvSpPr>
              <p:nvPr/>
            </p:nvSpPr>
            <p:spPr bwMode="auto">
              <a:xfrm>
                <a:off x="1344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988" name="Rectangle 290"/>
              <p:cNvSpPr>
                <a:spLocks noChangeArrowheads="1"/>
              </p:cNvSpPr>
              <p:nvPr/>
            </p:nvSpPr>
            <p:spPr bwMode="auto">
              <a:xfrm>
                <a:off x="1632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989" name="Rectangle 291"/>
              <p:cNvSpPr>
                <a:spLocks noChangeArrowheads="1"/>
              </p:cNvSpPr>
              <p:nvPr/>
            </p:nvSpPr>
            <p:spPr bwMode="auto">
              <a:xfrm>
                <a:off x="1920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990" name="Rectangle 292"/>
              <p:cNvSpPr>
                <a:spLocks noChangeArrowheads="1"/>
              </p:cNvSpPr>
              <p:nvPr/>
            </p:nvSpPr>
            <p:spPr bwMode="auto">
              <a:xfrm>
                <a:off x="2208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991" name="Rectangle 293"/>
              <p:cNvSpPr>
                <a:spLocks noChangeArrowheads="1"/>
              </p:cNvSpPr>
              <p:nvPr/>
            </p:nvSpPr>
            <p:spPr bwMode="auto">
              <a:xfrm>
                <a:off x="2496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992" name="Rectangle 294"/>
              <p:cNvSpPr>
                <a:spLocks noChangeArrowheads="1"/>
              </p:cNvSpPr>
              <p:nvPr/>
            </p:nvSpPr>
            <p:spPr bwMode="auto">
              <a:xfrm>
                <a:off x="2784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993" name="Rectangle 295"/>
              <p:cNvSpPr>
                <a:spLocks noChangeArrowheads="1"/>
              </p:cNvSpPr>
              <p:nvPr/>
            </p:nvSpPr>
            <p:spPr bwMode="auto">
              <a:xfrm>
                <a:off x="3072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994" name="Rectangle 296"/>
              <p:cNvSpPr>
                <a:spLocks noChangeArrowheads="1"/>
              </p:cNvSpPr>
              <p:nvPr/>
            </p:nvSpPr>
            <p:spPr bwMode="auto">
              <a:xfrm>
                <a:off x="3360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995" name="Rectangle 297"/>
              <p:cNvSpPr>
                <a:spLocks noChangeArrowheads="1"/>
              </p:cNvSpPr>
              <p:nvPr/>
            </p:nvSpPr>
            <p:spPr bwMode="auto">
              <a:xfrm>
                <a:off x="3648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996" name="Rectangle 298"/>
              <p:cNvSpPr>
                <a:spLocks noChangeArrowheads="1"/>
              </p:cNvSpPr>
              <p:nvPr/>
            </p:nvSpPr>
            <p:spPr bwMode="auto">
              <a:xfrm>
                <a:off x="3936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997" name="Rectangle 299"/>
              <p:cNvSpPr>
                <a:spLocks noChangeArrowheads="1"/>
              </p:cNvSpPr>
              <p:nvPr/>
            </p:nvSpPr>
            <p:spPr bwMode="auto">
              <a:xfrm>
                <a:off x="4224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998" name="Rectangle 300"/>
              <p:cNvSpPr>
                <a:spLocks noChangeArrowheads="1"/>
              </p:cNvSpPr>
              <p:nvPr/>
            </p:nvSpPr>
            <p:spPr bwMode="auto">
              <a:xfrm>
                <a:off x="4512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999" name="Rectangle 301"/>
              <p:cNvSpPr>
                <a:spLocks noChangeArrowheads="1"/>
              </p:cNvSpPr>
              <p:nvPr/>
            </p:nvSpPr>
            <p:spPr bwMode="auto">
              <a:xfrm>
                <a:off x="4800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1000" name="Rectangle 302"/>
              <p:cNvSpPr>
                <a:spLocks noChangeArrowheads="1"/>
              </p:cNvSpPr>
              <p:nvPr/>
            </p:nvSpPr>
            <p:spPr bwMode="auto">
              <a:xfrm>
                <a:off x="5088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</p:grpSp>
        <p:sp>
          <p:nvSpPr>
            <p:cNvPr id="40970" name="Rectangle 303"/>
            <p:cNvSpPr>
              <a:spLocks noChangeArrowheads="1"/>
            </p:cNvSpPr>
            <p:nvPr/>
          </p:nvSpPr>
          <p:spPr bwMode="auto">
            <a:xfrm>
              <a:off x="228600" y="6448191"/>
              <a:ext cx="3657600" cy="304800"/>
            </a:xfrm>
            <a:prstGeom prst="rect">
              <a:avLst/>
            </a:prstGeom>
            <a:noFill/>
            <a:ln w="28575">
              <a:solidFill>
                <a:schemeClr val="tx2"/>
              </a:solidFill>
              <a:miter lim="800000"/>
              <a:headEnd/>
              <a:tailEnd type="none" w="sm" len="sm"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lIns="45720" rIns="45720" anchor="ctr">
              <a:spAutoFit/>
            </a:bodyPr>
            <a:lstStyle/>
            <a:p>
              <a:endParaRPr lang="en-US"/>
            </a:p>
          </p:txBody>
        </p:sp>
        <p:grpSp>
          <p:nvGrpSpPr>
            <p:cNvPr id="40972" name="Group 335"/>
            <p:cNvGrpSpPr>
              <a:grpSpLocks/>
            </p:cNvGrpSpPr>
            <p:nvPr/>
          </p:nvGrpSpPr>
          <p:grpSpPr bwMode="auto">
            <a:xfrm>
              <a:off x="1752600" y="5609991"/>
              <a:ext cx="685800" cy="838200"/>
              <a:chOff x="528" y="3408"/>
              <a:chExt cx="432" cy="528"/>
            </a:xfrm>
          </p:grpSpPr>
          <p:sp>
            <p:nvSpPr>
              <p:cNvPr id="40981" name="Oval 308"/>
              <p:cNvSpPr>
                <a:spLocks noChangeArrowheads="1"/>
              </p:cNvSpPr>
              <p:nvPr/>
            </p:nvSpPr>
            <p:spPr bwMode="auto">
              <a:xfrm>
                <a:off x="624" y="3552"/>
                <a:ext cx="215" cy="217"/>
              </a:xfrm>
              <a:prstGeom prst="ellipse">
                <a:avLst/>
              </a:prstGeom>
              <a:solidFill>
                <a:srgbClr val="FFFF99"/>
              </a:solidFill>
              <a:ln w="19050">
                <a:solidFill>
                  <a:schemeClr val="tx2"/>
                </a:solidFill>
                <a:round/>
                <a:headEnd/>
                <a:tailEnd type="none" w="sm" len="sm"/>
              </a:ln>
            </p:spPr>
            <p:txBody>
              <a:bodyPr wrap="none" lIns="45720" rIns="45720" anchor="ctr"/>
              <a:lstStyle/>
              <a:p>
                <a:pPr algn="ctr"/>
                <a:r>
                  <a:rPr lang="en-US">
                    <a:latin typeface="Courier New" charset="0"/>
                  </a:rPr>
                  <a:t>+</a:t>
                </a:r>
              </a:p>
            </p:txBody>
          </p:sp>
          <p:sp>
            <p:nvSpPr>
              <p:cNvPr id="40982" name="Line 309"/>
              <p:cNvSpPr>
                <a:spLocks noChangeShapeType="1"/>
              </p:cNvSpPr>
              <p:nvPr/>
            </p:nvSpPr>
            <p:spPr bwMode="auto">
              <a:xfrm>
                <a:off x="528" y="3408"/>
                <a:ext cx="144" cy="144"/>
              </a:xfrm>
              <a:prstGeom prst="line">
                <a:avLst/>
              </a:prstGeom>
              <a:noFill/>
              <a:ln w="19050">
                <a:solidFill>
                  <a:schemeClr val="tx2"/>
                </a:solidFill>
                <a:round/>
                <a:headEnd/>
                <a:tailEnd type="triangle" w="lg" len="med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983" name="Line 310"/>
              <p:cNvSpPr>
                <a:spLocks noChangeShapeType="1"/>
              </p:cNvSpPr>
              <p:nvPr/>
            </p:nvSpPr>
            <p:spPr bwMode="auto">
              <a:xfrm flipV="1">
                <a:off x="528" y="3744"/>
                <a:ext cx="144" cy="192"/>
              </a:xfrm>
              <a:prstGeom prst="line">
                <a:avLst/>
              </a:prstGeom>
              <a:noFill/>
              <a:ln w="19050">
                <a:solidFill>
                  <a:schemeClr val="tx2"/>
                </a:solidFill>
                <a:round/>
                <a:headEnd/>
                <a:tailEnd type="triangle" w="lg" len="med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984" name="Line 311"/>
              <p:cNvSpPr>
                <a:spLocks noChangeShapeType="1"/>
              </p:cNvSpPr>
              <p:nvPr/>
            </p:nvSpPr>
            <p:spPr bwMode="auto">
              <a:xfrm rot="5400000" flipV="1">
                <a:off x="792" y="3768"/>
                <a:ext cx="192" cy="144"/>
              </a:xfrm>
              <a:prstGeom prst="line">
                <a:avLst/>
              </a:prstGeom>
              <a:noFill/>
              <a:ln w="19050">
                <a:solidFill>
                  <a:schemeClr val="tx2"/>
                </a:solidFill>
                <a:round/>
                <a:headEnd/>
                <a:tailEnd type="triangle" w="lg" len="med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lIns="45720" rIns="45720" anchor="ctr">
                <a:spAutoFit/>
              </a:bodyPr>
              <a:lstStyle/>
              <a:p>
                <a:endParaRPr lang="en-US"/>
              </a:p>
            </p:txBody>
          </p:sp>
        </p:grpSp>
        <p:sp>
          <p:nvSpPr>
            <p:cNvPr id="40974" name="Text Box 327"/>
            <p:cNvSpPr txBox="1">
              <a:spLocks noChangeArrowheads="1"/>
            </p:cNvSpPr>
            <p:nvPr/>
          </p:nvSpPr>
          <p:spPr bwMode="auto">
            <a:xfrm>
              <a:off x="7650163" y="5306779"/>
              <a:ext cx="861900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9050">
                  <a:solidFill>
                    <a:srgbClr val="000000"/>
                  </a:solidFill>
                  <a:miter lim="800000"/>
                  <a:headEnd/>
                  <a:tailEnd type="none" w="sm" len="sm"/>
                </a14:hiddenLine>
              </a:ext>
            </a:extLst>
          </p:spPr>
          <p:txBody>
            <a:bodyPr wrap="none" lIns="45720" rIns="4572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9pPr>
            </a:lstStyle>
            <a:p>
              <a:r>
                <a:rPr lang="en-US" sz="2000" dirty="0">
                  <a:latin typeface="Courier New" charset="0"/>
                </a:rPr>
                <a:t>%xmm0</a:t>
              </a:r>
            </a:p>
          </p:txBody>
        </p:sp>
        <p:sp>
          <p:nvSpPr>
            <p:cNvPr id="40975" name="Text Box 328"/>
            <p:cNvSpPr txBox="1">
              <a:spLocks noChangeArrowheads="1"/>
            </p:cNvSpPr>
            <p:nvPr/>
          </p:nvSpPr>
          <p:spPr bwMode="auto">
            <a:xfrm>
              <a:off x="7683500" y="6413266"/>
              <a:ext cx="861900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9050">
                  <a:solidFill>
                    <a:srgbClr val="000000"/>
                  </a:solidFill>
                  <a:miter lim="800000"/>
                  <a:headEnd/>
                  <a:tailEnd type="none" w="sm" len="sm"/>
                </a14:hiddenLine>
              </a:ext>
            </a:extLst>
          </p:spPr>
          <p:txBody>
            <a:bodyPr wrap="none" lIns="45720" rIns="4572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9pPr>
            </a:lstStyle>
            <a:p>
              <a:r>
                <a:rPr lang="en-US" sz="2000" dirty="0">
                  <a:latin typeface="Courier New" charset="0"/>
                </a:rPr>
                <a:t>%xmm1</a:t>
              </a:r>
            </a:p>
          </p:txBody>
        </p:sp>
        <p:sp>
          <p:nvSpPr>
            <p:cNvPr id="40976" name="Text Box 329"/>
            <p:cNvSpPr txBox="1">
              <a:spLocks noChangeArrowheads="1"/>
            </p:cNvSpPr>
            <p:nvPr/>
          </p:nvSpPr>
          <p:spPr bwMode="auto">
            <a:xfrm>
              <a:off x="6400800" y="4924191"/>
              <a:ext cx="2708860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9050">
                  <a:solidFill>
                    <a:srgbClr val="000000"/>
                  </a:solidFill>
                  <a:miter lim="800000"/>
                  <a:headEnd/>
                  <a:tailEnd type="none" w="sm" len="sm"/>
                </a14:hiddenLine>
              </a:ext>
            </a:extLst>
          </p:spPr>
          <p:txBody>
            <a:bodyPr wrap="none" lIns="45720" rIns="4572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9pPr>
            </a:lstStyle>
            <a:p>
              <a:r>
                <a:rPr lang="en-US" sz="2000" dirty="0" err="1">
                  <a:latin typeface="Courier New" charset="0"/>
                </a:rPr>
                <a:t>addsd</a:t>
              </a:r>
              <a:r>
                <a:rPr lang="en-US" sz="2000" dirty="0">
                  <a:latin typeface="Courier New" charset="0"/>
                </a:rPr>
                <a:t> %xmm0,%xmm1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321406245"/>
      </p:ext>
    </p:extLst>
  </p:cSld>
  <p:clrMapOvr>
    <a:masterClrMapping/>
  </p:clrMapOvr>
  <p:transition/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FP Basics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62075"/>
            <a:ext cx="7896225" cy="1634877"/>
          </a:xfrm>
        </p:spPr>
        <p:txBody>
          <a:bodyPr/>
          <a:lstStyle/>
          <a:p>
            <a:r>
              <a:rPr lang="en-US" dirty="0"/>
              <a:t>Arguments passed in </a:t>
            </a:r>
            <a:r>
              <a:rPr lang="en-US" dirty="0">
                <a:latin typeface="Courier New"/>
                <a:cs typeface="Courier New"/>
              </a:rPr>
              <a:t>%xmm0</a:t>
            </a:r>
            <a:r>
              <a:rPr lang="en-US" dirty="0"/>
              <a:t>, </a:t>
            </a:r>
            <a:r>
              <a:rPr lang="en-US" dirty="0">
                <a:latin typeface="Courier New"/>
                <a:cs typeface="Courier New"/>
              </a:rPr>
              <a:t>%xmm1</a:t>
            </a:r>
            <a:r>
              <a:rPr lang="en-US" dirty="0"/>
              <a:t>, ...</a:t>
            </a:r>
          </a:p>
          <a:p>
            <a:r>
              <a:rPr lang="en-US" dirty="0"/>
              <a:t>Result returned in </a:t>
            </a:r>
            <a:r>
              <a:rPr lang="en-US" dirty="0">
                <a:latin typeface="Courier New"/>
                <a:cs typeface="Courier New"/>
              </a:rPr>
              <a:t>%xmm0</a:t>
            </a:r>
            <a:endParaRPr lang="en-US" dirty="0"/>
          </a:p>
          <a:p>
            <a:r>
              <a:rPr lang="en-US" dirty="0"/>
              <a:t>All XMM registers caller-saved</a:t>
            </a: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211867" y="2780928"/>
            <a:ext cx="4360133" cy="1197764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 dirty="0">
                <a:latin typeface="Courier New" pitchFamily="-96" charset="0"/>
              </a:rPr>
              <a:t>float </a:t>
            </a:r>
            <a:r>
              <a:rPr lang="en-US" sz="1800" dirty="0" err="1">
                <a:latin typeface="Courier New" pitchFamily="-96" charset="0"/>
              </a:rPr>
              <a:t>fadd</a:t>
            </a:r>
            <a:r>
              <a:rPr lang="en-US" sz="1800" dirty="0">
                <a:latin typeface="Courier New" pitchFamily="-96" charset="0"/>
              </a:rPr>
              <a:t>(float x, float y)</a:t>
            </a: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{</a:t>
            </a: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    return x + y;</a:t>
            </a: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}</a:t>
            </a: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4675059" y="2774036"/>
            <a:ext cx="4432141" cy="1197764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 dirty="0">
                <a:latin typeface="Courier New" pitchFamily="-96" charset="0"/>
              </a:rPr>
              <a:t>double </a:t>
            </a:r>
            <a:r>
              <a:rPr lang="en-US" sz="1800" dirty="0" err="1">
                <a:latin typeface="Courier New" pitchFamily="-96" charset="0"/>
              </a:rPr>
              <a:t>dadd</a:t>
            </a:r>
            <a:r>
              <a:rPr lang="en-US" sz="1800" dirty="0">
                <a:latin typeface="Courier New" pitchFamily="-96" charset="0"/>
              </a:rPr>
              <a:t>(double x, double y)</a:t>
            </a: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{</a:t>
            </a: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    return x + y;</a:t>
            </a: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}</a:t>
            </a: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211867" y="4293096"/>
            <a:ext cx="4360133" cy="920765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 dirty="0">
                <a:latin typeface="Courier New" pitchFamily="-96" charset="0"/>
              </a:rPr>
              <a:t>  # x in %xmm0, y in %xmm1</a:t>
            </a: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  </a:t>
            </a:r>
            <a:r>
              <a:rPr lang="en-US" sz="1800" dirty="0" err="1">
                <a:latin typeface="Courier New" pitchFamily="-96" charset="0"/>
              </a:rPr>
              <a:t>addss</a:t>
            </a:r>
            <a:r>
              <a:rPr lang="en-US" sz="1800" dirty="0">
                <a:latin typeface="Courier New" pitchFamily="-96" charset="0"/>
              </a:rPr>
              <a:t>   %xmm1, %xmm0</a:t>
            </a: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  ret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4675059" y="4293096"/>
            <a:ext cx="4360133" cy="920765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 dirty="0">
                <a:latin typeface="Courier New" pitchFamily="-96" charset="0"/>
              </a:rPr>
              <a:t> # x in %xmm0, y in %xmm1   </a:t>
            </a: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  </a:t>
            </a:r>
            <a:r>
              <a:rPr lang="en-US" sz="1800" dirty="0" err="1">
                <a:latin typeface="Courier New" pitchFamily="-96" charset="0"/>
              </a:rPr>
              <a:t>addsd</a:t>
            </a:r>
            <a:r>
              <a:rPr lang="en-US" sz="1800" dirty="0">
                <a:latin typeface="Courier New" pitchFamily="-96" charset="0"/>
              </a:rPr>
              <a:t>   %xmm1, %xmm0</a:t>
            </a: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  ret</a:t>
            </a:r>
          </a:p>
        </p:txBody>
      </p:sp>
    </p:spTree>
    <p:extLst>
      <p:ext uri="{BB962C8B-B14F-4D97-AF65-F5344CB8AC3E}">
        <p14:creationId xmlns:p14="http://schemas.microsoft.com/office/powerpoint/2010/main" val="2813273372"/>
      </p:ext>
    </p:extLst>
  </p:cSld>
  <p:clrMapOvr>
    <a:masterClrMapping/>
  </p:clrMapOvr>
  <p:transition/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FP Memory Referencing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268760"/>
            <a:ext cx="8423597" cy="1944216"/>
          </a:xfrm>
        </p:spPr>
        <p:txBody>
          <a:bodyPr/>
          <a:lstStyle/>
          <a:p>
            <a:r>
              <a:rPr lang="en-US" dirty="0"/>
              <a:t>Integer (and pointer) arguments passed in regular registers</a:t>
            </a:r>
          </a:p>
          <a:p>
            <a:r>
              <a:rPr lang="en-US" dirty="0"/>
              <a:t>FP values passed in XMM registers</a:t>
            </a:r>
          </a:p>
          <a:p>
            <a:r>
              <a:rPr lang="en-US" dirty="0"/>
              <a:t>Different </a:t>
            </a:r>
            <a:r>
              <a:rPr lang="en-US" dirty="0" err="1"/>
              <a:t>mov</a:t>
            </a:r>
            <a:r>
              <a:rPr lang="en-US" dirty="0"/>
              <a:t> instructions to move between XMM registers, and between memory and XMM registers</a:t>
            </a: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211867" y="3212976"/>
            <a:ext cx="4792181" cy="1751762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ro-RO" sz="1800" dirty="0">
                <a:latin typeface="Courier New" pitchFamily="-96" charset="0"/>
              </a:rPr>
              <a:t>double dincr(double *p, double v)</a:t>
            </a:r>
          </a:p>
          <a:p>
            <a:pPr eaLnBrk="0" hangingPunct="0"/>
            <a:r>
              <a:rPr lang="ro-RO" sz="1800" dirty="0">
                <a:latin typeface="Courier New" pitchFamily="-96" charset="0"/>
              </a:rPr>
              <a:t>{</a:t>
            </a:r>
          </a:p>
          <a:p>
            <a:pPr eaLnBrk="0" hangingPunct="0"/>
            <a:r>
              <a:rPr lang="ro-RO" sz="1800" dirty="0">
                <a:latin typeface="Courier New" pitchFamily="-96" charset="0"/>
              </a:rPr>
              <a:t>    double x = *p;</a:t>
            </a:r>
          </a:p>
          <a:p>
            <a:pPr eaLnBrk="0" hangingPunct="0"/>
            <a:r>
              <a:rPr lang="ro-RO" sz="1800" dirty="0">
                <a:latin typeface="Courier New" pitchFamily="-96" charset="0"/>
              </a:rPr>
              <a:t>    *p = x + v;</a:t>
            </a:r>
          </a:p>
          <a:p>
            <a:pPr eaLnBrk="0" hangingPunct="0"/>
            <a:r>
              <a:rPr lang="ro-RO" sz="1800" dirty="0">
                <a:latin typeface="Courier New" pitchFamily="-96" charset="0"/>
              </a:rPr>
              <a:t>    return x;</a:t>
            </a:r>
          </a:p>
          <a:p>
            <a:pPr eaLnBrk="0" hangingPunct="0"/>
            <a:r>
              <a:rPr lang="ro-RO" sz="1800" dirty="0">
                <a:latin typeface="Courier New" pitchFamily="-96" charset="0"/>
              </a:rPr>
              <a:t>}</a:t>
            </a: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211867" y="5046261"/>
            <a:ext cx="6304349" cy="1751762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 dirty="0">
                <a:latin typeface="Courier New" pitchFamily="-96" charset="0"/>
              </a:rPr>
              <a:t>  # p in %</a:t>
            </a:r>
            <a:r>
              <a:rPr lang="en-US" sz="1800" dirty="0" err="1">
                <a:latin typeface="Courier New" pitchFamily="-96" charset="0"/>
              </a:rPr>
              <a:t>rdi</a:t>
            </a:r>
            <a:r>
              <a:rPr lang="en-US" sz="1800" dirty="0">
                <a:latin typeface="Courier New" pitchFamily="-96" charset="0"/>
              </a:rPr>
              <a:t>, v in %xmm0</a:t>
            </a: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  </a:t>
            </a:r>
            <a:r>
              <a:rPr lang="en-US" sz="1800" dirty="0" err="1">
                <a:latin typeface="Courier New" pitchFamily="-96" charset="0"/>
              </a:rPr>
              <a:t>movapd</a:t>
            </a:r>
            <a:r>
              <a:rPr lang="en-US" sz="1800" dirty="0">
                <a:latin typeface="Courier New" pitchFamily="-96" charset="0"/>
              </a:rPr>
              <a:t>  %xmm0, %xmm1   # Copy v</a:t>
            </a: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  </a:t>
            </a:r>
            <a:r>
              <a:rPr lang="en-US" sz="1800" dirty="0" err="1">
                <a:latin typeface="Courier New" pitchFamily="-96" charset="0"/>
              </a:rPr>
              <a:t>movsd</a:t>
            </a:r>
            <a:r>
              <a:rPr lang="en-US" sz="1800" dirty="0">
                <a:latin typeface="Courier New" pitchFamily="-96" charset="0"/>
              </a:rPr>
              <a:t>   (%</a:t>
            </a:r>
            <a:r>
              <a:rPr lang="en-US" sz="1800" dirty="0" err="1">
                <a:latin typeface="Courier New" pitchFamily="-96" charset="0"/>
              </a:rPr>
              <a:t>rdi</a:t>
            </a:r>
            <a:r>
              <a:rPr lang="en-US" sz="1800" dirty="0">
                <a:latin typeface="Courier New" pitchFamily="-96" charset="0"/>
              </a:rPr>
              <a:t>), %xmm0  # x = *p</a:t>
            </a: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  </a:t>
            </a:r>
            <a:r>
              <a:rPr lang="en-US" sz="1800" dirty="0" err="1">
                <a:latin typeface="Courier New" pitchFamily="-96" charset="0"/>
              </a:rPr>
              <a:t>addsd</a:t>
            </a:r>
            <a:r>
              <a:rPr lang="en-US" sz="1800" dirty="0">
                <a:latin typeface="Courier New" pitchFamily="-96" charset="0"/>
              </a:rPr>
              <a:t>   %xmm0, %xmm1   # t = x + v</a:t>
            </a: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  </a:t>
            </a:r>
            <a:r>
              <a:rPr lang="en-US" sz="1800" dirty="0" err="1">
                <a:latin typeface="Courier New" pitchFamily="-96" charset="0"/>
              </a:rPr>
              <a:t>movsd</a:t>
            </a:r>
            <a:r>
              <a:rPr lang="en-US" sz="1800" dirty="0">
                <a:latin typeface="Courier New" pitchFamily="-96" charset="0"/>
              </a:rPr>
              <a:t>   %xmm1, (%</a:t>
            </a:r>
            <a:r>
              <a:rPr lang="en-US" sz="1800" dirty="0" err="1">
                <a:latin typeface="Courier New" pitchFamily="-96" charset="0"/>
              </a:rPr>
              <a:t>rdi</a:t>
            </a:r>
            <a:r>
              <a:rPr lang="en-US" sz="1800" dirty="0">
                <a:latin typeface="Courier New" pitchFamily="-96" charset="0"/>
              </a:rPr>
              <a:t>)  # *p = t</a:t>
            </a: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  ret</a:t>
            </a:r>
          </a:p>
        </p:txBody>
      </p:sp>
    </p:spTree>
    <p:extLst>
      <p:ext uri="{BB962C8B-B14F-4D97-AF65-F5344CB8AC3E}">
        <p14:creationId xmlns:p14="http://schemas.microsoft.com/office/powerpoint/2010/main" val="708780295"/>
      </p:ext>
    </p:extLst>
  </p:cSld>
  <p:clrMapOvr>
    <a:masterClrMapping/>
  </p:clrMapOvr>
  <p:transition/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Other Aspects of FP Code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62075"/>
            <a:ext cx="8221663" cy="4972050"/>
          </a:xfrm>
        </p:spPr>
        <p:txBody>
          <a:bodyPr/>
          <a:lstStyle/>
          <a:p>
            <a:r>
              <a:rPr lang="en-US" i="1" dirty="0"/>
              <a:t>Lots</a:t>
            </a:r>
            <a:r>
              <a:rPr lang="en-US" dirty="0"/>
              <a:t> of instructions</a:t>
            </a:r>
          </a:p>
          <a:p>
            <a:pPr lvl="1"/>
            <a:r>
              <a:rPr lang="en-US" dirty="0"/>
              <a:t>Different operations, different formats, ...</a:t>
            </a:r>
          </a:p>
          <a:p>
            <a:r>
              <a:rPr lang="en-US" dirty="0"/>
              <a:t>Floating-point comparisons</a:t>
            </a:r>
          </a:p>
          <a:p>
            <a:pPr lvl="1"/>
            <a:r>
              <a:rPr lang="en-US" dirty="0"/>
              <a:t>Instructions </a:t>
            </a:r>
            <a:r>
              <a:rPr lang="en-US" b="1" dirty="0" err="1">
                <a:latin typeface="Courier New"/>
                <a:cs typeface="Courier New"/>
              </a:rPr>
              <a:t>ucomiss</a:t>
            </a:r>
            <a:r>
              <a:rPr lang="en-US" dirty="0"/>
              <a:t> and </a:t>
            </a:r>
            <a:r>
              <a:rPr lang="en-US" b="1" dirty="0" err="1">
                <a:latin typeface="Courier New"/>
                <a:cs typeface="Courier New"/>
              </a:rPr>
              <a:t>ucomisd</a:t>
            </a:r>
            <a:endParaRPr lang="en-US" b="1" dirty="0">
              <a:latin typeface="Courier New"/>
              <a:cs typeface="Courier New"/>
            </a:endParaRPr>
          </a:p>
          <a:p>
            <a:pPr lvl="1"/>
            <a:r>
              <a:rPr lang="en-US" dirty="0"/>
              <a:t>Set condition codes CF, ZF, and PF</a:t>
            </a:r>
          </a:p>
          <a:p>
            <a:r>
              <a:rPr lang="en-US" dirty="0"/>
              <a:t>Using constant values</a:t>
            </a:r>
          </a:p>
          <a:p>
            <a:pPr lvl="1"/>
            <a:r>
              <a:rPr lang="en-US" dirty="0"/>
              <a:t>Set XMM0 register to 0 with instruction</a:t>
            </a:r>
            <a:r>
              <a:rPr lang="en-US" b="1" dirty="0">
                <a:latin typeface="Courier New"/>
                <a:cs typeface="Courier New"/>
              </a:rPr>
              <a:t> </a:t>
            </a:r>
            <a:r>
              <a:rPr lang="en-US" b="1" dirty="0" err="1">
                <a:latin typeface="Courier New"/>
                <a:cs typeface="Courier New"/>
              </a:rPr>
              <a:t>xorpd</a:t>
            </a:r>
            <a:r>
              <a:rPr lang="en-US" b="1" dirty="0">
                <a:latin typeface="Courier New"/>
                <a:cs typeface="Courier New"/>
              </a:rPr>
              <a:t> %xmm0, %xmm0</a:t>
            </a:r>
          </a:p>
          <a:p>
            <a:pPr lvl="1"/>
            <a:r>
              <a:rPr lang="en-US" dirty="0"/>
              <a:t>Others loaded from memory</a:t>
            </a:r>
            <a:endParaRPr lang="en-US" b="1" dirty="0">
              <a:latin typeface="Courier New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1925688954"/>
      </p:ext>
    </p:extLst>
  </p:cSld>
  <p:clrMapOvr>
    <a:masterClrMapping/>
  </p:clrMapOvr>
  <p:transition/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Title 1"/>
          <p:cNvSpPr>
            <a:spLocks noGrp="1"/>
          </p:cNvSpPr>
          <p:nvPr>
            <p:ph type="title"/>
          </p:nvPr>
        </p:nvSpPr>
        <p:spPr>
          <a:xfrm>
            <a:off x="357188" y="457200"/>
            <a:ext cx="7591425" cy="762000"/>
          </a:xfrm>
        </p:spPr>
        <p:txBody>
          <a:bodyPr/>
          <a:lstStyle/>
          <a:p>
            <a:r>
              <a:rPr lang="en-US" dirty="0">
                <a:latin typeface="Calibri" pitchFamily="-96" charset="0"/>
              </a:rPr>
              <a:t>Summary</a:t>
            </a:r>
          </a:p>
        </p:txBody>
      </p:sp>
      <p:sp>
        <p:nvSpPr>
          <p:cNvPr id="2355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000000"/>
                </a:solidFill>
                <a:latin typeface="Calibri" pitchFamily="-96" charset="0"/>
              </a:rPr>
              <a:t>Arrays</a:t>
            </a:r>
          </a:p>
          <a:p>
            <a:pPr lvl="1"/>
            <a:r>
              <a:rPr lang="en-US" dirty="0">
                <a:solidFill>
                  <a:srgbClr val="000000"/>
                </a:solidFill>
                <a:latin typeface="Calibri" pitchFamily="-96" charset="0"/>
              </a:rPr>
              <a:t>Elements packed into contiguous region of memory</a:t>
            </a:r>
          </a:p>
          <a:p>
            <a:pPr lvl="1"/>
            <a:r>
              <a:rPr lang="en-US" dirty="0">
                <a:solidFill>
                  <a:srgbClr val="000000"/>
                </a:solidFill>
                <a:latin typeface="Calibri" pitchFamily="-96" charset="0"/>
              </a:rPr>
              <a:t>Use index arithmetic to locate individual elements</a:t>
            </a:r>
          </a:p>
          <a:p>
            <a:r>
              <a:rPr lang="en-US" dirty="0">
                <a:solidFill>
                  <a:srgbClr val="000000"/>
                </a:solidFill>
                <a:latin typeface="Calibri" pitchFamily="-96" charset="0"/>
              </a:rPr>
              <a:t>Structures</a:t>
            </a:r>
          </a:p>
          <a:p>
            <a:pPr lvl="1"/>
            <a:r>
              <a:rPr lang="en-US" dirty="0">
                <a:solidFill>
                  <a:srgbClr val="000000"/>
                </a:solidFill>
                <a:latin typeface="Calibri" pitchFamily="-96" charset="0"/>
              </a:rPr>
              <a:t>Elements packed into single region of memory</a:t>
            </a:r>
          </a:p>
          <a:p>
            <a:pPr lvl="1"/>
            <a:r>
              <a:rPr lang="en-US" dirty="0">
                <a:solidFill>
                  <a:srgbClr val="000000"/>
                </a:solidFill>
                <a:latin typeface="Calibri" pitchFamily="-96" charset="0"/>
              </a:rPr>
              <a:t>Access using offsets determined by compiler</a:t>
            </a:r>
          </a:p>
          <a:p>
            <a:pPr lvl="1"/>
            <a:r>
              <a:rPr lang="en-US" dirty="0">
                <a:solidFill>
                  <a:srgbClr val="000000"/>
                </a:solidFill>
                <a:latin typeface="Calibri" pitchFamily="-96" charset="0"/>
              </a:rPr>
              <a:t>Possible require internal and external padding to ensure alignment</a:t>
            </a:r>
          </a:p>
          <a:p>
            <a:r>
              <a:rPr lang="en-US" dirty="0">
                <a:solidFill>
                  <a:srgbClr val="000000"/>
                </a:solidFill>
                <a:latin typeface="Calibri" pitchFamily="-96" charset="0"/>
              </a:rPr>
              <a:t>Combinations</a:t>
            </a:r>
          </a:p>
          <a:p>
            <a:pPr lvl="1"/>
            <a:r>
              <a:rPr lang="en-US" dirty="0">
                <a:solidFill>
                  <a:srgbClr val="000000"/>
                </a:solidFill>
                <a:latin typeface="Calibri" pitchFamily="-96" charset="0"/>
              </a:rPr>
              <a:t>Can nest structure and array code arbitrarily</a:t>
            </a:r>
          </a:p>
          <a:p>
            <a:r>
              <a:rPr lang="en-US" dirty="0">
                <a:solidFill>
                  <a:srgbClr val="000000"/>
                </a:solidFill>
                <a:latin typeface="Calibri" pitchFamily="-96" charset="0"/>
              </a:rPr>
              <a:t>Floating Point</a:t>
            </a:r>
          </a:p>
          <a:p>
            <a:pPr lvl="1"/>
            <a:r>
              <a:rPr lang="en-US" dirty="0">
                <a:solidFill>
                  <a:srgbClr val="000000"/>
                </a:solidFill>
                <a:latin typeface="Calibri" pitchFamily="-96" charset="0"/>
              </a:rPr>
              <a:t>Data held and operated on in XMM registers</a:t>
            </a:r>
          </a:p>
        </p:txBody>
      </p:sp>
    </p:spTree>
    <p:extLst>
      <p:ext uri="{BB962C8B-B14F-4D97-AF65-F5344CB8AC3E}">
        <p14:creationId xmlns:p14="http://schemas.microsoft.com/office/powerpoint/2010/main" val="3914138085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17513"/>
            <a:ext cx="5562600" cy="573087"/>
          </a:xfrm>
        </p:spPr>
        <p:txBody>
          <a:bodyPr/>
          <a:lstStyle/>
          <a:p>
            <a:r>
              <a:rPr lang="en-US">
                <a:latin typeface="Calibri" pitchFamily="-96" charset="0"/>
              </a:rPr>
              <a:t>Array Access</a:t>
            </a:r>
          </a:p>
        </p:txBody>
      </p:sp>
      <p:sp>
        <p:nvSpPr>
          <p:cNvPr id="6041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66800"/>
            <a:ext cx="8064500" cy="5715000"/>
          </a:xfrm>
        </p:spPr>
        <p:txBody>
          <a:bodyPr/>
          <a:lstStyle/>
          <a:p>
            <a:pPr marL="223838" indent="-223838" defTabSz="895350">
              <a:tabLst>
                <a:tab pos="1943100" algn="l"/>
                <a:tab pos="3660775" algn="l"/>
              </a:tabLst>
            </a:pPr>
            <a:r>
              <a:rPr lang="en-US" dirty="0">
                <a:latin typeface="Calibri" pitchFamily="-96" charset="0"/>
              </a:rPr>
              <a:t>Basic Principle</a:t>
            </a:r>
          </a:p>
          <a:p>
            <a:pPr marL="560388" lvl="1" indent="-222250" defTabSz="895350">
              <a:buFont typeface="Wingdings" pitchFamily="-96" charset="2"/>
              <a:buNone/>
              <a:tabLst>
                <a:tab pos="1943100" algn="l"/>
                <a:tab pos="3660775" algn="l"/>
              </a:tabLst>
            </a:pPr>
            <a:r>
              <a:rPr lang="en-US" i="1" dirty="0">
                <a:latin typeface="Calibri" pitchFamily="-96" charset="0"/>
              </a:rPr>
              <a:t>T</a:t>
            </a:r>
            <a:r>
              <a:rPr lang="en-US" dirty="0">
                <a:latin typeface="Calibri" pitchFamily="-96" charset="0"/>
              </a:rPr>
              <a:t>  </a:t>
            </a:r>
            <a:r>
              <a:rPr lang="en-US" b="1" dirty="0">
                <a:latin typeface="Courier New" pitchFamily="-96" charset="0"/>
              </a:rPr>
              <a:t>A[</a:t>
            </a:r>
            <a:r>
              <a:rPr lang="en-US" i="1" dirty="0">
                <a:latin typeface="Calibri" pitchFamily="-96" charset="0"/>
              </a:rPr>
              <a:t>L</a:t>
            </a:r>
            <a:r>
              <a:rPr lang="en-US" b="1" dirty="0">
                <a:latin typeface="Courier New" pitchFamily="-96" charset="0"/>
              </a:rPr>
              <a:t>];</a:t>
            </a:r>
            <a:endParaRPr lang="en-US" b="1" dirty="0">
              <a:latin typeface="Calibri" pitchFamily="-96" charset="0"/>
            </a:endParaRPr>
          </a:p>
          <a:p>
            <a:pPr marL="560388" lvl="1" indent="-222250" defTabSz="895350">
              <a:tabLst>
                <a:tab pos="1943100" algn="l"/>
                <a:tab pos="3660775" algn="l"/>
              </a:tabLst>
            </a:pPr>
            <a:r>
              <a:rPr lang="en-US" dirty="0">
                <a:latin typeface="Calibri" pitchFamily="-96" charset="0"/>
              </a:rPr>
              <a:t>Array of data type </a:t>
            </a:r>
            <a:r>
              <a:rPr lang="en-US" i="1" dirty="0">
                <a:latin typeface="Calibri" pitchFamily="-96" charset="0"/>
              </a:rPr>
              <a:t>T</a:t>
            </a:r>
            <a:r>
              <a:rPr lang="en-US" dirty="0">
                <a:latin typeface="Calibri" pitchFamily="-96" charset="0"/>
              </a:rPr>
              <a:t> and length </a:t>
            </a:r>
            <a:r>
              <a:rPr lang="en-US" i="1" dirty="0">
                <a:latin typeface="Calibri" pitchFamily="-96" charset="0"/>
              </a:rPr>
              <a:t>L</a:t>
            </a:r>
            <a:endParaRPr lang="en-US" dirty="0">
              <a:latin typeface="Calibri" pitchFamily="-96" charset="0"/>
            </a:endParaRPr>
          </a:p>
          <a:p>
            <a:pPr marL="560388" lvl="1" indent="-222250" defTabSz="895350">
              <a:tabLst>
                <a:tab pos="1943100" algn="l"/>
                <a:tab pos="3660775" algn="l"/>
              </a:tabLst>
            </a:pPr>
            <a:r>
              <a:rPr lang="en-US" dirty="0">
                <a:latin typeface="Calibri" pitchFamily="-96" charset="0"/>
              </a:rPr>
              <a:t>Identifier </a:t>
            </a:r>
            <a:r>
              <a:rPr lang="en-US" b="1" dirty="0">
                <a:latin typeface="Courier New" pitchFamily="-96" charset="0"/>
              </a:rPr>
              <a:t>A</a:t>
            </a:r>
            <a:r>
              <a:rPr lang="en-US" dirty="0">
                <a:latin typeface="Calibri" pitchFamily="-96" charset="0"/>
              </a:rPr>
              <a:t> can be used as a pointer to array element 0: Type </a:t>
            </a:r>
            <a:r>
              <a:rPr lang="en-US" i="1" dirty="0">
                <a:latin typeface="Calibri" pitchFamily="-96" charset="0"/>
              </a:rPr>
              <a:t>T*</a:t>
            </a:r>
          </a:p>
          <a:p>
            <a:pPr marL="223838" indent="-223838" defTabSz="895350">
              <a:tabLst>
                <a:tab pos="1943100" algn="l"/>
                <a:tab pos="3660775" algn="l"/>
              </a:tabLst>
            </a:pPr>
            <a:endParaRPr lang="en-US" dirty="0">
              <a:latin typeface="Calibri" pitchFamily="-96" charset="0"/>
            </a:endParaRPr>
          </a:p>
          <a:p>
            <a:pPr marL="560388" lvl="1" indent="-222250" defTabSz="895350">
              <a:tabLst>
                <a:tab pos="1943100" algn="l"/>
                <a:tab pos="3660775" algn="l"/>
              </a:tabLst>
            </a:pPr>
            <a:endParaRPr lang="en-US" dirty="0">
              <a:latin typeface="Calibri" pitchFamily="-96" charset="0"/>
            </a:endParaRPr>
          </a:p>
          <a:p>
            <a:pPr marL="223838" indent="-223838" defTabSz="895350">
              <a:buNone/>
              <a:tabLst>
                <a:tab pos="1943100" algn="l"/>
                <a:tab pos="3660775" algn="l"/>
              </a:tabLst>
            </a:pPr>
            <a:endParaRPr lang="en-US" dirty="0">
              <a:latin typeface="Calibri" pitchFamily="-96" charset="0"/>
            </a:endParaRPr>
          </a:p>
          <a:p>
            <a:pPr marL="223838" indent="-223838" defTabSz="895350">
              <a:tabLst>
                <a:tab pos="1943100" algn="l"/>
                <a:tab pos="3660775" algn="l"/>
              </a:tabLst>
            </a:pPr>
            <a:r>
              <a:rPr lang="en-US" dirty="0">
                <a:latin typeface="Calibri" pitchFamily="-96" charset="0"/>
              </a:rPr>
              <a:t>Reference	Type	Value</a:t>
            </a:r>
          </a:p>
          <a:p>
            <a:pPr marL="560388" lvl="1" indent="-222250" defTabSz="895350">
              <a:buFont typeface="Wingdings" pitchFamily="-96" charset="2"/>
              <a:buNone/>
              <a:tabLst>
                <a:tab pos="1943100" algn="l"/>
                <a:tab pos="3660775" algn="l"/>
              </a:tabLst>
            </a:pPr>
            <a:r>
              <a:rPr lang="en-US" sz="1800" b="1" dirty="0" err="1">
                <a:latin typeface="Courier New" pitchFamily="-96" charset="0"/>
              </a:rPr>
              <a:t>val</a:t>
            </a:r>
            <a:r>
              <a:rPr lang="en-US" sz="1800" b="1" dirty="0">
                <a:latin typeface="Courier New" pitchFamily="-96" charset="0"/>
              </a:rPr>
              <a:t>[4]	</a:t>
            </a:r>
            <a:r>
              <a:rPr lang="en-US" sz="1800" b="1" dirty="0" err="1">
                <a:latin typeface="Courier New" pitchFamily="-96" charset="0"/>
              </a:rPr>
              <a:t>int</a:t>
            </a:r>
            <a:r>
              <a:rPr lang="en-US" sz="1800" b="1" dirty="0">
                <a:latin typeface="Courier New" pitchFamily="-96" charset="0"/>
              </a:rPr>
              <a:t>	</a:t>
            </a:r>
            <a:r>
              <a:rPr lang="en-US" sz="1800" dirty="0">
                <a:latin typeface="Calibri" pitchFamily="-96" charset="0"/>
              </a:rPr>
              <a:t>3</a:t>
            </a:r>
          </a:p>
          <a:p>
            <a:pPr marL="560388" lvl="1" indent="-222250" defTabSz="895350">
              <a:buFont typeface="Wingdings" pitchFamily="-96" charset="2"/>
              <a:buNone/>
              <a:tabLst>
                <a:tab pos="1943100" algn="l"/>
                <a:tab pos="3660775" algn="l"/>
              </a:tabLst>
            </a:pPr>
            <a:r>
              <a:rPr lang="en-US" sz="1800" b="1" dirty="0" err="1">
                <a:latin typeface="Courier New" pitchFamily="-96" charset="0"/>
              </a:rPr>
              <a:t>val</a:t>
            </a:r>
            <a:r>
              <a:rPr lang="en-US" sz="1800" b="1" dirty="0">
                <a:latin typeface="Courier New" pitchFamily="-96" charset="0"/>
              </a:rPr>
              <a:t>	</a:t>
            </a:r>
            <a:r>
              <a:rPr lang="en-US" sz="1800" b="1" dirty="0" err="1">
                <a:latin typeface="Courier New" pitchFamily="-96" charset="0"/>
              </a:rPr>
              <a:t>int</a:t>
            </a:r>
            <a:r>
              <a:rPr lang="en-US" sz="1800" b="1" dirty="0">
                <a:latin typeface="Courier New" pitchFamily="-96" charset="0"/>
              </a:rPr>
              <a:t> *	</a:t>
            </a:r>
            <a:r>
              <a:rPr lang="en-US" sz="1800" i="1" dirty="0">
                <a:latin typeface="Calibri" pitchFamily="-96" charset="0"/>
              </a:rPr>
              <a:t>x</a:t>
            </a:r>
            <a:endParaRPr lang="en-US" sz="1800" dirty="0">
              <a:latin typeface="Calibri" pitchFamily="-96" charset="0"/>
            </a:endParaRPr>
          </a:p>
          <a:p>
            <a:pPr marL="560388" lvl="1" indent="-222250" defTabSz="895350">
              <a:buFont typeface="Wingdings" pitchFamily="-96" charset="2"/>
              <a:buNone/>
              <a:tabLst>
                <a:tab pos="1943100" algn="l"/>
                <a:tab pos="3660775" algn="l"/>
              </a:tabLst>
            </a:pPr>
            <a:r>
              <a:rPr lang="en-US" sz="1800" b="1" dirty="0">
                <a:latin typeface="Courier New" pitchFamily="-96" charset="0"/>
              </a:rPr>
              <a:t>val+1</a:t>
            </a:r>
            <a:r>
              <a:rPr lang="en-US" sz="1800" b="1" dirty="0">
                <a:latin typeface="Calibri" pitchFamily="-96" charset="0"/>
              </a:rPr>
              <a:t>	</a:t>
            </a:r>
            <a:r>
              <a:rPr lang="en-US" sz="1800" b="1" dirty="0" err="1">
                <a:latin typeface="Courier New" pitchFamily="-96" charset="0"/>
              </a:rPr>
              <a:t>int</a:t>
            </a:r>
            <a:r>
              <a:rPr lang="en-US" sz="1800" b="1" dirty="0">
                <a:latin typeface="Courier New" pitchFamily="-96" charset="0"/>
              </a:rPr>
              <a:t> *	</a:t>
            </a:r>
            <a:r>
              <a:rPr lang="en-US" sz="1800" i="1" dirty="0" err="1">
                <a:latin typeface="Calibri" pitchFamily="-96" charset="0"/>
              </a:rPr>
              <a:t>x</a:t>
            </a:r>
            <a:r>
              <a:rPr lang="en-US" sz="1800" dirty="0">
                <a:latin typeface="Calibri" pitchFamily="-96" charset="0"/>
              </a:rPr>
              <a:t> + 4    </a:t>
            </a:r>
          </a:p>
          <a:p>
            <a:pPr marL="560388" lvl="1" indent="-222250" defTabSz="895350">
              <a:buFont typeface="Wingdings" pitchFamily="-96" charset="2"/>
              <a:buNone/>
              <a:tabLst>
                <a:tab pos="1943100" algn="l"/>
                <a:tab pos="3660775" algn="l"/>
              </a:tabLst>
            </a:pPr>
            <a:r>
              <a:rPr lang="en-US" sz="1800" b="1" dirty="0">
                <a:latin typeface="Courier New" pitchFamily="-96" charset="0"/>
              </a:rPr>
              <a:t>&amp;val[2]</a:t>
            </a:r>
            <a:r>
              <a:rPr lang="en-US" sz="1800" b="1" dirty="0">
                <a:latin typeface="Calibri" pitchFamily="-96" charset="0"/>
              </a:rPr>
              <a:t>	</a:t>
            </a:r>
            <a:r>
              <a:rPr lang="en-US" sz="1800" b="1" dirty="0" err="1">
                <a:latin typeface="Courier New" pitchFamily="-96" charset="0"/>
              </a:rPr>
              <a:t>int</a:t>
            </a:r>
            <a:r>
              <a:rPr lang="en-US" sz="1800" b="1" dirty="0">
                <a:latin typeface="Courier New" pitchFamily="-96" charset="0"/>
              </a:rPr>
              <a:t> *	</a:t>
            </a:r>
            <a:r>
              <a:rPr lang="en-US" sz="1800" i="1" dirty="0">
                <a:latin typeface="Calibri" pitchFamily="-96" charset="0"/>
              </a:rPr>
              <a:t>x</a:t>
            </a:r>
            <a:r>
              <a:rPr lang="en-US" sz="1800" dirty="0">
                <a:latin typeface="Calibri" pitchFamily="-96" charset="0"/>
              </a:rPr>
              <a:t> + 8   </a:t>
            </a:r>
          </a:p>
          <a:p>
            <a:pPr marL="560388" lvl="1" indent="-222250" defTabSz="895350">
              <a:buFont typeface="Wingdings" pitchFamily="-96" charset="2"/>
              <a:buNone/>
              <a:tabLst>
                <a:tab pos="1943100" algn="l"/>
                <a:tab pos="3660775" algn="l"/>
              </a:tabLst>
            </a:pPr>
            <a:r>
              <a:rPr lang="en-US" sz="1800" b="1" dirty="0" err="1">
                <a:latin typeface="Courier New" pitchFamily="-96" charset="0"/>
              </a:rPr>
              <a:t>val</a:t>
            </a:r>
            <a:r>
              <a:rPr lang="en-US" sz="1800" b="1" dirty="0">
                <a:latin typeface="Courier New" pitchFamily="-96" charset="0"/>
              </a:rPr>
              <a:t>[5]</a:t>
            </a:r>
            <a:r>
              <a:rPr lang="en-US" sz="1800" b="1" dirty="0">
                <a:latin typeface="Calibri" pitchFamily="-96" charset="0"/>
              </a:rPr>
              <a:t>	</a:t>
            </a:r>
            <a:r>
              <a:rPr lang="en-US" sz="1800" b="1" dirty="0" err="1">
                <a:latin typeface="Courier New" pitchFamily="-96" charset="0"/>
              </a:rPr>
              <a:t>int</a:t>
            </a:r>
            <a:r>
              <a:rPr lang="en-US" sz="1800" b="1" dirty="0">
                <a:latin typeface="Courier New" pitchFamily="-96" charset="0"/>
              </a:rPr>
              <a:t>	</a:t>
            </a:r>
            <a:r>
              <a:rPr lang="en-US" sz="1800" dirty="0">
                <a:latin typeface="Calibri" pitchFamily="-96" charset="0"/>
              </a:rPr>
              <a:t>??</a:t>
            </a:r>
          </a:p>
          <a:p>
            <a:pPr marL="560388" lvl="1" indent="-222250" defTabSz="895350">
              <a:buFont typeface="Wingdings" pitchFamily="-96" charset="2"/>
              <a:buNone/>
              <a:tabLst>
                <a:tab pos="1943100" algn="l"/>
                <a:tab pos="3660775" algn="l"/>
              </a:tabLst>
            </a:pPr>
            <a:r>
              <a:rPr lang="en-US" sz="1800" b="1" dirty="0">
                <a:latin typeface="Courier New" pitchFamily="-96" charset="0"/>
              </a:rPr>
              <a:t>*(val+1)</a:t>
            </a:r>
            <a:r>
              <a:rPr lang="en-US" sz="1800" b="1" dirty="0">
                <a:latin typeface="Calibri" pitchFamily="-96" charset="0"/>
              </a:rPr>
              <a:t>	</a:t>
            </a:r>
            <a:r>
              <a:rPr lang="en-US" sz="1800" b="1" dirty="0" err="1">
                <a:latin typeface="Courier New" pitchFamily="-96" charset="0"/>
              </a:rPr>
              <a:t>int</a:t>
            </a:r>
            <a:r>
              <a:rPr lang="en-US" sz="1800" b="1" dirty="0">
                <a:latin typeface="Courier New" pitchFamily="-96" charset="0"/>
              </a:rPr>
              <a:t>	</a:t>
            </a:r>
            <a:r>
              <a:rPr lang="en-US" sz="1800" dirty="0">
                <a:latin typeface="Calibri" pitchFamily="-96" charset="0"/>
              </a:rPr>
              <a:t>5          </a:t>
            </a:r>
          </a:p>
          <a:p>
            <a:pPr marL="560388" lvl="1" indent="-222250" defTabSz="895350">
              <a:buFont typeface="Wingdings" pitchFamily="-96" charset="2"/>
              <a:buNone/>
              <a:tabLst>
                <a:tab pos="1943100" algn="l"/>
                <a:tab pos="3660775" algn="l"/>
              </a:tabLst>
            </a:pPr>
            <a:r>
              <a:rPr lang="en-US" sz="1800" b="1" dirty="0" err="1">
                <a:latin typeface="Courier New" pitchFamily="-96" charset="0"/>
              </a:rPr>
              <a:t>val</a:t>
            </a:r>
            <a:r>
              <a:rPr lang="en-US" sz="1800" b="1" dirty="0">
                <a:latin typeface="Courier New" pitchFamily="-96" charset="0"/>
              </a:rPr>
              <a:t> + </a:t>
            </a:r>
            <a:r>
              <a:rPr lang="en-US" sz="1800" b="1" i="1" dirty="0" err="1">
                <a:latin typeface="Calibri" pitchFamily="-96" charset="0"/>
              </a:rPr>
              <a:t>i</a:t>
            </a:r>
            <a:r>
              <a:rPr lang="en-US" sz="1800" b="1" dirty="0">
                <a:latin typeface="Calibri" pitchFamily="-96" charset="0"/>
              </a:rPr>
              <a:t>	</a:t>
            </a:r>
            <a:r>
              <a:rPr lang="en-US" sz="1800" b="1" dirty="0" err="1">
                <a:latin typeface="Courier New" pitchFamily="-96" charset="0"/>
              </a:rPr>
              <a:t>int</a:t>
            </a:r>
            <a:r>
              <a:rPr lang="en-US" sz="1800" b="1" dirty="0">
                <a:latin typeface="Courier New" pitchFamily="-96" charset="0"/>
              </a:rPr>
              <a:t> *	</a:t>
            </a:r>
            <a:r>
              <a:rPr lang="en-US" sz="1800" i="1" dirty="0">
                <a:latin typeface="Calibri" pitchFamily="-96" charset="0"/>
              </a:rPr>
              <a:t>x </a:t>
            </a:r>
            <a:r>
              <a:rPr lang="en-US" sz="1800" dirty="0">
                <a:latin typeface="Calibri" pitchFamily="-96" charset="0"/>
              </a:rPr>
              <a:t>+ 4</a:t>
            </a:r>
            <a:r>
              <a:rPr lang="en-US" sz="1800" i="1" dirty="0">
                <a:latin typeface="Calibri" pitchFamily="-96" charset="0"/>
              </a:rPr>
              <a:t> </a:t>
            </a:r>
            <a:r>
              <a:rPr lang="en-US" sz="1800" i="1" dirty="0" err="1">
                <a:latin typeface="Calibri" pitchFamily="-96" charset="0"/>
              </a:rPr>
              <a:t>i</a:t>
            </a:r>
            <a:endParaRPr lang="en-US" sz="1800" i="1" dirty="0">
              <a:latin typeface="Calibri" pitchFamily="-96" charset="0"/>
            </a:endParaRPr>
          </a:p>
        </p:txBody>
      </p:sp>
      <p:sp>
        <p:nvSpPr>
          <p:cNvPr id="60419" name="Text Box 31"/>
          <p:cNvSpPr txBox="1">
            <a:spLocks noChangeArrowheads="1"/>
          </p:cNvSpPr>
          <p:nvPr/>
        </p:nvSpPr>
        <p:spPr bwMode="auto">
          <a:xfrm>
            <a:off x="1017588" y="2819400"/>
            <a:ext cx="170180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r" eaLnBrk="0" hangingPunct="0"/>
            <a:r>
              <a:rPr lang="en-US" sz="1800">
                <a:latin typeface="Courier New" pitchFamily="-96" charset="0"/>
              </a:rPr>
              <a:t>int val[5];</a:t>
            </a:r>
          </a:p>
        </p:txBody>
      </p:sp>
      <p:grpSp>
        <p:nvGrpSpPr>
          <p:cNvPr id="60420" name="Group 24"/>
          <p:cNvGrpSpPr>
            <a:grpSpLocks/>
          </p:cNvGrpSpPr>
          <p:nvPr/>
        </p:nvGrpSpPr>
        <p:grpSpPr bwMode="auto">
          <a:xfrm>
            <a:off x="2616200" y="2867025"/>
            <a:ext cx="5334000" cy="750888"/>
            <a:chOff x="2514600" y="3429000"/>
            <a:chExt cx="5334000" cy="771141"/>
          </a:xfrm>
        </p:grpSpPr>
        <p:grpSp>
          <p:nvGrpSpPr>
            <p:cNvPr id="60421" name="Group 25"/>
            <p:cNvGrpSpPr>
              <a:grpSpLocks/>
            </p:cNvGrpSpPr>
            <p:nvPr/>
          </p:nvGrpSpPr>
          <p:grpSpPr bwMode="auto">
            <a:xfrm>
              <a:off x="2743200" y="3429000"/>
              <a:ext cx="4572000" cy="228600"/>
              <a:chOff x="1008" y="1968"/>
              <a:chExt cx="2880" cy="144"/>
            </a:xfrm>
          </p:grpSpPr>
          <p:sp>
            <p:nvSpPr>
              <p:cNvPr id="39" name="Rectangle 26"/>
              <p:cNvSpPr>
                <a:spLocks noChangeArrowheads="1"/>
              </p:cNvSpPr>
              <p:nvPr/>
            </p:nvSpPr>
            <p:spPr bwMode="auto">
              <a:xfrm>
                <a:off x="1008" y="1968"/>
                <a:ext cx="576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r>
                  <a:rPr lang="en-US" sz="1800" dirty="0">
                    <a:latin typeface="Calibri" pitchFamily="34" charset="0"/>
                    <a:ea typeface="+mn-ea"/>
                    <a:cs typeface="+mn-cs"/>
                  </a:rPr>
                  <a:t>1</a:t>
                </a:r>
              </a:p>
            </p:txBody>
          </p:sp>
          <p:sp>
            <p:nvSpPr>
              <p:cNvPr id="40" name="Rectangle 27"/>
              <p:cNvSpPr>
                <a:spLocks noChangeArrowheads="1"/>
              </p:cNvSpPr>
              <p:nvPr/>
            </p:nvSpPr>
            <p:spPr bwMode="auto">
              <a:xfrm>
                <a:off x="1584" y="1968"/>
                <a:ext cx="576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r>
                  <a:rPr lang="en-US" sz="1800" dirty="0">
                    <a:latin typeface="Calibri" pitchFamily="34" charset="0"/>
                    <a:ea typeface="+mn-ea"/>
                    <a:cs typeface="+mn-cs"/>
                  </a:rPr>
                  <a:t>5</a:t>
                </a:r>
              </a:p>
            </p:txBody>
          </p:sp>
          <p:sp>
            <p:nvSpPr>
              <p:cNvPr id="41" name="Rectangle 28"/>
              <p:cNvSpPr>
                <a:spLocks noChangeArrowheads="1"/>
              </p:cNvSpPr>
              <p:nvPr/>
            </p:nvSpPr>
            <p:spPr bwMode="auto">
              <a:xfrm>
                <a:off x="2160" y="1968"/>
                <a:ext cx="576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r>
                  <a:rPr lang="en-US" sz="1800" dirty="0">
                    <a:latin typeface="Calibri" pitchFamily="34" charset="0"/>
                    <a:ea typeface="+mn-ea"/>
                    <a:cs typeface="+mn-cs"/>
                  </a:rPr>
                  <a:t>2</a:t>
                </a:r>
              </a:p>
            </p:txBody>
          </p:sp>
          <p:sp>
            <p:nvSpPr>
              <p:cNvPr id="42" name="Rectangle 29"/>
              <p:cNvSpPr>
                <a:spLocks noChangeArrowheads="1"/>
              </p:cNvSpPr>
              <p:nvPr/>
            </p:nvSpPr>
            <p:spPr bwMode="auto">
              <a:xfrm>
                <a:off x="2736" y="1968"/>
                <a:ext cx="576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r>
                  <a:rPr lang="en-US" sz="1800" dirty="0">
                    <a:latin typeface="Calibri" pitchFamily="34" charset="0"/>
                    <a:ea typeface="+mn-ea"/>
                    <a:cs typeface="+mn-cs"/>
                  </a:rPr>
                  <a:t>1</a:t>
                </a:r>
              </a:p>
            </p:txBody>
          </p:sp>
          <p:sp>
            <p:nvSpPr>
              <p:cNvPr id="43" name="Rectangle 30"/>
              <p:cNvSpPr>
                <a:spLocks noChangeArrowheads="1"/>
              </p:cNvSpPr>
              <p:nvPr/>
            </p:nvSpPr>
            <p:spPr bwMode="auto">
              <a:xfrm>
                <a:off x="3312" y="1968"/>
                <a:ext cx="576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r>
                  <a:rPr lang="en-US" sz="1800" dirty="0">
                    <a:latin typeface="Calibri" pitchFamily="34" charset="0"/>
                    <a:ea typeface="+mn-ea"/>
                    <a:cs typeface="+mn-cs"/>
                  </a:rPr>
                  <a:t>3</a:t>
                </a:r>
              </a:p>
            </p:txBody>
          </p:sp>
        </p:grpSp>
        <p:sp>
          <p:nvSpPr>
            <p:cNvPr id="60422" name="Text Box 32"/>
            <p:cNvSpPr txBox="1">
              <a:spLocks noChangeArrowheads="1"/>
            </p:cNvSpPr>
            <p:nvPr/>
          </p:nvSpPr>
          <p:spPr bwMode="auto">
            <a:xfrm>
              <a:off x="2514600" y="3810494"/>
              <a:ext cx="396875" cy="37660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800" b="0" i="1" dirty="0" err="1">
                  <a:latin typeface="Calibri" pitchFamily="-96" charset="0"/>
                </a:rPr>
                <a:t>x</a:t>
              </a:r>
              <a:endParaRPr lang="en-US" sz="1800" b="0" i="1" dirty="0">
                <a:latin typeface="Calibri" pitchFamily="-96" charset="0"/>
              </a:endParaRPr>
            </a:p>
          </p:txBody>
        </p:sp>
        <p:sp>
          <p:nvSpPr>
            <p:cNvPr id="60423" name="Text Box 33"/>
            <p:cNvSpPr txBox="1">
              <a:spLocks noChangeArrowheads="1"/>
            </p:cNvSpPr>
            <p:nvPr/>
          </p:nvSpPr>
          <p:spPr bwMode="auto">
            <a:xfrm>
              <a:off x="3182938" y="3823537"/>
              <a:ext cx="990600" cy="37660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800" b="0" i="1" dirty="0" err="1">
                  <a:latin typeface="Calibri" pitchFamily="-96" charset="0"/>
                </a:rPr>
                <a:t>x</a:t>
              </a:r>
              <a:r>
                <a:rPr lang="en-US" sz="1800" b="0" i="1" dirty="0">
                  <a:latin typeface="Calibri" pitchFamily="-96" charset="0"/>
                </a:rPr>
                <a:t> </a:t>
              </a:r>
              <a:r>
                <a:rPr lang="en-US" sz="1800" b="0" dirty="0">
                  <a:latin typeface="Calibri" pitchFamily="-96" charset="0"/>
                </a:rPr>
                <a:t>+ 4</a:t>
              </a:r>
              <a:endParaRPr lang="en-US" sz="1800" b="0" i="1" dirty="0">
                <a:latin typeface="Calibri" pitchFamily="-96" charset="0"/>
              </a:endParaRPr>
            </a:p>
          </p:txBody>
        </p:sp>
        <p:sp>
          <p:nvSpPr>
            <p:cNvPr id="60424" name="Line 34"/>
            <p:cNvSpPr>
              <a:spLocks noChangeShapeType="1"/>
            </p:cNvSpPr>
            <p:nvPr/>
          </p:nvSpPr>
          <p:spPr bwMode="auto">
            <a:xfrm flipV="1">
              <a:off x="2743200" y="3643313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425" name="Line 35"/>
            <p:cNvSpPr>
              <a:spLocks noChangeShapeType="1"/>
            </p:cNvSpPr>
            <p:nvPr/>
          </p:nvSpPr>
          <p:spPr bwMode="auto">
            <a:xfrm flipV="1">
              <a:off x="3657600" y="3657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426" name="Text Box 36"/>
            <p:cNvSpPr txBox="1">
              <a:spLocks noChangeArrowheads="1"/>
            </p:cNvSpPr>
            <p:nvPr/>
          </p:nvSpPr>
          <p:spPr bwMode="auto">
            <a:xfrm>
              <a:off x="4097338" y="3823537"/>
              <a:ext cx="990600" cy="37660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800" b="0" i="1">
                  <a:latin typeface="Calibri" pitchFamily="-96" charset="0"/>
                </a:rPr>
                <a:t>x </a:t>
              </a:r>
              <a:r>
                <a:rPr lang="en-US" sz="1800" b="0">
                  <a:latin typeface="Calibri" pitchFamily="-96" charset="0"/>
                </a:rPr>
                <a:t>+ 8</a:t>
              </a:r>
              <a:endParaRPr lang="en-US" sz="1800" b="0" i="1">
                <a:latin typeface="Calibri" pitchFamily="-96" charset="0"/>
              </a:endParaRPr>
            </a:p>
          </p:txBody>
        </p:sp>
        <p:sp>
          <p:nvSpPr>
            <p:cNvPr id="60427" name="Line 37"/>
            <p:cNvSpPr>
              <a:spLocks noChangeShapeType="1"/>
            </p:cNvSpPr>
            <p:nvPr/>
          </p:nvSpPr>
          <p:spPr bwMode="auto">
            <a:xfrm flipV="1">
              <a:off x="4572000" y="3657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428" name="Text Box 38"/>
            <p:cNvSpPr txBox="1">
              <a:spLocks noChangeArrowheads="1"/>
            </p:cNvSpPr>
            <p:nvPr/>
          </p:nvSpPr>
          <p:spPr bwMode="auto">
            <a:xfrm>
              <a:off x="5029200" y="3823537"/>
              <a:ext cx="990600" cy="37660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800" b="0" i="1">
                  <a:latin typeface="Calibri" pitchFamily="-96" charset="0"/>
                </a:rPr>
                <a:t>x </a:t>
              </a:r>
              <a:r>
                <a:rPr lang="en-US" sz="1800" b="0">
                  <a:latin typeface="Calibri" pitchFamily="-96" charset="0"/>
                </a:rPr>
                <a:t>+ 12</a:t>
              </a:r>
              <a:endParaRPr lang="en-US" sz="1800" b="0" i="1">
                <a:latin typeface="Calibri" pitchFamily="-96" charset="0"/>
              </a:endParaRPr>
            </a:p>
          </p:txBody>
        </p:sp>
        <p:sp>
          <p:nvSpPr>
            <p:cNvPr id="60429" name="Line 39"/>
            <p:cNvSpPr>
              <a:spLocks noChangeShapeType="1"/>
            </p:cNvSpPr>
            <p:nvPr/>
          </p:nvSpPr>
          <p:spPr bwMode="auto">
            <a:xfrm flipV="1">
              <a:off x="5486400" y="3657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430" name="Text Box 40"/>
            <p:cNvSpPr txBox="1">
              <a:spLocks noChangeArrowheads="1"/>
            </p:cNvSpPr>
            <p:nvPr/>
          </p:nvSpPr>
          <p:spPr bwMode="auto">
            <a:xfrm>
              <a:off x="5943600" y="3823537"/>
              <a:ext cx="990600" cy="37660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800" b="0" i="1">
                  <a:latin typeface="Calibri" pitchFamily="-96" charset="0"/>
                </a:rPr>
                <a:t>x </a:t>
              </a:r>
              <a:r>
                <a:rPr lang="en-US" sz="1800" b="0">
                  <a:latin typeface="Calibri" pitchFamily="-96" charset="0"/>
                </a:rPr>
                <a:t>+ 16</a:t>
              </a:r>
              <a:endParaRPr lang="en-US" sz="1800" b="0" i="1">
                <a:latin typeface="Calibri" pitchFamily="-96" charset="0"/>
              </a:endParaRPr>
            </a:p>
          </p:txBody>
        </p:sp>
        <p:sp>
          <p:nvSpPr>
            <p:cNvPr id="60431" name="Line 41"/>
            <p:cNvSpPr>
              <a:spLocks noChangeShapeType="1"/>
            </p:cNvSpPr>
            <p:nvPr/>
          </p:nvSpPr>
          <p:spPr bwMode="auto">
            <a:xfrm flipV="1">
              <a:off x="6400800" y="3657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432" name="Text Box 42"/>
            <p:cNvSpPr txBox="1">
              <a:spLocks noChangeArrowheads="1"/>
            </p:cNvSpPr>
            <p:nvPr/>
          </p:nvSpPr>
          <p:spPr bwMode="auto">
            <a:xfrm>
              <a:off x="6858000" y="3823537"/>
              <a:ext cx="990600" cy="37660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800" b="0" i="1">
                  <a:latin typeface="Calibri" pitchFamily="-96" charset="0"/>
                </a:rPr>
                <a:t>x </a:t>
              </a:r>
              <a:r>
                <a:rPr lang="en-US" sz="1800" b="0">
                  <a:latin typeface="Calibri" pitchFamily="-96" charset="0"/>
                </a:rPr>
                <a:t>+ 20</a:t>
              </a:r>
              <a:endParaRPr lang="en-US" sz="1800" b="0" i="1">
                <a:latin typeface="Calibri" pitchFamily="-96" charset="0"/>
              </a:endParaRPr>
            </a:p>
          </p:txBody>
        </p:sp>
        <p:sp>
          <p:nvSpPr>
            <p:cNvPr id="60433" name="Line 43"/>
            <p:cNvSpPr>
              <a:spLocks noChangeShapeType="1"/>
            </p:cNvSpPr>
            <p:nvPr/>
          </p:nvSpPr>
          <p:spPr bwMode="auto">
            <a:xfrm flipV="1">
              <a:off x="7315200" y="3657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</p:cSld>
  <p:clrMapOvr>
    <a:masterClrMapping/>
  </p:clrMapOvr>
  <p:transition/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Understanding Pointers &amp; Arrays #1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4797151"/>
            <a:ext cx="7896225" cy="1536973"/>
          </a:xfrm>
        </p:spPr>
        <p:txBody>
          <a:bodyPr/>
          <a:lstStyle/>
          <a:p>
            <a:r>
              <a:rPr lang="en-US" dirty="0" err="1"/>
              <a:t>Cmp</a:t>
            </a:r>
            <a:r>
              <a:rPr lang="en-US" dirty="0"/>
              <a:t>: Compiles (Y/N)</a:t>
            </a:r>
          </a:p>
          <a:p>
            <a:r>
              <a:rPr lang="en-US" dirty="0"/>
              <a:t>Bad: Possible bad pointer reference (Y/N)</a:t>
            </a:r>
          </a:p>
          <a:p>
            <a:r>
              <a:rPr lang="en-US" dirty="0"/>
              <a:t>Size: Value returned by </a:t>
            </a:r>
            <a:r>
              <a:rPr lang="en-US" dirty="0" err="1">
                <a:latin typeface="Courier New"/>
                <a:cs typeface="Courier New"/>
              </a:rPr>
              <a:t>sizeof</a:t>
            </a:r>
            <a:endParaRPr lang="en-US" dirty="0">
              <a:latin typeface="Courier New"/>
              <a:cs typeface="Courier New"/>
            </a:endParaRPr>
          </a:p>
          <a:p>
            <a:endParaRPr lang="en-US" dirty="0"/>
          </a:p>
        </p:txBody>
      </p:sp>
      <p:graphicFrame>
        <p:nvGraphicFramePr>
          <p:cNvPr id="6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52121633"/>
              </p:ext>
            </p:extLst>
          </p:nvPr>
        </p:nvGraphicFramePr>
        <p:xfrm>
          <a:off x="691952" y="1421160"/>
          <a:ext cx="5813008" cy="1497768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4532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2662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2662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2662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2662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2662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2662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4442">
                <a:tc>
                  <a:txBody>
                    <a:bodyPr/>
                    <a:lstStyle/>
                    <a:p>
                      <a:pPr algn="ctr"/>
                      <a:r>
                        <a:rPr lang="en-US" b="1" i="0" dirty="0" err="1">
                          <a:latin typeface="Calibri"/>
                          <a:cs typeface="Calibri"/>
                        </a:rPr>
                        <a:t>Decl</a:t>
                      </a:r>
                      <a:endParaRPr lang="en-US" b="1" i="0" dirty="0">
                        <a:latin typeface="Calibri"/>
                        <a:cs typeface="Calibri"/>
                      </a:endParaRPr>
                    </a:p>
                  </a:txBody>
                  <a:tcPr>
                    <a:solidFill>
                      <a:srgbClr val="3333CC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b="1" i="0" dirty="0">
                          <a:latin typeface="Courier New"/>
                          <a:cs typeface="Courier New"/>
                        </a:rPr>
                        <a:t>A</a:t>
                      </a:r>
                      <a:r>
                        <a:rPr lang="en-US" b="1" i="1" dirty="0">
                          <a:latin typeface="Courier New"/>
                          <a:cs typeface="Courier New"/>
                        </a:rPr>
                        <a:t>n</a:t>
                      </a:r>
                    </a:p>
                  </a:txBody>
                  <a:tcPr>
                    <a:solidFill>
                      <a:srgbClr val="3333CC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>
                    <a:solidFill>
                      <a:srgbClr val="3333CC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>
                    <a:solidFill>
                      <a:srgbClr val="3333CC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b="1" i="0" dirty="0">
                          <a:latin typeface="Courier New"/>
                          <a:cs typeface="Courier New"/>
                        </a:rPr>
                        <a:t>*A</a:t>
                      </a:r>
                      <a:r>
                        <a:rPr lang="en-US" b="1" i="1" dirty="0">
                          <a:latin typeface="Courier New"/>
                          <a:cs typeface="Courier New"/>
                        </a:rPr>
                        <a:t>n</a:t>
                      </a:r>
                    </a:p>
                  </a:txBody>
                  <a:tcPr>
                    <a:solidFill>
                      <a:srgbClr val="3333CC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>
                    <a:solidFill>
                      <a:srgbClr val="3333CC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>
                    <a:solidFill>
                      <a:srgbClr val="3333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4442">
                <a:tc>
                  <a:txBody>
                    <a:bodyPr/>
                    <a:lstStyle/>
                    <a:p>
                      <a:pPr algn="ctr"/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>
                    <a:solidFill>
                      <a:srgbClr val="3333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i="0" dirty="0" err="1">
                          <a:solidFill>
                            <a:srgbClr val="F6F5BD"/>
                          </a:solidFill>
                          <a:latin typeface="Calibri"/>
                          <a:cs typeface="Calibri"/>
                        </a:rPr>
                        <a:t>Cmp</a:t>
                      </a:r>
                      <a:endParaRPr lang="en-US" b="0" i="0" dirty="0">
                        <a:solidFill>
                          <a:srgbClr val="F6F5BD"/>
                        </a:solidFill>
                        <a:latin typeface="Calibri"/>
                        <a:cs typeface="Calibri"/>
                      </a:endParaRPr>
                    </a:p>
                  </a:txBody>
                  <a:tcPr>
                    <a:solidFill>
                      <a:srgbClr val="3333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i="0" dirty="0">
                          <a:solidFill>
                            <a:srgbClr val="F6F5BD"/>
                          </a:solidFill>
                          <a:latin typeface="Calibri"/>
                          <a:cs typeface="Calibri"/>
                        </a:rPr>
                        <a:t>Bad</a:t>
                      </a:r>
                    </a:p>
                  </a:txBody>
                  <a:tcPr>
                    <a:solidFill>
                      <a:srgbClr val="3333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i="0" dirty="0">
                          <a:solidFill>
                            <a:srgbClr val="F6F5BD"/>
                          </a:solidFill>
                          <a:latin typeface="Calibri"/>
                          <a:cs typeface="Calibri"/>
                        </a:rPr>
                        <a:t>Size</a:t>
                      </a:r>
                    </a:p>
                  </a:txBody>
                  <a:tcPr>
                    <a:solidFill>
                      <a:srgbClr val="3333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i="0" dirty="0" err="1">
                          <a:solidFill>
                            <a:srgbClr val="F6F5BD"/>
                          </a:solidFill>
                          <a:latin typeface="Calibri"/>
                          <a:cs typeface="Calibri"/>
                        </a:rPr>
                        <a:t>Cmp</a:t>
                      </a:r>
                      <a:endParaRPr lang="en-US" b="0" i="0" dirty="0">
                        <a:solidFill>
                          <a:srgbClr val="F6F5BD"/>
                        </a:solidFill>
                        <a:latin typeface="Calibri"/>
                        <a:cs typeface="Calibri"/>
                      </a:endParaRPr>
                    </a:p>
                  </a:txBody>
                  <a:tcPr>
                    <a:solidFill>
                      <a:srgbClr val="3333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i="0" dirty="0">
                          <a:solidFill>
                            <a:srgbClr val="F6F5BD"/>
                          </a:solidFill>
                          <a:latin typeface="Calibri"/>
                          <a:cs typeface="Calibri"/>
                        </a:rPr>
                        <a:t>Bad</a:t>
                      </a:r>
                    </a:p>
                  </a:txBody>
                  <a:tcPr>
                    <a:solidFill>
                      <a:srgbClr val="3333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i="0" dirty="0">
                          <a:solidFill>
                            <a:srgbClr val="F6F5BD"/>
                          </a:solidFill>
                          <a:latin typeface="Calibri"/>
                          <a:cs typeface="Calibri"/>
                        </a:rPr>
                        <a:t>Size</a:t>
                      </a:r>
                    </a:p>
                  </a:txBody>
                  <a:tcPr>
                    <a:solidFill>
                      <a:srgbClr val="3333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4442">
                <a:tc>
                  <a:txBody>
                    <a:bodyPr/>
                    <a:lstStyle/>
                    <a:p>
                      <a:pPr algn="l"/>
                      <a:r>
                        <a:rPr lang="en-US" sz="1600" b="1" i="0" dirty="0" err="1">
                          <a:latin typeface="Courier New"/>
                          <a:cs typeface="Courier New"/>
                        </a:rPr>
                        <a:t>int</a:t>
                      </a:r>
                      <a:r>
                        <a:rPr lang="en-US" sz="1600" b="1" i="0" dirty="0">
                          <a:latin typeface="Courier New"/>
                          <a:cs typeface="Courier New"/>
                        </a:rPr>
                        <a:t> A1[3]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i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4442">
                <a:tc>
                  <a:txBody>
                    <a:bodyPr/>
                    <a:lstStyle/>
                    <a:p>
                      <a:pPr algn="l"/>
                      <a:r>
                        <a:rPr lang="en-US" sz="1600" b="1" i="0" dirty="0" err="1">
                          <a:latin typeface="Courier New"/>
                          <a:cs typeface="Courier New"/>
                        </a:rPr>
                        <a:t>int</a:t>
                      </a:r>
                      <a:r>
                        <a:rPr lang="en-US" sz="1600" b="1" i="0" dirty="0">
                          <a:latin typeface="Courier New"/>
                          <a:cs typeface="Courier New"/>
                        </a:rPr>
                        <a:t> *A2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i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i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i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47979647"/>
      </p:ext>
    </p:extLst>
  </p:cSld>
  <p:clrMapOvr>
    <a:masterClrMapping/>
  </p:clrMapOvr>
  <p:transition/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Understanding Pointers &amp; Arrays #1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4797151"/>
            <a:ext cx="7896225" cy="1536973"/>
          </a:xfrm>
        </p:spPr>
        <p:txBody>
          <a:bodyPr/>
          <a:lstStyle/>
          <a:p>
            <a:r>
              <a:rPr lang="en-US" dirty="0" err="1"/>
              <a:t>Cmp</a:t>
            </a:r>
            <a:r>
              <a:rPr lang="en-US" dirty="0"/>
              <a:t>: Compiles (Y/N)</a:t>
            </a:r>
          </a:p>
          <a:p>
            <a:r>
              <a:rPr lang="en-US" dirty="0"/>
              <a:t>Bad: Possible bad pointer reference (Y/N)</a:t>
            </a:r>
          </a:p>
          <a:p>
            <a:r>
              <a:rPr lang="en-US" dirty="0"/>
              <a:t>Size: Value returned by </a:t>
            </a:r>
            <a:r>
              <a:rPr lang="en-US" dirty="0" err="1">
                <a:latin typeface="Courier New"/>
                <a:cs typeface="Courier New"/>
              </a:rPr>
              <a:t>sizeof</a:t>
            </a:r>
            <a:endParaRPr lang="en-US" dirty="0">
              <a:latin typeface="Courier New"/>
              <a:cs typeface="Courier New"/>
            </a:endParaRPr>
          </a:p>
          <a:p>
            <a:endParaRPr lang="en-US" dirty="0"/>
          </a:p>
        </p:txBody>
      </p:sp>
      <p:graphicFrame>
        <p:nvGraphicFramePr>
          <p:cNvPr id="5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90256003"/>
              </p:ext>
            </p:extLst>
          </p:nvPr>
        </p:nvGraphicFramePr>
        <p:xfrm>
          <a:off x="467544" y="1340768"/>
          <a:ext cx="5813008" cy="1497768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4532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2662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2662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2662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2662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2662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2662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4442">
                <a:tc>
                  <a:txBody>
                    <a:bodyPr/>
                    <a:lstStyle/>
                    <a:p>
                      <a:pPr algn="ctr"/>
                      <a:r>
                        <a:rPr lang="en-US" b="1" i="0" dirty="0" err="1">
                          <a:latin typeface="Calibri"/>
                          <a:cs typeface="Calibri"/>
                        </a:rPr>
                        <a:t>Decl</a:t>
                      </a:r>
                      <a:endParaRPr lang="en-US" b="1" i="0" dirty="0">
                        <a:latin typeface="Calibri"/>
                        <a:cs typeface="Calibri"/>
                      </a:endParaRPr>
                    </a:p>
                  </a:txBody>
                  <a:tcPr>
                    <a:solidFill>
                      <a:srgbClr val="3333CC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b="1" i="0" dirty="0">
                          <a:latin typeface="Courier New"/>
                          <a:cs typeface="Courier New"/>
                        </a:rPr>
                        <a:t>A</a:t>
                      </a:r>
                      <a:r>
                        <a:rPr lang="en-US" b="1" i="1" dirty="0">
                          <a:latin typeface="Courier New"/>
                          <a:cs typeface="Courier New"/>
                        </a:rPr>
                        <a:t>n</a:t>
                      </a:r>
                    </a:p>
                  </a:txBody>
                  <a:tcPr>
                    <a:solidFill>
                      <a:srgbClr val="3333CC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>
                    <a:solidFill>
                      <a:srgbClr val="3333CC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>
                    <a:solidFill>
                      <a:srgbClr val="3333CC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b="1" i="0" dirty="0">
                          <a:latin typeface="Courier New"/>
                          <a:cs typeface="Courier New"/>
                        </a:rPr>
                        <a:t>*A</a:t>
                      </a:r>
                      <a:r>
                        <a:rPr lang="en-US" b="1" i="1" dirty="0">
                          <a:latin typeface="Courier New"/>
                          <a:cs typeface="Courier New"/>
                        </a:rPr>
                        <a:t>n</a:t>
                      </a:r>
                    </a:p>
                  </a:txBody>
                  <a:tcPr>
                    <a:solidFill>
                      <a:srgbClr val="3333CC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>
                    <a:solidFill>
                      <a:srgbClr val="3333CC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>
                    <a:solidFill>
                      <a:srgbClr val="3333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4442">
                <a:tc>
                  <a:txBody>
                    <a:bodyPr/>
                    <a:lstStyle/>
                    <a:p>
                      <a:pPr algn="ctr"/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>
                    <a:solidFill>
                      <a:srgbClr val="3333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i="0" dirty="0" err="1">
                          <a:solidFill>
                            <a:srgbClr val="F6F5BD"/>
                          </a:solidFill>
                          <a:latin typeface="Calibri"/>
                          <a:cs typeface="Calibri"/>
                        </a:rPr>
                        <a:t>Cmp</a:t>
                      </a:r>
                      <a:endParaRPr lang="en-US" b="0" i="0" dirty="0">
                        <a:solidFill>
                          <a:srgbClr val="F6F5BD"/>
                        </a:solidFill>
                        <a:latin typeface="Calibri"/>
                        <a:cs typeface="Calibri"/>
                      </a:endParaRPr>
                    </a:p>
                  </a:txBody>
                  <a:tcPr>
                    <a:solidFill>
                      <a:srgbClr val="3333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i="0" dirty="0">
                          <a:solidFill>
                            <a:srgbClr val="F6F5BD"/>
                          </a:solidFill>
                          <a:latin typeface="Calibri"/>
                          <a:cs typeface="Calibri"/>
                        </a:rPr>
                        <a:t>Bad</a:t>
                      </a:r>
                    </a:p>
                  </a:txBody>
                  <a:tcPr>
                    <a:solidFill>
                      <a:srgbClr val="3333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i="0" dirty="0">
                          <a:solidFill>
                            <a:srgbClr val="F6F5BD"/>
                          </a:solidFill>
                          <a:latin typeface="Calibri"/>
                          <a:cs typeface="Calibri"/>
                        </a:rPr>
                        <a:t>Size</a:t>
                      </a:r>
                    </a:p>
                  </a:txBody>
                  <a:tcPr>
                    <a:solidFill>
                      <a:srgbClr val="3333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i="0" dirty="0" err="1">
                          <a:solidFill>
                            <a:srgbClr val="F6F5BD"/>
                          </a:solidFill>
                          <a:latin typeface="Calibri"/>
                          <a:cs typeface="Calibri"/>
                        </a:rPr>
                        <a:t>Cmp</a:t>
                      </a:r>
                      <a:endParaRPr lang="en-US" b="0" i="0" dirty="0">
                        <a:solidFill>
                          <a:srgbClr val="F6F5BD"/>
                        </a:solidFill>
                        <a:latin typeface="Calibri"/>
                        <a:cs typeface="Calibri"/>
                      </a:endParaRPr>
                    </a:p>
                  </a:txBody>
                  <a:tcPr>
                    <a:solidFill>
                      <a:srgbClr val="3333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i="0" dirty="0">
                          <a:solidFill>
                            <a:srgbClr val="F6F5BD"/>
                          </a:solidFill>
                          <a:latin typeface="Calibri"/>
                          <a:cs typeface="Calibri"/>
                        </a:rPr>
                        <a:t>Bad</a:t>
                      </a:r>
                    </a:p>
                  </a:txBody>
                  <a:tcPr>
                    <a:solidFill>
                      <a:srgbClr val="3333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i="0" dirty="0">
                          <a:solidFill>
                            <a:srgbClr val="F6F5BD"/>
                          </a:solidFill>
                          <a:latin typeface="Calibri"/>
                          <a:cs typeface="Calibri"/>
                        </a:rPr>
                        <a:t>Size</a:t>
                      </a:r>
                    </a:p>
                  </a:txBody>
                  <a:tcPr>
                    <a:solidFill>
                      <a:srgbClr val="3333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4442">
                <a:tc>
                  <a:txBody>
                    <a:bodyPr/>
                    <a:lstStyle/>
                    <a:p>
                      <a:pPr algn="l"/>
                      <a:r>
                        <a:rPr lang="en-US" sz="1600" b="1" i="0" dirty="0" err="1">
                          <a:latin typeface="Courier New"/>
                          <a:cs typeface="Courier New"/>
                        </a:rPr>
                        <a:t>int</a:t>
                      </a:r>
                      <a:r>
                        <a:rPr lang="en-US" sz="1600" b="1" i="0" dirty="0">
                          <a:latin typeface="Courier New"/>
                          <a:cs typeface="Courier New"/>
                        </a:rPr>
                        <a:t> A1[3]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0" dirty="0">
                          <a:solidFill>
                            <a:srgbClr val="990000"/>
                          </a:solidFill>
                          <a:latin typeface="Courier New"/>
                          <a:cs typeface="Courier New"/>
                        </a:rPr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0" dirty="0">
                          <a:solidFill>
                            <a:srgbClr val="990000"/>
                          </a:solidFill>
                          <a:latin typeface="Courier New"/>
                          <a:cs typeface="Courier New"/>
                        </a:rPr>
                        <a:t>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0" dirty="0">
                          <a:solidFill>
                            <a:srgbClr val="990000"/>
                          </a:solidFill>
                          <a:latin typeface="Courier New"/>
                          <a:cs typeface="Courier New"/>
                        </a:rPr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0" dirty="0">
                          <a:solidFill>
                            <a:srgbClr val="990000"/>
                          </a:solidFill>
                          <a:latin typeface="Courier New"/>
                          <a:cs typeface="Courier New"/>
                        </a:rPr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0" dirty="0">
                          <a:solidFill>
                            <a:srgbClr val="990000"/>
                          </a:solidFill>
                          <a:latin typeface="Courier New"/>
                          <a:cs typeface="Courier New"/>
                        </a:rPr>
                        <a:t>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0" dirty="0">
                          <a:solidFill>
                            <a:srgbClr val="990000"/>
                          </a:solidFill>
                          <a:latin typeface="Courier New"/>
                          <a:cs typeface="Courier New"/>
                        </a:rPr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4442">
                <a:tc>
                  <a:txBody>
                    <a:bodyPr/>
                    <a:lstStyle/>
                    <a:p>
                      <a:pPr algn="l"/>
                      <a:r>
                        <a:rPr lang="en-US" sz="1600" b="1" i="0" dirty="0" err="1">
                          <a:latin typeface="Courier New"/>
                          <a:cs typeface="Courier New"/>
                        </a:rPr>
                        <a:t>int</a:t>
                      </a:r>
                      <a:r>
                        <a:rPr lang="en-US" sz="1600" b="1" i="0" dirty="0">
                          <a:latin typeface="Courier New"/>
                          <a:cs typeface="Courier New"/>
                        </a:rPr>
                        <a:t> *A2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0" dirty="0">
                          <a:solidFill>
                            <a:srgbClr val="990000"/>
                          </a:solidFill>
                          <a:latin typeface="Courier New"/>
                          <a:cs typeface="Courier New"/>
                        </a:rPr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0" dirty="0">
                          <a:solidFill>
                            <a:srgbClr val="990000"/>
                          </a:solidFill>
                          <a:latin typeface="Courier New"/>
                          <a:cs typeface="Courier New"/>
                        </a:rPr>
                        <a:t>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0" dirty="0">
                          <a:solidFill>
                            <a:srgbClr val="990000"/>
                          </a:solidFill>
                          <a:latin typeface="Courier New"/>
                          <a:cs typeface="Courier New"/>
                        </a:rP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0" dirty="0">
                          <a:solidFill>
                            <a:srgbClr val="990000"/>
                          </a:solidFill>
                          <a:latin typeface="Courier New"/>
                          <a:cs typeface="Courier New"/>
                        </a:rPr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0" dirty="0">
                          <a:solidFill>
                            <a:srgbClr val="990000"/>
                          </a:solidFill>
                          <a:latin typeface="Courier New"/>
                          <a:cs typeface="Courier New"/>
                        </a:rPr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0" dirty="0">
                          <a:solidFill>
                            <a:srgbClr val="990000"/>
                          </a:solidFill>
                          <a:latin typeface="Courier New"/>
                          <a:cs typeface="Courier New"/>
                        </a:rPr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pSp>
        <p:nvGrpSpPr>
          <p:cNvPr id="54" name="Group 53"/>
          <p:cNvGrpSpPr/>
          <p:nvPr/>
        </p:nvGrpSpPr>
        <p:grpSpPr>
          <a:xfrm>
            <a:off x="467544" y="3140968"/>
            <a:ext cx="4002918" cy="770602"/>
            <a:chOff x="1979712" y="3140968"/>
            <a:chExt cx="4002918" cy="770602"/>
          </a:xfrm>
        </p:grpSpPr>
        <p:sp>
          <p:nvSpPr>
            <p:cNvPr id="29" name="Rectangle 27"/>
            <p:cNvSpPr>
              <a:spLocks noChangeArrowheads="1"/>
            </p:cNvSpPr>
            <p:nvPr/>
          </p:nvSpPr>
          <p:spPr bwMode="auto">
            <a:xfrm>
              <a:off x="5076056" y="3645024"/>
              <a:ext cx="906574" cy="228964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25400">
              <a:solidFill>
                <a:schemeClr val="bg1">
                  <a:lumMod val="50000"/>
                </a:schemeClr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 dirty="0">
                <a:latin typeface="Calibri" pitchFamily="34" charset="0"/>
                <a:ea typeface="+mn-ea"/>
                <a:cs typeface="+mn-cs"/>
              </a:endParaRPr>
            </a:p>
          </p:txBody>
        </p:sp>
        <p:sp>
          <p:nvSpPr>
            <p:cNvPr id="37" name="Rectangle 26"/>
            <p:cNvSpPr>
              <a:spLocks noChangeArrowheads="1"/>
            </p:cNvSpPr>
            <p:nvPr/>
          </p:nvSpPr>
          <p:spPr bwMode="auto">
            <a:xfrm>
              <a:off x="2555776" y="3212976"/>
              <a:ext cx="914400" cy="228964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 dirty="0">
                <a:latin typeface="Calibri" pitchFamily="34" charset="0"/>
                <a:ea typeface="+mn-ea"/>
                <a:cs typeface="+mn-cs"/>
              </a:endParaRPr>
            </a:p>
          </p:txBody>
        </p:sp>
        <p:sp>
          <p:nvSpPr>
            <p:cNvPr id="40" name="Rectangle 27"/>
            <p:cNvSpPr>
              <a:spLocks noChangeArrowheads="1"/>
            </p:cNvSpPr>
            <p:nvPr/>
          </p:nvSpPr>
          <p:spPr bwMode="auto">
            <a:xfrm>
              <a:off x="2555776" y="3645024"/>
              <a:ext cx="1828800" cy="228964"/>
            </a:xfrm>
            <a:prstGeom prst="rect">
              <a:avLst/>
            </a:prstGeom>
            <a:solidFill>
              <a:srgbClr val="F6F5BD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 dirty="0">
                <a:latin typeface="Calibri" pitchFamily="34" charset="0"/>
                <a:ea typeface="+mn-ea"/>
                <a:cs typeface="+mn-cs"/>
              </a:endParaRPr>
            </a:p>
          </p:txBody>
        </p:sp>
        <p:sp>
          <p:nvSpPr>
            <p:cNvPr id="43" name="Text Box 33"/>
            <p:cNvSpPr txBox="1">
              <a:spLocks noChangeArrowheads="1"/>
            </p:cNvSpPr>
            <p:nvPr/>
          </p:nvSpPr>
          <p:spPr bwMode="auto">
            <a:xfrm>
              <a:off x="1979712" y="3140968"/>
              <a:ext cx="486544" cy="33855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pPr algn="r" eaLnBrk="0" hangingPunct="0"/>
              <a:r>
                <a:rPr lang="en-US" sz="1600" dirty="0">
                  <a:latin typeface="Courier New"/>
                  <a:cs typeface="Courier New"/>
                </a:rPr>
                <a:t>A1</a:t>
              </a:r>
            </a:p>
          </p:txBody>
        </p:sp>
        <p:sp>
          <p:nvSpPr>
            <p:cNvPr id="45" name="Text Box 33"/>
            <p:cNvSpPr txBox="1">
              <a:spLocks noChangeArrowheads="1"/>
            </p:cNvSpPr>
            <p:nvPr/>
          </p:nvSpPr>
          <p:spPr bwMode="auto">
            <a:xfrm>
              <a:off x="1979712" y="3573016"/>
              <a:ext cx="486544" cy="33855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pPr algn="r" eaLnBrk="0" hangingPunct="0"/>
              <a:r>
                <a:rPr lang="en-US" sz="1600" dirty="0">
                  <a:latin typeface="Courier New"/>
                  <a:cs typeface="Courier New"/>
                </a:rPr>
                <a:t>A2</a:t>
              </a:r>
            </a:p>
          </p:txBody>
        </p:sp>
        <p:sp>
          <p:nvSpPr>
            <p:cNvPr id="46" name="Rectangle 26"/>
            <p:cNvSpPr>
              <a:spLocks noChangeArrowheads="1"/>
            </p:cNvSpPr>
            <p:nvPr/>
          </p:nvSpPr>
          <p:spPr bwMode="auto">
            <a:xfrm>
              <a:off x="3441576" y="3212976"/>
              <a:ext cx="914400" cy="228964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 dirty="0">
                <a:latin typeface="Calibri" pitchFamily="34" charset="0"/>
                <a:ea typeface="+mn-ea"/>
                <a:cs typeface="+mn-cs"/>
              </a:endParaRPr>
            </a:p>
          </p:txBody>
        </p:sp>
        <p:sp>
          <p:nvSpPr>
            <p:cNvPr id="47" name="Rectangle 26"/>
            <p:cNvSpPr>
              <a:spLocks noChangeArrowheads="1"/>
            </p:cNvSpPr>
            <p:nvPr/>
          </p:nvSpPr>
          <p:spPr bwMode="auto">
            <a:xfrm>
              <a:off x="4355976" y="3212976"/>
              <a:ext cx="914400" cy="228964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 dirty="0">
                <a:latin typeface="Calibri" pitchFamily="34" charset="0"/>
                <a:ea typeface="+mn-ea"/>
                <a:cs typeface="+mn-cs"/>
              </a:endParaRPr>
            </a:p>
          </p:txBody>
        </p:sp>
        <p:cxnSp>
          <p:nvCxnSpPr>
            <p:cNvPr id="49" name="Straight Arrow Connector 48"/>
            <p:cNvCxnSpPr>
              <a:endCxn id="29" idx="1"/>
            </p:cNvCxnSpPr>
            <p:nvPr/>
          </p:nvCxnSpPr>
          <p:spPr bwMode="auto">
            <a:xfrm>
              <a:off x="3419872" y="3759506"/>
              <a:ext cx="1656184" cy="0"/>
            </a:xfrm>
            <a:prstGeom prst="straightConnector1">
              <a:avLst/>
            </a:prstGeom>
            <a:noFill/>
            <a:ln w="25400" cap="flat" cmpd="sng" algn="ctr">
              <a:solidFill>
                <a:schemeClr val="tx1">
                  <a:lumMod val="50000"/>
                  <a:lumOff val="50000"/>
                </a:schemeClr>
              </a:solidFill>
              <a:prstDash val="solid"/>
              <a:round/>
              <a:headEnd type="oval" w="lg" len="lg"/>
              <a:tailEnd type="arrow"/>
            </a:ln>
            <a:effectLst/>
          </p:spPr>
        </p:cxnSp>
      </p:grpSp>
      <p:grpSp>
        <p:nvGrpSpPr>
          <p:cNvPr id="38" name="Group 37"/>
          <p:cNvGrpSpPr/>
          <p:nvPr/>
        </p:nvGrpSpPr>
        <p:grpSpPr>
          <a:xfrm>
            <a:off x="5220072" y="3140968"/>
            <a:ext cx="3701008" cy="1202650"/>
            <a:chOff x="5364088" y="5610726"/>
            <a:chExt cx="3701008" cy="1202650"/>
          </a:xfrm>
        </p:grpSpPr>
        <p:sp>
          <p:nvSpPr>
            <p:cNvPr id="39" name="Rectangle 26"/>
            <p:cNvSpPr>
              <a:spLocks noChangeArrowheads="1"/>
            </p:cNvSpPr>
            <p:nvPr/>
          </p:nvSpPr>
          <p:spPr bwMode="auto">
            <a:xfrm>
              <a:off x="7236296" y="6258798"/>
              <a:ext cx="914400" cy="228964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 dirty="0">
                <a:latin typeface="Calibri" pitchFamily="34" charset="0"/>
                <a:ea typeface="+mn-ea"/>
                <a:cs typeface="+mn-cs"/>
              </a:endParaRPr>
            </a:p>
          </p:txBody>
        </p:sp>
        <p:sp>
          <p:nvSpPr>
            <p:cNvPr id="41" name="Rectangle 27"/>
            <p:cNvSpPr>
              <a:spLocks noChangeArrowheads="1"/>
            </p:cNvSpPr>
            <p:nvPr/>
          </p:nvSpPr>
          <p:spPr bwMode="auto">
            <a:xfrm>
              <a:off x="7236296" y="5970766"/>
              <a:ext cx="1828800" cy="228964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25400">
              <a:solidFill>
                <a:schemeClr val="bg1">
                  <a:lumMod val="50000"/>
                </a:schemeClr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 dirty="0">
                <a:latin typeface="Calibri" pitchFamily="34" charset="0"/>
                <a:ea typeface="+mn-ea"/>
                <a:cs typeface="+mn-cs"/>
              </a:endParaRPr>
            </a:p>
          </p:txBody>
        </p:sp>
        <p:sp>
          <p:nvSpPr>
            <p:cNvPr id="42" name="Text Box 33"/>
            <p:cNvSpPr txBox="1">
              <a:spLocks noChangeArrowheads="1"/>
            </p:cNvSpPr>
            <p:nvPr/>
          </p:nvSpPr>
          <p:spPr bwMode="auto">
            <a:xfrm>
              <a:off x="5364088" y="6186790"/>
              <a:ext cx="1854696" cy="33855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pPr algn="r" eaLnBrk="0" hangingPunct="0"/>
              <a:r>
                <a:rPr lang="en-US" sz="1600" b="0" dirty="0">
                  <a:latin typeface="Calibri" pitchFamily="-96" charset="0"/>
                </a:rPr>
                <a:t>Allocated  </a:t>
              </a:r>
              <a:r>
                <a:rPr lang="en-US" sz="1600" b="0" dirty="0" err="1">
                  <a:latin typeface="Calibri" pitchFamily="-96" charset="0"/>
                </a:rPr>
                <a:t>int</a:t>
              </a:r>
              <a:endParaRPr lang="en-US" sz="1600" b="0" dirty="0">
                <a:latin typeface="Calibri" pitchFamily="-96" charset="0"/>
              </a:endParaRPr>
            </a:p>
          </p:txBody>
        </p:sp>
        <p:sp>
          <p:nvSpPr>
            <p:cNvPr id="44" name="Rectangle 27"/>
            <p:cNvSpPr>
              <a:spLocks noChangeArrowheads="1"/>
            </p:cNvSpPr>
            <p:nvPr/>
          </p:nvSpPr>
          <p:spPr bwMode="auto">
            <a:xfrm>
              <a:off x="7236296" y="5682734"/>
              <a:ext cx="1828800" cy="228964"/>
            </a:xfrm>
            <a:prstGeom prst="rect">
              <a:avLst/>
            </a:prstGeom>
            <a:solidFill>
              <a:srgbClr val="F6F5BD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 dirty="0">
                <a:latin typeface="Calibri" pitchFamily="34" charset="0"/>
                <a:ea typeface="+mn-ea"/>
                <a:cs typeface="+mn-cs"/>
              </a:endParaRPr>
            </a:p>
          </p:txBody>
        </p:sp>
        <p:sp>
          <p:nvSpPr>
            <p:cNvPr id="48" name="Text Box 33"/>
            <p:cNvSpPr txBox="1">
              <a:spLocks noChangeArrowheads="1"/>
            </p:cNvSpPr>
            <p:nvPr/>
          </p:nvSpPr>
          <p:spPr bwMode="auto">
            <a:xfrm>
              <a:off x="5364088" y="5898758"/>
              <a:ext cx="1854696" cy="33855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pPr algn="r" eaLnBrk="0" hangingPunct="0"/>
              <a:r>
                <a:rPr lang="en-US" sz="1600" b="0" dirty="0">
                  <a:latin typeface="Calibri" pitchFamily="-96" charset="0"/>
                </a:rPr>
                <a:t>Unallocated pointer</a:t>
              </a:r>
            </a:p>
          </p:txBody>
        </p:sp>
        <p:sp>
          <p:nvSpPr>
            <p:cNvPr id="50" name="Text Box 33"/>
            <p:cNvSpPr txBox="1">
              <a:spLocks noChangeArrowheads="1"/>
            </p:cNvSpPr>
            <p:nvPr/>
          </p:nvSpPr>
          <p:spPr bwMode="auto">
            <a:xfrm>
              <a:off x="5364088" y="5610726"/>
              <a:ext cx="1854696" cy="33855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pPr algn="r" eaLnBrk="0" hangingPunct="0"/>
              <a:r>
                <a:rPr lang="en-US" sz="1600" b="0" dirty="0">
                  <a:latin typeface="Calibri" pitchFamily="-96" charset="0"/>
                </a:rPr>
                <a:t>Allocated  pointer</a:t>
              </a:r>
            </a:p>
          </p:txBody>
        </p:sp>
        <p:sp>
          <p:nvSpPr>
            <p:cNvPr id="51" name="Text Box 33"/>
            <p:cNvSpPr txBox="1">
              <a:spLocks noChangeArrowheads="1"/>
            </p:cNvSpPr>
            <p:nvPr/>
          </p:nvSpPr>
          <p:spPr bwMode="auto">
            <a:xfrm>
              <a:off x="5364088" y="6474822"/>
              <a:ext cx="1854696" cy="33855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pPr algn="r" eaLnBrk="0" hangingPunct="0"/>
              <a:r>
                <a:rPr lang="en-US" sz="1600" b="0" dirty="0">
                  <a:latin typeface="Calibri" pitchFamily="-96" charset="0"/>
                </a:rPr>
                <a:t>Unallocated  </a:t>
              </a:r>
              <a:r>
                <a:rPr lang="en-US" sz="1600" b="0" dirty="0" err="1">
                  <a:latin typeface="Calibri" pitchFamily="-96" charset="0"/>
                </a:rPr>
                <a:t>int</a:t>
              </a:r>
              <a:endParaRPr lang="en-US" sz="1600" b="0" dirty="0">
                <a:latin typeface="Calibri" pitchFamily="-96" charset="0"/>
              </a:endParaRPr>
            </a:p>
          </p:txBody>
        </p:sp>
        <p:sp>
          <p:nvSpPr>
            <p:cNvPr id="52" name="Rectangle 27"/>
            <p:cNvSpPr>
              <a:spLocks noChangeArrowheads="1"/>
            </p:cNvSpPr>
            <p:nvPr/>
          </p:nvSpPr>
          <p:spPr bwMode="auto">
            <a:xfrm>
              <a:off x="7236296" y="6525344"/>
              <a:ext cx="906574" cy="228964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25400">
              <a:solidFill>
                <a:schemeClr val="bg1">
                  <a:lumMod val="50000"/>
                </a:schemeClr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 dirty="0">
                <a:latin typeface="Calibri" pitchFamily="34" charset="0"/>
                <a:ea typeface="+mn-ea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886199363"/>
      </p:ext>
    </p:extLst>
  </p:cSld>
  <p:clrMapOvr>
    <a:masterClrMapping/>
  </p:clrMapOvr>
  <p:transition/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Understanding Pointers &amp; Arrays #2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4797151"/>
            <a:ext cx="7896225" cy="1536973"/>
          </a:xfrm>
        </p:spPr>
        <p:txBody>
          <a:bodyPr/>
          <a:lstStyle/>
          <a:p>
            <a:r>
              <a:rPr lang="en-US" dirty="0" err="1"/>
              <a:t>Cmp</a:t>
            </a:r>
            <a:r>
              <a:rPr lang="en-US" dirty="0"/>
              <a:t>: Compiles (Y/N)</a:t>
            </a:r>
          </a:p>
          <a:p>
            <a:r>
              <a:rPr lang="en-US" dirty="0"/>
              <a:t>Bad: Possible bad pointer reference (Y/N)</a:t>
            </a:r>
          </a:p>
          <a:p>
            <a:r>
              <a:rPr lang="en-US" dirty="0"/>
              <a:t>Size: Value returned by </a:t>
            </a:r>
            <a:r>
              <a:rPr lang="en-US" dirty="0" err="1">
                <a:latin typeface="Courier New"/>
                <a:cs typeface="Courier New"/>
              </a:rPr>
              <a:t>sizeof</a:t>
            </a:r>
            <a:endParaRPr lang="en-US" dirty="0">
              <a:latin typeface="Courier New"/>
              <a:cs typeface="Courier New"/>
            </a:endParaRPr>
          </a:p>
          <a:p>
            <a:endParaRPr lang="en-US" dirty="0"/>
          </a:p>
        </p:txBody>
      </p:sp>
      <p:graphicFrame>
        <p:nvGraphicFramePr>
          <p:cNvPr id="5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4306215"/>
              </p:ext>
            </p:extLst>
          </p:nvPr>
        </p:nvGraphicFramePr>
        <p:xfrm>
          <a:off x="539552" y="1556792"/>
          <a:ext cx="7992886" cy="2656008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4532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2662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2662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2662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2662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2662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2662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26626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26626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726626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374442">
                <a:tc>
                  <a:txBody>
                    <a:bodyPr/>
                    <a:lstStyle/>
                    <a:p>
                      <a:pPr algn="ctr"/>
                      <a:r>
                        <a:rPr lang="en-US" b="1" i="0" dirty="0" err="1">
                          <a:latin typeface="Calibri"/>
                          <a:cs typeface="Calibri"/>
                        </a:rPr>
                        <a:t>Decl</a:t>
                      </a:r>
                      <a:endParaRPr lang="en-US" b="1" i="0" dirty="0">
                        <a:latin typeface="Calibri"/>
                        <a:cs typeface="Calibri"/>
                      </a:endParaRPr>
                    </a:p>
                  </a:txBody>
                  <a:tcPr>
                    <a:solidFill>
                      <a:srgbClr val="3333CC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b="1" i="0" dirty="0">
                          <a:latin typeface="Courier New"/>
                          <a:cs typeface="Courier New"/>
                        </a:rPr>
                        <a:t>A</a:t>
                      </a:r>
                      <a:r>
                        <a:rPr lang="en-US" b="1" i="1" dirty="0">
                          <a:latin typeface="Courier New"/>
                          <a:cs typeface="Courier New"/>
                        </a:rPr>
                        <a:t>n</a:t>
                      </a:r>
                    </a:p>
                  </a:txBody>
                  <a:tcPr>
                    <a:solidFill>
                      <a:srgbClr val="3333CC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>
                    <a:solidFill>
                      <a:srgbClr val="3333CC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>
                    <a:solidFill>
                      <a:srgbClr val="3333CC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b="1" i="0" dirty="0">
                          <a:latin typeface="Courier New"/>
                          <a:cs typeface="Courier New"/>
                        </a:rPr>
                        <a:t>*A</a:t>
                      </a:r>
                      <a:r>
                        <a:rPr lang="en-US" b="1" i="1" dirty="0">
                          <a:latin typeface="Courier New"/>
                          <a:cs typeface="Courier New"/>
                        </a:rPr>
                        <a:t>n</a:t>
                      </a:r>
                    </a:p>
                  </a:txBody>
                  <a:tcPr>
                    <a:solidFill>
                      <a:srgbClr val="3333CC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>
                    <a:solidFill>
                      <a:srgbClr val="3333CC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>
                    <a:solidFill>
                      <a:srgbClr val="3333CC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b="1" i="0" dirty="0">
                          <a:latin typeface="Courier New"/>
                          <a:cs typeface="Courier New"/>
                        </a:rPr>
                        <a:t>**A</a:t>
                      </a:r>
                      <a:r>
                        <a:rPr lang="en-US" b="1" i="1" dirty="0">
                          <a:latin typeface="Courier New"/>
                          <a:cs typeface="Courier New"/>
                        </a:rPr>
                        <a:t>n</a:t>
                      </a:r>
                    </a:p>
                  </a:txBody>
                  <a:tcPr>
                    <a:solidFill>
                      <a:srgbClr val="3333CC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>
                    <a:solidFill>
                      <a:srgbClr val="3333CC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>
                    <a:solidFill>
                      <a:srgbClr val="3333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4442">
                <a:tc>
                  <a:txBody>
                    <a:bodyPr/>
                    <a:lstStyle/>
                    <a:p>
                      <a:pPr algn="ctr"/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>
                    <a:solidFill>
                      <a:srgbClr val="3333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i="0" dirty="0" err="1">
                          <a:solidFill>
                            <a:srgbClr val="F6F5BD"/>
                          </a:solidFill>
                          <a:latin typeface="Calibri"/>
                          <a:cs typeface="Calibri"/>
                        </a:rPr>
                        <a:t>Cmp</a:t>
                      </a:r>
                      <a:endParaRPr lang="en-US" b="0" i="0" dirty="0">
                        <a:solidFill>
                          <a:srgbClr val="F6F5BD"/>
                        </a:solidFill>
                        <a:latin typeface="Calibri"/>
                        <a:cs typeface="Calibri"/>
                      </a:endParaRPr>
                    </a:p>
                  </a:txBody>
                  <a:tcPr>
                    <a:solidFill>
                      <a:srgbClr val="3333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i="0" dirty="0">
                          <a:solidFill>
                            <a:srgbClr val="F6F5BD"/>
                          </a:solidFill>
                          <a:latin typeface="Calibri"/>
                          <a:cs typeface="Calibri"/>
                        </a:rPr>
                        <a:t>Bad</a:t>
                      </a:r>
                    </a:p>
                  </a:txBody>
                  <a:tcPr>
                    <a:solidFill>
                      <a:srgbClr val="3333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i="0" dirty="0">
                          <a:solidFill>
                            <a:srgbClr val="F6F5BD"/>
                          </a:solidFill>
                          <a:latin typeface="Calibri"/>
                          <a:cs typeface="Calibri"/>
                        </a:rPr>
                        <a:t>Size</a:t>
                      </a:r>
                    </a:p>
                  </a:txBody>
                  <a:tcPr>
                    <a:solidFill>
                      <a:srgbClr val="3333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i="0" dirty="0" err="1">
                          <a:solidFill>
                            <a:srgbClr val="F6F5BD"/>
                          </a:solidFill>
                          <a:latin typeface="Calibri"/>
                          <a:cs typeface="Calibri"/>
                        </a:rPr>
                        <a:t>Cmp</a:t>
                      </a:r>
                      <a:endParaRPr lang="en-US" b="0" i="0" dirty="0">
                        <a:solidFill>
                          <a:srgbClr val="F6F5BD"/>
                        </a:solidFill>
                        <a:latin typeface="Calibri"/>
                        <a:cs typeface="Calibri"/>
                      </a:endParaRPr>
                    </a:p>
                  </a:txBody>
                  <a:tcPr>
                    <a:solidFill>
                      <a:srgbClr val="3333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i="0" dirty="0">
                          <a:solidFill>
                            <a:srgbClr val="F6F5BD"/>
                          </a:solidFill>
                          <a:latin typeface="Calibri"/>
                          <a:cs typeface="Calibri"/>
                        </a:rPr>
                        <a:t>Bad</a:t>
                      </a:r>
                    </a:p>
                  </a:txBody>
                  <a:tcPr>
                    <a:solidFill>
                      <a:srgbClr val="3333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i="0" dirty="0">
                          <a:solidFill>
                            <a:srgbClr val="F6F5BD"/>
                          </a:solidFill>
                          <a:latin typeface="Calibri"/>
                          <a:cs typeface="Calibri"/>
                        </a:rPr>
                        <a:t>Size</a:t>
                      </a:r>
                    </a:p>
                  </a:txBody>
                  <a:tcPr>
                    <a:solidFill>
                      <a:srgbClr val="3333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i="0" dirty="0" err="1">
                          <a:solidFill>
                            <a:srgbClr val="F6F5BD"/>
                          </a:solidFill>
                          <a:latin typeface="Calibri"/>
                          <a:cs typeface="Calibri"/>
                        </a:rPr>
                        <a:t>Cmp</a:t>
                      </a:r>
                      <a:endParaRPr lang="en-US" b="0" i="0" dirty="0">
                        <a:solidFill>
                          <a:srgbClr val="F6F5BD"/>
                        </a:solidFill>
                        <a:latin typeface="Calibri"/>
                        <a:cs typeface="Calibri"/>
                      </a:endParaRPr>
                    </a:p>
                  </a:txBody>
                  <a:tcPr>
                    <a:solidFill>
                      <a:srgbClr val="3333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i="0" dirty="0">
                          <a:solidFill>
                            <a:srgbClr val="F6F5BD"/>
                          </a:solidFill>
                          <a:latin typeface="Calibri"/>
                          <a:cs typeface="Calibri"/>
                        </a:rPr>
                        <a:t>Bad</a:t>
                      </a:r>
                    </a:p>
                  </a:txBody>
                  <a:tcPr>
                    <a:solidFill>
                      <a:srgbClr val="3333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i="0" dirty="0">
                          <a:solidFill>
                            <a:srgbClr val="F6F5BD"/>
                          </a:solidFill>
                          <a:latin typeface="Calibri"/>
                          <a:cs typeface="Calibri"/>
                        </a:rPr>
                        <a:t>Size</a:t>
                      </a:r>
                    </a:p>
                  </a:txBody>
                  <a:tcPr>
                    <a:solidFill>
                      <a:srgbClr val="3333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4442">
                <a:tc>
                  <a:txBody>
                    <a:bodyPr/>
                    <a:lstStyle/>
                    <a:p>
                      <a:pPr algn="l"/>
                      <a:r>
                        <a:rPr lang="en-US" sz="1600" b="1" i="0" dirty="0" err="1">
                          <a:latin typeface="Courier New"/>
                          <a:cs typeface="Courier New"/>
                        </a:rPr>
                        <a:t>int</a:t>
                      </a:r>
                      <a:r>
                        <a:rPr lang="en-US" sz="1600" b="1" i="0" dirty="0">
                          <a:latin typeface="Courier New"/>
                          <a:cs typeface="Courier New"/>
                        </a:rPr>
                        <a:t> A1[3]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i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i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i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4442">
                <a:tc>
                  <a:txBody>
                    <a:bodyPr/>
                    <a:lstStyle/>
                    <a:p>
                      <a:pPr algn="l"/>
                      <a:r>
                        <a:rPr lang="en-US" sz="1600" b="1" i="0" dirty="0" err="1">
                          <a:latin typeface="Courier New"/>
                          <a:cs typeface="Courier New"/>
                        </a:rPr>
                        <a:t>int</a:t>
                      </a:r>
                      <a:r>
                        <a:rPr lang="en-US" sz="1600" b="1" i="0" dirty="0">
                          <a:latin typeface="Courier New"/>
                          <a:cs typeface="Courier New"/>
                        </a:rPr>
                        <a:t> *A2[3]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i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i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i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i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i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i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i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i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4442">
                <a:tc>
                  <a:txBody>
                    <a:bodyPr/>
                    <a:lstStyle/>
                    <a:p>
                      <a:pPr algn="l"/>
                      <a:r>
                        <a:rPr lang="en-US" sz="1600" b="1" i="0" dirty="0" err="1">
                          <a:latin typeface="Courier New"/>
                          <a:cs typeface="Courier New"/>
                        </a:rPr>
                        <a:t>int</a:t>
                      </a:r>
                      <a:r>
                        <a:rPr lang="en-US" sz="1600" b="1" i="0" dirty="0">
                          <a:latin typeface="Courier New"/>
                          <a:cs typeface="Courier New"/>
                        </a:rPr>
                        <a:t> </a:t>
                      </a:r>
                    </a:p>
                    <a:p>
                      <a:pPr algn="l"/>
                      <a:r>
                        <a:rPr lang="en-US" sz="1600" b="1" i="0" dirty="0">
                          <a:latin typeface="Courier New"/>
                          <a:cs typeface="Courier New"/>
                        </a:rPr>
                        <a:t>(*A3)[3]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4442">
                <a:tc>
                  <a:txBody>
                    <a:bodyPr/>
                    <a:lstStyle/>
                    <a:p>
                      <a:pPr algn="l"/>
                      <a:r>
                        <a:rPr lang="en-US" sz="1600" b="1" i="0" dirty="0" err="1">
                          <a:latin typeface="Courier New"/>
                          <a:cs typeface="Courier New"/>
                        </a:rPr>
                        <a:t>int</a:t>
                      </a:r>
                      <a:r>
                        <a:rPr lang="en-US" sz="1600" b="1" i="0" dirty="0">
                          <a:latin typeface="Courier New"/>
                          <a:cs typeface="Courier New"/>
                        </a:rPr>
                        <a:t> (*A4[3])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50277161"/>
      </p:ext>
    </p:extLst>
  </p:cSld>
  <p:clrMapOvr>
    <a:masterClrMapping/>
  </p:clrMapOvr>
  <p:transition/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Understanding Pointers &amp; Arrays #2</a:t>
            </a:r>
          </a:p>
        </p:txBody>
      </p:sp>
      <p:graphicFrame>
        <p:nvGraphicFramePr>
          <p:cNvPr id="5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30861791"/>
              </p:ext>
            </p:extLst>
          </p:nvPr>
        </p:nvGraphicFramePr>
        <p:xfrm>
          <a:off x="539552" y="1124744"/>
          <a:ext cx="7992886" cy="2656008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4532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2662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2662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2662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2662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2662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2662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26626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26626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726626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374442">
                <a:tc>
                  <a:txBody>
                    <a:bodyPr/>
                    <a:lstStyle/>
                    <a:p>
                      <a:pPr algn="ctr"/>
                      <a:r>
                        <a:rPr lang="en-US" b="1" i="0" dirty="0" err="1">
                          <a:latin typeface="Calibri"/>
                          <a:cs typeface="Calibri"/>
                        </a:rPr>
                        <a:t>Decl</a:t>
                      </a:r>
                      <a:endParaRPr lang="en-US" b="1" i="0" dirty="0">
                        <a:latin typeface="Calibri"/>
                        <a:cs typeface="Calibri"/>
                      </a:endParaRPr>
                    </a:p>
                  </a:txBody>
                  <a:tcPr>
                    <a:solidFill>
                      <a:srgbClr val="3333CC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b="1" i="0" dirty="0">
                          <a:latin typeface="Courier New"/>
                          <a:cs typeface="Courier New"/>
                        </a:rPr>
                        <a:t>A</a:t>
                      </a:r>
                      <a:r>
                        <a:rPr lang="en-US" b="1" i="1" dirty="0">
                          <a:latin typeface="Courier New"/>
                          <a:cs typeface="Courier New"/>
                        </a:rPr>
                        <a:t>n</a:t>
                      </a:r>
                    </a:p>
                  </a:txBody>
                  <a:tcPr>
                    <a:solidFill>
                      <a:srgbClr val="3333CC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>
                    <a:solidFill>
                      <a:srgbClr val="3333CC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>
                    <a:solidFill>
                      <a:srgbClr val="3333CC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b="1" i="0" dirty="0">
                          <a:latin typeface="Courier New"/>
                          <a:cs typeface="Courier New"/>
                        </a:rPr>
                        <a:t>*A</a:t>
                      </a:r>
                      <a:r>
                        <a:rPr lang="en-US" b="1" i="1" dirty="0">
                          <a:latin typeface="Courier New"/>
                          <a:cs typeface="Courier New"/>
                        </a:rPr>
                        <a:t>n</a:t>
                      </a:r>
                    </a:p>
                  </a:txBody>
                  <a:tcPr>
                    <a:solidFill>
                      <a:srgbClr val="3333CC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>
                    <a:solidFill>
                      <a:srgbClr val="3333CC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>
                    <a:solidFill>
                      <a:srgbClr val="3333CC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b="1" i="0" dirty="0">
                          <a:latin typeface="Courier New"/>
                          <a:cs typeface="Courier New"/>
                        </a:rPr>
                        <a:t>**A</a:t>
                      </a:r>
                      <a:r>
                        <a:rPr lang="en-US" b="1" i="1" dirty="0">
                          <a:latin typeface="Courier New"/>
                          <a:cs typeface="Courier New"/>
                        </a:rPr>
                        <a:t>n</a:t>
                      </a:r>
                    </a:p>
                  </a:txBody>
                  <a:tcPr>
                    <a:solidFill>
                      <a:srgbClr val="3333CC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>
                    <a:solidFill>
                      <a:srgbClr val="3333CC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>
                    <a:solidFill>
                      <a:srgbClr val="3333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4442">
                <a:tc>
                  <a:txBody>
                    <a:bodyPr/>
                    <a:lstStyle/>
                    <a:p>
                      <a:pPr algn="ctr"/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>
                    <a:solidFill>
                      <a:srgbClr val="3333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i="0" dirty="0" err="1">
                          <a:solidFill>
                            <a:srgbClr val="F6F5BD"/>
                          </a:solidFill>
                          <a:latin typeface="Calibri"/>
                          <a:cs typeface="Calibri"/>
                        </a:rPr>
                        <a:t>Cmp</a:t>
                      </a:r>
                      <a:endParaRPr lang="en-US" b="0" i="0" dirty="0">
                        <a:solidFill>
                          <a:srgbClr val="F6F5BD"/>
                        </a:solidFill>
                        <a:latin typeface="Calibri"/>
                        <a:cs typeface="Calibri"/>
                      </a:endParaRPr>
                    </a:p>
                  </a:txBody>
                  <a:tcPr>
                    <a:solidFill>
                      <a:srgbClr val="3333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i="0" dirty="0">
                          <a:solidFill>
                            <a:srgbClr val="F6F5BD"/>
                          </a:solidFill>
                          <a:latin typeface="Calibri"/>
                          <a:cs typeface="Calibri"/>
                        </a:rPr>
                        <a:t>Bad</a:t>
                      </a:r>
                    </a:p>
                  </a:txBody>
                  <a:tcPr>
                    <a:solidFill>
                      <a:srgbClr val="3333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i="0" dirty="0">
                          <a:solidFill>
                            <a:srgbClr val="F6F5BD"/>
                          </a:solidFill>
                          <a:latin typeface="Calibri"/>
                          <a:cs typeface="Calibri"/>
                        </a:rPr>
                        <a:t>Size</a:t>
                      </a:r>
                    </a:p>
                  </a:txBody>
                  <a:tcPr>
                    <a:solidFill>
                      <a:srgbClr val="3333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i="0" dirty="0" err="1">
                          <a:solidFill>
                            <a:srgbClr val="F6F5BD"/>
                          </a:solidFill>
                          <a:latin typeface="Calibri"/>
                          <a:cs typeface="Calibri"/>
                        </a:rPr>
                        <a:t>Cmp</a:t>
                      </a:r>
                      <a:endParaRPr lang="en-US" b="0" i="0" dirty="0">
                        <a:solidFill>
                          <a:srgbClr val="F6F5BD"/>
                        </a:solidFill>
                        <a:latin typeface="Calibri"/>
                        <a:cs typeface="Calibri"/>
                      </a:endParaRPr>
                    </a:p>
                  </a:txBody>
                  <a:tcPr>
                    <a:solidFill>
                      <a:srgbClr val="3333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i="0" dirty="0">
                          <a:solidFill>
                            <a:srgbClr val="F6F5BD"/>
                          </a:solidFill>
                          <a:latin typeface="Calibri"/>
                          <a:cs typeface="Calibri"/>
                        </a:rPr>
                        <a:t>Bad</a:t>
                      </a:r>
                    </a:p>
                  </a:txBody>
                  <a:tcPr>
                    <a:solidFill>
                      <a:srgbClr val="3333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i="0" dirty="0">
                          <a:solidFill>
                            <a:srgbClr val="F6F5BD"/>
                          </a:solidFill>
                          <a:latin typeface="Calibri"/>
                          <a:cs typeface="Calibri"/>
                        </a:rPr>
                        <a:t>Size</a:t>
                      </a:r>
                    </a:p>
                  </a:txBody>
                  <a:tcPr>
                    <a:solidFill>
                      <a:srgbClr val="3333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i="0" dirty="0" err="1">
                          <a:solidFill>
                            <a:srgbClr val="F6F5BD"/>
                          </a:solidFill>
                          <a:latin typeface="Calibri"/>
                          <a:cs typeface="Calibri"/>
                        </a:rPr>
                        <a:t>Cmp</a:t>
                      </a:r>
                      <a:endParaRPr lang="en-US" b="0" i="0" dirty="0">
                        <a:solidFill>
                          <a:srgbClr val="F6F5BD"/>
                        </a:solidFill>
                        <a:latin typeface="Calibri"/>
                        <a:cs typeface="Calibri"/>
                      </a:endParaRPr>
                    </a:p>
                  </a:txBody>
                  <a:tcPr>
                    <a:solidFill>
                      <a:srgbClr val="3333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i="0" dirty="0">
                          <a:solidFill>
                            <a:srgbClr val="F6F5BD"/>
                          </a:solidFill>
                          <a:latin typeface="Calibri"/>
                          <a:cs typeface="Calibri"/>
                        </a:rPr>
                        <a:t>Bad</a:t>
                      </a:r>
                    </a:p>
                  </a:txBody>
                  <a:tcPr>
                    <a:solidFill>
                      <a:srgbClr val="3333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i="0" dirty="0">
                          <a:solidFill>
                            <a:srgbClr val="F6F5BD"/>
                          </a:solidFill>
                          <a:latin typeface="Calibri"/>
                          <a:cs typeface="Calibri"/>
                        </a:rPr>
                        <a:t>Size</a:t>
                      </a:r>
                    </a:p>
                  </a:txBody>
                  <a:tcPr>
                    <a:solidFill>
                      <a:srgbClr val="3333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4442">
                <a:tc>
                  <a:txBody>
                    <a:bodyPr/>
                    <a:lstStyle/>
                    <a:p>
                      <a:pPr algn="l"/>
                      <a:r>
                        <a:rPr lang="en-US" sz="1600" b="1" i="0" dirty="0" err="1">
                          <a:latin typeface="Courier New"/>
                          <a:cs typeface="Courier New"/>
                        </a:rPr>
                        <a:t>int</a:t>
                      </a:r>
                      <a:r>
                        <a:rPr lang="en-US" sz="1600" b="1" i="0" dirty="0">
                          <a:latin typeface="Courier New"/>
                          <a:cs typeface="Courier New"/>
                        </a:rPr>
                        <a:t> A1[3]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0" dirty="0">
                          <a:solidFill>
                            <a:srgbClr val="990000"/>
                          </a:solidFill>
                          <a:latin typeface="Courier New"/>
                          <a:cs typeface="Courier New"/>
                        </a:rPr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0" dirty="0">
                          <a:solidFill>
                            <a:srgbClr val="990000"/>
                          </a:solidFill>
                          <a:latin typeface="Courier New"/>
                          <a:cs typeface="Courier New"/>
                        </a:rPr>
                        <a:t>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0" dirty="0">
                          <a:solidFill>
                            <a:srgbClr val="990000"/>
                          </a:solidFill>
                          <a:latin typeface="Courier New"/>
                          <a:cs typeface="Courier New"/>
                        </a:rPr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0" dirty="0">
                          <a:solidFill>
                            <a:srgbClr val="990000"/>
                          </a:solidFill>
                          <a:latin typeface="Courier New"/>
                          <a:cs typeface="Courier New"/>
                        </a:rPr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0" dirty="0">
                          <a:solidFill>
                            <a:srgbClr val="990000"/>
                          </a:solidFill>
                          <a:latin typeface="Courier New"/>
                          <a:cs typeface="Courier New"/>
                        </a:rPr>
                        <a:t>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0" dirty="0">
                          <a:solidFill>
                            <a:srgbClr val="990000"/>
                          </a:solidFill>
                          <a:latin typeface="Courier New"/>
                          <a:cs typeface="Courier New"/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0" dirty="0">
                          <a:solidFill>
                            <a:srgbClr val="990000"/>
                          </a:solidFill>
                          <a:latin typeface="Courier New"/>
                          <a:cs typeface="Courier New"/>
                        </a:rPr>
                        <a:t>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0" dirty="0">
                          <a:solidFill>
                            <a:srgbClr val="990000"/>
                          </a:solidFill>
                          <a:latin typeface="Courier New"/>
                          <a:cs typeface="Courier New"/>
                        </a:rPr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0" dirty="0">
                          <a:solidFill>
                            <a:srgbClr val="990000"/>
                          </a:solidFill>
                          <a:latin typeface="Courier New"/>
                          <a:cs typeface="Courier New"/>
                        </a:rPr>
                        <a:t>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4442">
                <a:tc>
                  <a:txBody>
                    <a:bodyPr/>
                    <a:lstStyle/>
                    <a:p>
                      <a:pPr algn="l"/>
                      <a:r>
                        <a:rPr lang="en-US" sz="1600" b="1" i="0" dirty="0" err="1">
                          <a:latin typeface="Courier New"/>
                          <a:cs typeface="Courier New"/>
                        </a:rPr>
                        <a:t>int</a:t>
                      </a:r>
                      <a:r>
                        <a:rPr lang="en-US" sz="1600" b="1" i="0" dirty="0">
                          <a:latin typeface="Courier New"/>
                          <a:cs typeface="Courier New"/>
                        </a:rPr>
                        <a:t> *A2[3]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i="0" dirty="0">
                          <a:solidFill>
                            <a:srgbClr val="990000"/>
                          </a:solidFill>
                          <a:latin typeface="Courier New"/>
                          <a:cs typeface="Courier New"/>
                        </a:rPr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0" dirty="0">
                          <a:solidFill>
                            <a:srgbClr val="990000"/>
                          </a:solidFill>
                          <a:latin typeface="Courier New"/>
                          <a:cs typeface="Courier New"/>
                        </a:rPr>
                        <a:t>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0" dirty="0">
                          <a:solidFill>
                            <a:srgbClr val="990000"/>
                          </a:solidFill>
                          <a:latin typeface="Courier New"/>
                          <a:cs typeface="Courier New"/>
                        </a:rPr>
                        <a:t>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i="0" dirty="0">
                          <a:solidFill>
                            <a:srgbClr val="990000"/>
                          </a:solidFill>
                          <a:latin typeface="Courier New"/>
                          <a:cs typeface="Courier New"/>
                        </a:rPr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0" dirty="0">
                          <a:solidFill>
                            <a:srgbClr val="990000"/>
                          </a:solidFill>
                          <a:latin typeface="Courier New"/>
                          <a:cs typeface="Courier New"/>
                        </a:rPr>
                        <a:t>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0" dirty="0">
                          <a:solidFill>
                            <a:srgbClr val="990000"/>
                          </a:solidFill>
                          <a:latin typeface="Courier New"/>
                          <a:cs typeface="Courier New"/>
                        </a:rP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i="0" dirty="0">
                          <a:solidFill>
                            <a:srgbClr val="990000"/>
                          </a:solidFill>
                          <a:latin typeface="Courier New"/>
                          <a:cs typeface="Courier New"/>
                        </a:rPr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0" dirty="0">
                          <a:solidFill>
                            <a:srgbClr val="990000"/>
                          </a:solidFill>
                          <a:latin typeface="Courier New"/>
                          <a:cs typeface="Courier New"/>
                        </a:rPr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0" dirty="0">
                          <a:solidFill>
                            <a:srgbClr val="990000"/>
                          </a:solidFill>
                          <a:latin typeface="Courier New"/>
                          <a:cs typeface="Courier New"/>
                        </a:rPr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4442">
                <a:tc>
                  <a:txBody>
                    <a:bodyPr/>
                    <a:lstStyle/>
                    <a:p>
                      <a:pPr algn="l"/>
                      <a:r>
                        <a:rPr lang="en-US" sz="1600" b="1" i="0" dirty="0" err="1">
                          <a:latin typeface="Courier New"/>
                          <a:cs typeface="Courier New"/>
                        </a:rPr>
                        <a:t>int</a:t>
                      </a:r>
                      <a:r>
                        <a:rPr lang="en-US" sz="1600" b="1" i="0" dirty="0">
                          <a:latin typeface="Courier New"/>
                          <a:cs typeface="Courier New"/>
                        </a:rPr>
                        <a:t> </a:t>
                      </a:r>
                    </a:p>
                    <a:p>
                      <a:pPr algn="l"/>
                      <a:r>
                        <a:rPr lang="en-US" sz="1600" b="1" i="0" dirty="0">
                          <a:latin typeface="Courier New"/>
                          <a:cs typeface="Courier New"/>
                        </a:rPr>
                        <a:t>(*A3)[3]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0" dirty="0">
                          <a:solidFill>
                            <a:srgbClr val="990000"/>
                          </a:solidFill>
                          <a:latin typeface="Courier New"/>
                          <a:cs typeface="Courier New"/>
                        </a:rPr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0" dirty="0">
                          <a:solidFill>
                            <a:srgbClr val="990000"/>
                          </a:solidFill>
                          <a:latin typeface="Courier New"/>
                          <a:cs typeface="Courier New"/>
                        </a:rPr>
                        <a:t>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0" dirty="0">
                          <a:solidFill>
                            <a:srgbClr val="990000"/>
                          </a:solidFill>
                          <a:latin typeface="Courier New"/>
                          <a:cs typeface="Courier New"/>
                        </a:rP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0" dirty="0">
                          <a:solidFill>
                            <a:srgbClr val="990000"/>
                          </a:solidFill>
                          <a:latin typeface="Courier New"/>
                          <a:cs typeface="Courier New"/>
                        </a:rPr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0" dirty="0">
                          <a:solidFill>
                            <a:srgbClr val="990000"/>
                          </a:solidFill>
                          <a:latin typeface="Courier New"/>
                          <a:cs typeface="Courier New"/>
                        </a:rPr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0" dirty="0">
                          <a:solidFill>
                            <a:srgbClr val="990000"/>
                          </a:solidFill>
                          <a:latin typeface="Courier New"/>
                          <a:cs typeface="Courier New"/>
                        </a:rPr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0" dirty="0">
                          <a:solidFill>
                            <a:srgbClr val="990000"/>
                          </a:solidFill>
                          <a:latin typeface="Courier New"/>
                          <a:cs typeface="Courier New"/>
                        </a:rPr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0" dirty="0">
                          <a:solidFill>
                            <a:srgbClr val="990000"/>
                          </a:solidFill>
                          <a:latin typeface="Courier New"/>
                          <a:cs typeface="Courier New"/>
                        </a:rPr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0" dirty="0">
                          <a:solidFill>
                            <a:srgbClr val="990000"/>
                          </a:solidFill>
                          <a:latin typeface="Courier New"/>
                          <a:cs typeface="Courier New"/>
                        </a:rPr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4442">
                <a:tc>
                  <a:txBody>
                    <a:bodyPr/>
                    <a:lstStyle/>
                    <a:p>
                      <a:pPr algn="l"/>
                      <a:r>
                        <a:rPr lang="en-US" sz="1600" b="1" i="0" dirty="0" err="1">
                          <a:latin typeface="Courier New"/>
                          <a:cs typeface="Courier New"/>
                        </a:rPr>
                        <a:t>int</a:t>
                      </a:r>
                      <a:r>
                        <a:rPr lang="en-US" sz="1600" b="1" i="0" dirty="0">
                          <a:latin typeface="Courier New"/>
                          <a:cs typeface="Courier New"/>
                        </a:rPr>
                        <a:t> (*A4[3])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0" dirty="0">
                          <a:solidFill>
                            <a:srgbClr val="990000"/>
                          </a:solidFill>
                          <a:latin typeface="Courier New"/>
                          <a:cs typeface="Courier New"/>
                        </a:rPr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0" dirty="0">
                          <a:solidFill>
                            <a:srgbClr val="990000"/>
                          </a:solidFill>
                          <a:latin typeface="Courier New"/>
                          <a:cs typeface="Courier New"/>
                        </a:rPr>
                        <a:t>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0" dirty="0">
                          <a:solidFill>
                            <a:srgbClr val="990000"/>
                          </a:solidFill>
                          <a:latin typeface="Courier New"/>
                          <a:cs typeface="Courier New"/>
                        </a:rPr>
                        <a:t>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0" dirty="0">
                          <a:solidFill>
                            <a:srgbClr val="990000"/>
                          </a:solidFill>
                          <a:latin typeface="Courier New"/>
                          <a:cs typeface="Courier New"/>
                        </a:rPr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0" dirty="0">
                          <a:solidFill>
                            <a:srgbClr val="990000"/>
                          </a:solidFill>
                          <a:latin typeface="Courier New"/>
                          <a:cs typeface="Courier New"/>
                        </a:rPr>
                        <a:t>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0" dirty="0">
                          <a:solidFill>
                            <a:srgbClr val="990000"/>
                          </a:solidFill>
                          <a:latin typeface="Courier New"/>
                          <a:cs typeface="Courier New"/>
                        </a:rP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0" dirty="0">
                          <a:solidFill>
                            <a:srgbClr val="990000"/>
                          </a:solidFill>
                          <a:latin typeface="Courier New"/>
                          <a:cs typeface="Courier New"/>
                        </a:rPr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0" dirty="0">
                          <a:solidFill>
                            <a:srgbClr val="990000"/>
                          </a:solidFill>
                          <a:latin typeface="Courier New"/>
                          <a:cs typeface="Courier New"/>
                        </a:rPr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0" dirty="0">
                          <a:solidFill>
                            <a:srgbClr val="990000"/>
                          </a:solidFill>
                          <a:latin typeface="Courier New"/>
                          <a:cs typeface="Courier New"/>
                        </a:rPr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pSp>
        <p:nvGrpSpPr>
          <p:cNvPr id="58" name="Group 57"/>
          <p:cNvGrpSpPr/>
          <p:nvPr/>
        </p:nvGrpSpPr>
        <p:grpSpPr>
          <a:xfrm>
            <a:off x="467544" y="3861048"/>
            <a:ext cx="3290664" cy="338554"/>
            <a:chOff x="467544" y="3861048"/>
            <a:chExt cx="3290664" cy="338554"/>
          </a:xfrm>
        </p:grpSpPr>
        <p:sp>
          <p:nvSpPr>
            <p:cNvPr id="16" name="Rectangle 26"/>
            <p:cNvSpPr>
              <a:spLocks noChangeArrowheads="1"/>
            </p:cNvSpPr>
            <p:nvPr/>
          </p:nvSpPr>
          <p:spPr bwMode="auto">
            <a:xfrm>
              <a:off x="1043608" y="3933056"/>
              <a:ext cx="914400" cy="228964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 dirty="0">
                <a:latin typeface="Calibri" pitchFamily="34" charset="0"/>
                <a:ea typeface="+mn-ea"/>
                <a:cs typeface="+mn-cs"/>
              </a:endParaRPr>
            </a:p>
          </p:txBody>
        </p:sp>
        <p:sp>
          <p:nvSpPr>
            <p:cNvPr id="18" name="Text Box 33"/>
            <p:cNvSpPr txBox="1">
              <a:spLocks noChangeArrowheads="1"/>
            </p:cNvSpPr>
            <p:nvPr/>
          </p:nvSpPr>
          <p:spPr bwMode="auto">
            <a:xfrm>
              <a:off x="467544" y="3861048"/>
              <a:ext cx="486544" cy="33855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pPr algn="r" eaLnBrk="0" hangingPunct="0"/>
              <a:r>
                <a:rPr lang="en-US" sz="1600" dirty="0">
                  <a:latin typeface="Courier New"/>
                  <a:cs typeface="Courier New"/>
                </a:rPr>
                <a:t>A1</a:t>
              </a:r>
            </a:p>
          </p:txBody>
        </p:sp>
        <p:sp>
          <p:nvSpPr>
            <p:cNvPr id="20" name="Rectangle 26"/>
            <p:cNvSpPr>
              <a:spLocks noChangeArrowheads="1"/>
            </p:cNvSpPr>
            <p:nvPr/>
          </p:nvSpPr>
          <p:spPr bwMode="auto">
            <a:xfrm>
              <a:off x="1929408" y="3933056"/>
              <a:ext cx="914400" cy="228964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 dirty="0">
                <a:latin typeface="Calibri" pitchFamily="34" charset="0"/>
                <a:ea typeface="+mn-ea"/>
                <a:cs typeface="+mn-cs"/>
              </a:endParaRPr>
            </a:p>
          </p:txBody>
        </p:sp>
        <p:sp>
          <p:nvSpPr>
            <p:cNvPr id="21" name="Rectangle 26"/>
            <p:cNvSpPr>
              <a:spLocks noChangeArrowheads="1"/>
            </p:cNvSpPr>
            <p:nvPr/>
          </p:nvSpPr>
          <p:spPr bwMode="auto">
            <a:xfrm>
              <a:off x="2843808" y="3933056"/>
              <a:ext cx="914400" cy="228964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 dirty="0">
                <a:latin typeface="Calibri" pitchFamily="34" charset="0"/>
                <a:ea typeface="+mn-ea"/>
                <a:cs typeface="+mn-cs"/>
              </a:endParaRPr>
            </a:p>
          </p:txBody>
        </p:sp>
      </p:grpSp>
      <p:grpSp>
        <p:nvGrpSpPr>
          <p:cNvPr id="57" name="Group 56"/>
          <p:cNvGrpSpPr/>
          <p:nvPr/>
        </p:nvGrpSpPr>
        <p:grpSpPr>
          <a:xfrm>
            <a:off x="0" y="4293096"/>
            <a:ext cx="6472808" cy="733020"/>
            <a:chOff x="0" y="4293096"/>
            <a:chExt cx="6472808" cy="733020"/>
          </a:xfrm>
        </p:grpSpPr>
        <p:sp>
          <p:nvSpPr>
            <p:cNvPr id="15" name="Rectangle 27"/>
            <p:cNvSpPr>
              <a:spLocks noChangeArrowheads="1"/>
            </p:cNvSpPr>
            <p:nvPr/>
          </p:nvSpPr>
          <p:spPr bwMode="auto">
            <a:xfrm>
              <a:off x="1433178" y="4797152"/>
              <a:ext cx="906574" cy="228964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25400">
              <a:solidFill>
                <a:schemeClr val="bg1">
                  <a:lumMod val="50000"/>
                </a:schemeClr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 dirty="0">
                <a:latin typeface="Calibri" pitchFamily="34" charset="0"/>
                <a:ea typeface="+mn-ea"/>
                <a:cs typeface="+mn-cs"/>
              </a:endParaRPr>
            </a:p>
          </p:txBody>
        </p:sp>
        <p:sp>
          <p:nvSpPr>
            <p:cNvPr id="17" name="Rectangle 27"/>
            <p:cNvSpPr>
              <a:spLocks noChangeArrowheads="1"/>
            </p:cNvSpPr>
            <p:nvPr/>
          </p:nvSpPr>
          <p:spPr bwMode="auto">
            <a:xfrm>
              <a:off x="1043608" y="4365104"/>
              <a:ext cx="1828800" cy="228964"/>
            </a:xfrm>
            <a:prstGeom prst="rect">
              <a:avLst/>
            </a:prstGeom>
            <a:solidFill>
              <a:srgbClr val="F6F5BD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 dirty="0">
                <a:latin typeface="Calibri" pitchFamily="34" charset="0"/>
                <a:ea typeface="+mn-ea"/>
                <a:cs typeface="+mn-cs"/>
              </a:endParaRPr>
            </a:p>
          </p:txBody>
        </p:sp>
        <p:sp>
          <p:nvSpPr>
            <p:cNvPr id="19" name="Text Box 33"/>
            <p:cNvSpPr txBox="1">
              <a:spLocks noChangeArrowheads="1"/>
            </p:cNvSpPr>
            <p:nvPr/>
          </p:nvSpPr>
          <p:spPr bwMode="auto">
            <a:xfrm>
              <a:off x="0" y="4293096"/>
              <a:ext cx="954088" cy="33855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pPr algn="r" eaLnBrk="0" hangingPunct="0"/>
              <a:r>
                <a:rPr lang="en-US" sz="1600" dirty="0">
                  <a:latin typeface="Courier New"/>
                  <a:cs typeface="Courier New"/>
                </a:rPr>
                <a:t>A2/A4</a:t>
              </a:r>
            </a:p>
          </p:txBody>
        </p:sp>
        <p:cxnSp>
          <p:nvCxnSpPr>
            <p:cNvPr id="22" name="Straight Arrow Connector 21"/>
            <p:cNvCxnSpPr/>
            <p:nvPr/>
          </p:nvCxnSpPr>
          <p:spPr bwMode="auto">
            <a:xfrm>
              <a:off x="1907704" y="4509120"/>
              <a:ext cx="0" cy="288032"/>
            </a:xfrm>
            <a:prstGeom prst="straightConnector1">
              <a:avLst/>
            </a:prstGeom>
            <a:noFill/>
            <a:ln w="25400" cap="flat" cmpd="sng" algn="ctr">
              <a:solidFill>
                <a:schemeClr val="tx1">
                  <a:lumMod val="50000"/>
                  <a:lumOff val="50000"/>
                </a:schemeClr>
              </a:solidFill>
              <a:prstDash val="solid"/>
              <a:round/>
              <a:headEnd type="oval" w="lg" len="lg"/>
              <a:tailEnd type="arrow"/>
            </a:ln>
            <a:effectLst/>
          </p:spPr>
        </p:cxnSp>
        <p:sp>
          <p:nvSpPr>
            <p:cNvPr id="23" name="Rectangle 27"/>
            <p:cNvSpPr>
              <a:spLocks noChangeArrowheads="1"/>
            </p:cNvSpPr>
            <p:nvPr/>
          </p:nvSpPr>
          <p:spPr bwMode="auto">
            <a:xfrm>
              <a:off x="2843808" y="4365104"/>
              <a:ext cx="1828800" cy="228964"/>
            </a:xfrm>
            <a:prstGeom prst="rect">
              <a:avLst/>
            </a:prstGeom>
            <a:solidFill>
              <a:srgbClr val="F6F5BD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 dirty="0">
                <a:latin typeface="Calibri" pitchFamily="34" charset="0"/>
                <a:ea typeface="+mn-ea"/>
                <a:cs typeface="+mn-cs"/>
              </a:endParaRPr>
            </a:p>
          </p:txBody>
        </p:sp>
        <p:sp>
          <p:nvSpPr>
            <p:cNvPr id="24" name="Rectangle 27"/>
            <p:cNvSpPr>
              <a:spLocks noChangeArrowheads="1"/>
            </p:cNvSpPr>
            <p:nvPr/>
          </p:nvSpPr>
          <p:spPr bwMode="auto">
            <a:xfrm>
              <a:off x="4644008" y="4365104"/>
              <a:ext cx="1828800" cy="228964"/>
            </a:xfrm>
            <a:prstGeom prst="rect">
              <a:avLst/>
            </a:prstGeom>
            <a:solidFill>
              <a:srgbClr val="F6F5BD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 dirty="0">
                <a:latin typeface="Calibri" pitchFamily="34" charset="0"/>
                <a:ea typeface="+mn-ea"/>
                <a:cs typeface="+mn-cs"/>
              </a:endParaRPr>
            </a:p>
          </p:txBody>
        </p:sp>
        <p:sp>
          <p:nvSpPr>
            <p:cNvPr id="36" name="Rectangle 27"/>
            <p:cNvSpPr>
              <a:spLocks noChangeArrowheads="1"/>
            </p:cNvSpPr>
            <p:nvPr/>
          </p:nvSpPr>
          <p:spPr bwMode="auto">
            <a:xfrm>
              <a:off x="3275856" y="4797152"/>
              <a:ext cx="906574" cy="228964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25400">
              <a:solidFill>
                <a:schemeClr val="bg1">
                  <a:lumMod val="50000"/>
                </a:schemeClr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 dirty="0">
                <a:latin typeface="Calibri" pitchFamily="34" charset="0"/>
                <a:ea typeface="+mn-ea"/>
                <a:cs typeface="+mn-cs"/>
              </a:endParaRPr>
            </a:p>
          </p:txBody>
        </p:sp>
        <p:cxnSp>
          <p:nvCxnSpPr>
            <p:cNvPr id="37" name="Straight Arrow Connector 36"/>
            <p:cNvCxnSpPr/>
            <p:nvPr/>
          </p:nvCxnSpPr>
          <p:spPr bwMode="auto">
            <a:xfrm>
              <a:off x="3750382" y="4509120"/>
              <a:ext cx="0" cy="288032"/>
            </a:xfrm>
            <a:prstGeom prst="straightConnector1">
              <a:avLst/>
            </a:prstGeom>
            <a:noFill/>
            <a:ln w="25400" cap="flat" cmpd="sng" algn="ctr">
              <a:solidFill>
                <a:schemeClr val="tx1">
                  <a:lumMod val="50000"/>
                  <a:lumOff val="50000"/>
                </a:schemeClr>
              </a:solidFill>
              <a:prstDash val="solid"/>
              <a:round/>
              <a:headEnd type="oval" w="lg" len="lg"/>
              <a:tailEnd type="arrow"/>
            </a:ln>
            <a:effectLst/>
          </p:spPr>
        </p:cxnSp>
        <p:sp>
          <p:nvSpPr>
            <p:cNvPr id="38" name="Rectangle 27"/>
            <p:cNvSpPr>
              <a:spLocks noChangeArrowheads="1"/>
            </p:cNvSpPr>
            <p:nvPr/>
          </p:nvSpPr>
          <p:spPr bwMode="auto">
            <a:xfrm>
              <a:off x="5118534" y="4797152"/>
              <a:ext cx="906574" cy="228964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25400">
              <a:solidFill>
                <a:schemeClr val="bg1">
                  <a:lumMod val="50000"/>
                </a:schemeClr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 dirty="0">
                <a:latin typeface="Calibri" pitchFamily="34" charset="0"/>
                <a:ea typeface="+mn-ea"/>
                <a:cs typeface="+mn-cs"/>
              </a:endParaRPr>
            </a:p>
          </p:txBody>
        </p:sp>
        <p:cxnSp>
          <p:nvCxnSpPr>
            <p:cNvPr id="39" name="Straight Arrow Connector 38"/>
            <p:cNvCxnSpPr/>
            <p:nvPr/>
          </p:nvCxnSpPr>
          <p:spPr bwMode="auto">
            <a:xfrm>
              <a:off x="5593060" y="4509120"/>
              <a:ext cx="0" cy="288032"/>
            </a:xfrm>
            <a:prstGeom prst="straightConnector1">
              <a:avLst/>
            </a:prstGeom>
            <a:noFill/>
            <a:ln w="25400" cap="flat" cmpd="sng" algn="ctr">
              <a:solidFill>
                <a:schemeClr val="tx1">
                  <a:lumMod val="50000"/>
                  <a:lumOff val="50000"/>
                </a:schemeClr>
              </a:solidFill>
              <a:prstDash val="solid"/>
              <a:round/>
              <a:headEnd type="oval" w="lg" len="lg"/>
              <a:tailEnd type="arrow"/>
            </a:ln>
            <a:effectLst/>
          </p:spPr>
        </p:cxnSp>
      </p:grpSp>
      <p:grpSp>
        <p:nvGrpSpPr>
          <p:cNvPr id="3" name="Group 2"/>
          <p:cNvGrpSpPr/>
          <p:nvPr/>
        </p:nvGrpSpPr>
        <p:grpSpPr>
          <a:xfrm>
            <a:off x="5364088" y="5610726"/>
            <a:ext cx="3701008" cy="1202650"/>
            <a:chOff x="5364088" y="5610726"/>
            <a:chExt cx="3701008" cy="1202650"/>
          </a:xfrm>
        </p:grpSpPr>
        <p:sp>
          <p:nvSpPr>
            <p:cNvPr id="7" name="Rectangle 26"/>
            <p:cNvSpPr>
              <a:spLocks noChangeArrowheads="1"/>
            </p:cNvSpPr>
            <p:nvPr/>
          </p:nvSpPr>
          <p:spPr bwMode="auto">
            <a:xfrm>
              <a:off x="7236296" y="6258798"/>
              <a:ext cx="914400" cy="228964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 dirty="0">
                <a:latin typeface="Calibri" pitchFamily="34" charset="0"/>
                <a:ea typeface="+mn-ea"/>
                <a:cs typeface="+mn-cs"/>
              </a:endParaRPr>
            </a:p>
          </p:txBody>
        </p:sp>
        <p:sp>
          <p:nvSpPr>
            <p:cNvPr id="8" name="Rectangle 27"/>
            <p:cNvSpPr>
              <a:spLocks noChangeArrowheads="1"/>
            </p:cNvSpPr>
            <p:nvPr/>
          </p:nvSpPr>
          <p:spPr bwMode="auto">
            <a:xfrm>
              <a:off x="7236296" y="5970766"/>
              <a:ext cx="1828800" cy="228964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25400">
              <a:solidFill>
                <a:schemeClr val="bg1">
                  <a:lumMod val="50000"/>
                </a:schemeClr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 dirty="0">
                <a:latin typeface="Calibri" pitchFamily="34" charset="0"/>
                <a:ea typeface="+mn-ea"/>
                <a:cs typeface="+mn-cs"/>
              </a:endParaRPr>
            </a:p>
          </p:txBody>
        </p:sp>
        <p:sp>
          <p:nvSpPr>
            <p:cNvPr id="9" name="Text Box 33"/>
            <p:cNvSpPr txBox="1">
              <a:spLocks noChangeArrowheads="1"/>
            </p:cNvSpPr>
            <p:nvPr/>
          </p:nvSpPr>
          <p:spPr bwMode="auto">
            <a:xfrm>
              <a:off x="5364088" y="6186790"/>
              <a:ext cx="1854696" cy="33855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pPr algn="r" eaLnBrk="0" hangingPunct="0"/>
              <a:r>
                <a:rPr lang="en-US" sz="1600" b="0" dirty="0">
                  <a:latin typeface="Calibri" pitchFamily="-96" charset="0"/>
                </a:rPr>
                <a:t>Allocated  </a:t>
              </a:r>
              <a:r>
                <a:rPr lang="en-US" sz="1600" b="0" dirty="0" err="1">
                  <a:latin typeface="Calibri" pitchFamily="-96" charset="0"/>
                </a:rPr>
                <a:t>int</a:t>
              </a:r>
              <a:endParaRPr lang="en-US" sz="1600" b="0" dirty="0">
                <a:latin typeface="Calibri" pitchFamily="-96" charset="0"/>
              </a:endParaRPr>
            </a:p>
          </p:txBody>
        </p:sp>
        <p:sp>
          <p:nvSpPr>
            <p:cNvPr id="10" name="Rectangle 27"/>
            <p:cNvSpPr>
              <a:spLocks noChangeArrowheads="1"/>
            </p:cNvSpPr>
            <p:nvPr/>
          </p:nvSpPr>
          <p:spPr bwMode="auto">
            <a:xfrm>
              <a:off x="7236296" y="5682734"/>
              <a:ext cx="1828800" cy="228964"/>
            </a:xfrm>
            <a:prstGeom prst="rect">
              <a:avLst/>
            </a:prstGeom>
            <a:solidFill>
              <a:srgbClr val="F6F5BD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 dirty="0">
                <a:latin typeface="Calibri" pitchFamily="34" charset="0"/>
                <a:ea typeface="+mn-ea"/>
                <a:cs typeface="+mn-cs"/>
              </a:endParaRPr>
            </a:p>
          </p:txBody>
        </p:sp>
        <p:sp>
          <p:nvSpPr>
            <p:cNvPr id="11" name="Text Box 33"/>
            <p:cNvSpPr txBox="1">
              <a:spLocks noChangeArrowheads="1"/>
            </p:cNvSpPr>
            <p:nvPr/>
          </p:nvSpPr>
          <p:spPr bwMode="auto">
            <a:xfrm>
              <a:off x="5364088" y="5898758"/>
              <a:ext cx="1854696" cy="33855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pPr algn="r" eaLnBrk="0" hangingPunct="0"/>
              <a:r>
                <a:rPr lang="en-US" sz="1600" b="0" dirty="0">
                  <a:latin typeface="Calibri" pitchFamily="-96" charset="0"/>
                </a:rPr>
                <a:t>Unallocated pointer</a:t>
              </a:r>
            </a:p>
          </p:txBody>
        </p:sp>
        <p:sp>
          <p:nvSpPr>
            <p:cNvPr id="12" name="Text Box 33"/>
            <p:cNvSpPr txBox="1">
              <a:spLocks noChangeArrowheads="1"/>
            </p:cNvSpPr>
            <p:nvPr/>
          </p:nvSpPr>
          <p:spPr bwMode="auto">
            <a:xfrm>
              <a:off x="5364088" y="5610726"/>
              <a:ext cx="1854696" cy="33855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pPr algn="r" eaLnBrk="0" hangingPunct="0"/>
              <a:r>
                <a:rPr lang="en-US" sz="1600" b="0" dirty="0">
                  <a:latin typeface="Calibri" pitchFamily="-96" charset="0"/>
                </a:rPr>
                <a:t>Allocated  pointer</a:t>
              </a:r>
            </a:p>
          </p:txBody>
        </p:sp>
        <p:sp>
          <p:nvSpPr>
            <p:cNvPr id="13" name="Text Box 33"/>
            <p:cNvSpPr txBox="1">
              <a:spLocks noChangeArrowheads="1"/>
            </p:cNvSpPr>
            <p:nvPr/>
          </p:nvSpPr>
          <p:spPr bwMode="auto">
            <a:xfrm>
              <a:off x="5364088" y="6474822"/>
              <a:ext cx="1854696" cy="33855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pPr algn="r" eaLnBrk="0" hangingPunct="0"/>
              <a:r>
                <a:rPr lang="en-US" sz="1600" b="0" dirty="0">
                  <a:latin typeface="Calibri" pitchFamily="-96" charset="0"/>
                </a:rPr>
                <a:t>Unallocated  </a:t>
              </a:r>
              <a:r>
                <a:rPr lang="en-US" sz="1600" b="0" dirty="0" err="1">
                  <a:latin typeface="Calibri" pitchFamily="-96" charset="0"/>
                </a:rPr>
                <a:t>int</a:t>
              </a:r>
              <a:endParaRPr lang="en-US" sz="1600" b="0" dirty="0">
                <a:latin typeface="Calibri" pitchFamily="-96" charset="0"/>
              </a:endParaRPr>
            </a:p>
          </p:txBody>
        </p:sp>
        <p:sp>
          <p:nvSpPr>
            <p:cNvPr id="40" name="Rectangle 27"/>
            <p:cNvSpPr>
              <a:spLocks noChangeArrowheads="1"/>
            </p:cNvSpPr>
            <p:nvPr/>
          </p:nvSpPr>
          <p:spPr bwMode="auto">
            <a:xfrm>
              <a:off x="7236296" y="6525344"/>
              <a:ext cx="906574" cy="228964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25400">
              <a:solidFill>
                <a:schemeClr val="bg1">
                  <a:lumMod val="50000"/>
                </a:schemeClr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 dirty="0">
                <a:latin typeface="Calibri" pitchFamily="34" charset="0"/>
                <a:ea typeface="+mn-ea"/>
                <a:cs typeface="+mn-cs"/>
              </a:endParaRPr>
            </a:p>
          </p:txBody>
        </p:sp>
      </p:grpSp>
      <p:grpSp>
        <p:nvGrpSpPr>
          <p:cNvPr id="6" name="Group 5"/>
          <p:cNvGrpSpPr/>
          <p:nvPr/>
        </p:nvGrpSpPr>
        <p:grpSpPr>
          <a:xfrm>
            <a:off x="467544" y="5157192"/>
            <a:ext cx="5803118" cy="338554"/>
            <a:chOff x="467544" y="5157192"/>
            <a:chExt cx="5803118" cy="338554"/>
          </a:xfrm>
        </p:grpSpPr>
        <p:sp>
          <p:nvSpPr>
            <p:cNvPr id="47" name="Rectangle 27"/>
            <p:cNvSpPr>
              <a:spLocks noChangeArrowheads="1"/>
            </p:cNvSpPr>
            <p:nvPr/>
          </p:nvSpPr>
          <p:spPr bwMode="auto">
            <a:xfrm>
              <a:off x="1043608" y="5229200"/>
              <a:ext cx="1828800" cy="228964"/>
            </a:xfrm>
            <a:prstGeom prst="rect">
              <a:avLst/>
            </a:prstGeom>
            <a:solidFill>
              <a:srgbClr val="F6F5BD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 dirty="0">
                <a:latin typeface="Calibri" pitchFamily="34" charset="0"/>
                <a:ea typeface="+mn-ea"/>
                <a:cs typeface="+mn-cs"/>
              </a:endParaRPr>
            </a:p>
          </p:txBody>
        </p:sp>
        <p:sp>
          <p:nvSpPr>
            <p:cNvPr id="49" name="Text Box 33"/>
            <p:cNvSpPr txBox="1">
              <a:spLocks noChangeArrowheads="1"/>
            </p:cNvSpPr>
            <p:nvPr/>
          </p:nvSpPr>
          <p:spPr bwMode="auto">
            <a:xfrm>
              <a:off x="467544" y="5157192"/>
              <a:ext cx="486544" cy="33855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pPr algn="r" eaLnBrk="0" hangingPunct="0"/>
              <a:r>
                <a:rPr lang="en-US" sz="1600" dirty="0">
                  <a:latin typeface="Courier New"/>
                  <a:cs typeface="Courier New"/>
                </a:rPr>
                <a:t>A3</a:t>
              </a:r>
            </a:p>
          </p:txBody>
        </p:sp>
        <p:cxnSp>
          <p:nvCxnSpPr>
            <p:cNvPr id="52" name="Straight Arrow Connector 51"/>
            <p:cNvCxnSpPr>
              <a:endCxn id="45" idx="1"/>
            </p:cNvCxnSpPr>
            <p:nvPr/>
          </p:nvCxnSpPr>
          <p:spPr bwMode="auto">
            <a:xfrm>
              <a:off x="1907704" y="5343682"/>
              <a:ext cx="1656184" cy="0"/>
            </a:xfrm>
            <a:prstGeom prst="straightConnector1">
              <a:avLst/>
            </a:prstGeom>
            <a:noFill/>
            <a:ln w="25400" cap="flat" cmpd="sng" algn="ctr">
              <a:solidFill>
                <a:schemeClr val="tx1">
                  <a:lumMod val="50000"/>
                  <a:lumOff val="50000"/>
                </a:schemeClr>
              </a:solidFill>
              <a:prstDash val="solid"/>
              <a:round/>
              <a:headEnd type="oval" w="lg" len="lg"/>
              <a:tailEnd type="arrow"/>
            </a:ln>
            <a:effectLst/>
          </p:spPr>
        </p:cxnSp>
        <p:grpSp>
          <p:nvGrpSpPr>
            <p:cNvPr id="4" name="Group 3"/>
            <p:cNvGrpSpPr/>
            <p:nvPr/>
          </p:nvGrpSpPr>
          <p:grpSpPr>
            <a:xfrm>
              <a:off x="3563888" y="5229200"/>
              <a:ext cx="2706774" cy="228964"/>
              <a:chOff x="3563888" y="5229200"/>
              <a:chExt cx="2706774" cy="228964"/>
            </a:xfrm>
          </p:grpSpPr>
          <p:sp>
            <p:nvSpPr>
              <p:cNvPr id="42" name="Rectangle 27"/>
              <p:cNvSpPr>
                <a:spLocks noChangeArrowheads="1"/>
              </p:cNvSpPr>
              <p:nvPr/>
            </p:nvSpPr>
            <p:spPr bwMode="auto">
              <a:xfrm>
                <a:off x="4457514" y="5229200"/>
                <a:ext cx="906574" cy="22896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bg1">
                    <a:lumMod val="50000"/>
                  </a:schemeClr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endParaRPr lang="en-US" sz="1600" dirty="0">
                  <a:latin typeface="Calibri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45" name="Rectangle 27"/>
              <p:cNvSpPr>
                <a:spLocks noChangeArrowheads="1"/>
              </p:cNvSpPr>
              <p:nvPr/>
            </p:nvSpPr>
            <p:spPr bwMode="auto">
              <a:xfrm>
                <a:off x="3563888" y="5229200"/>
                <a:ext cx="906574" cy="22896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bg1">
                    <a:lumMod val="50000"/>
                  </a:schemeClr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endParaRPr lang="en-US" sz="1600" dirty="0">
                  <a:latin typeface="Calibri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53" name="Rectangle 27"/>
              <p:cNvSpPr>
                <a:spLocks noChangeArrowheads="1"/>
              </p:cNvSpPr>
              <p:nvPr/>
            </p:nvSpPr>
            <p:spPr bwMode="auto">
              <a:xfrm>
                <a:off x="5364088" y="5229200"/>
                <a:ext cx="906574" cy="22896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bg1">
                    <a:lumMod val="50000"/>
                  </a:schemeClr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endParaRPr lang="en-US" sz="1600" dirty="0">
                  <a:latin typeface="Calibri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41" name="Rectangle 27"/>
              <p:cNvSpPr>
                <a:spLocks noChangeArrowheads="1"/>
              </p:cNvSpPr>
              <p:nvPr/>
            </p:nvSpPr>
            <p:spPr bwMode="auto">
              <a:xfrm>
                <a:off x="3563888" y="5229200"/>
                <a:ext cx="2706774" cy="228964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endParaRPr lang="en-US" sz="1600" dirty="0">
                  <a:latin typeface="Calibri" pitchFamily="34" charset="0"/>
                  <a:ea typeface="+mn-ea"/>
                  <a:cs typeface="+mn-cs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635337979"/>
      </p:ext>
    </p:extLst>
  </p:cSld>
  <p:clrMapOvr>
    <a:masterClrMapping/>
  </p:clrMapOvr>
  <p:transition/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Understanding Pointers &amp; Arrays #3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6485" y="4028664"/>
            <a:ext cx="3671069" cy="1536973"/>
          </a:xfrm>
        </p:spPr>
        <p:txBody>
          <a:bodyPr/>
          <a:lstStyle/>
          <a:p>
            <a:r>
              <a:rPr lang="en-US" dirty="0" err="1"/>
              <a:t>Cmp</a:t>
            </a:r>
            <a:r>
              <a:rPr lang="en-US" dirty="0"/>
              <a:t>: Compiles (Y/N)</a:t>
            </a:r>
          </a:p>
          <a:p>
            <a:r>
              <a:rPr lang="en-US" dirty="0"/>
              <a:t>Bad: Possible bad pointer reference (Y/N)</a:t>
            </a:r>
          </a:p>
          <a:p>
            <a:r>
              <a:rPr lang="en-US" dirty="0"/>
              <a:t>Size: Value returned by </a:t>
            </a:r>
            <a:r>
              <a:rPr lang="en-US" dirty="0" err="1">
                <a:latin typeface="Courier New"/>
                <a:cs typeface="Courier New"/>
              </a:rPr>
              <a:t>sizeof</a:t>
            </a:r>
            <a:endParaRPr lang="en-US" dirty="0">
              <a:latin typeface="Courier New"/>
              <a:cs typeface="Courier New"/>
            </a:endParaRPr>
          </a:p>
          <a:p>
            <a:endParaRPr lang="en-US" dirty="0"/>
          </a:p>
        </p:txBody>
      </p:sp>
      <p:graphicFrame>
        <p:nvGraphicFramePr>
          <p:cNvPr id="5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91841699"/>
              </p:ext>
            </p:extLst>
          </p:nvPr>
        </p:nvGraphicFramePr>
        <p:xfrm>
          <a:off x="464749" y="1197678"/>
          <a:ext cx="7896228" cy="2886732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4296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740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0740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0740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0740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0740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0740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0740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07402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07402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374442">
                <a:tc>
                  <a:txBody>
                    <a:bodyPr/>
                    <a:lstStyle/>
                    <a:p>
                      <a:pPr algn="ctr"/>
                      <a:r>
                        <a:rPr lang="en-US" b="1" i="0" dirty="0" err="1">
                          <a:latin typeface="Calibri"/>
                          <a:cs typeface="Calibri"/>
                        </a:rPr>
                        <a:t>Decl</a:t>
                      </a:r>
                      <a:endParaRPr lang="en-US" b="1" i="0" dirty="0">
                        <a:latin typeface="Calibri"/>
                        <a:cs typeface="Calibri"/>
                      </a:endParaRPr>
                    </a:p>
                  </a:txBody>
                  <a:tcPr>
                    <a:solidFill>
                      <a:srgbClr val="3333CC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b="1" i="0" dirty="0">
                          <a:latin typeface="Courier New"/>
                          <a:cs typeface="Courier New"/>
                        </a:rPr>
                        <a:t>A</a:t>
                      </a:r>
                      <a:r>
                        <a:rPr lang="en-US" b="1" i="1" dirty="0">
                          <a:latin typeface="Courier New"/>
                          <a:cs typeface="Courier New"/>
                        </a:rPr>
                        <a:t>n</a:t>
                      </a:r>
                    </a:p>
                  </a:txBody>
                  <a:tcPr>
                    <a:solidFill>
                      <a:srgbClr val="3333CC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>
                    <a:solidFill>
                      <a:srgbClr val="3333CC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>
                    <a:solidFill>
                      <a:srgbClr val="3333CC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b="1" i="0" dirty="0">
                          <a:latin typeface="Courier New"/>
                          <a:cs typeface="Courier New"/>
                        </a:rPr>
                        <a:t>*A</a:t>
                      </a:r>
                      <a:r>
                        <a:rPr lang="en-US" b="1" i="1" dirty="0">
                          <a:latin typeface="Courier New"/>
                          <a:cs typeface="Courier New"/>
                        </a:rPr>
                        <a:t>n</a:t>
                      </a:r>
                    </a:p>
                  </a:txBody>
                  <a:tcPr>
                    <a:solidFill>
                      <a:srgbClr val="3333CC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>
                    <a:solidFill>
                      <a:srgbClr val="3333CC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>
                    <a:solidFill>
                      <a:srgbClr val="3333CC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b="1" i="0" dirty="0">
                          <a:latin typeface="Courier New"/>
                          <a:cs typeface="Courier New"/>
                        </a:rPr>
                        <a:t>**A</a:t>
                      </a:r>
                      <a:r>
                        <a:rPr lang="en-US" b="1" i="1" dirty="0">
                          <a:latin typeface="Courier New"/>
                          <a:cs typeface="Courier New"/>
                        </a:rPr>
                        <a:t>n</a:t>
                      </a:r>
                    </a:p>
                  </a:txBody>
                  <a:tcPr>
                    <a:solidFill>
                      <a:srgbClr val="3333CC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>
                    <a:solidFill>
                      <a:srgbClr val="3333CC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>
                    <a:solidFill>
                      <a:srgbClr val="3333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4442">
                <a:tc>
                  <a:txBody>
                    <a:bodyPr/>
                    <a:lstStyle/>
                    <a:p>
                      <a:pPr algn="ctr"/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>
                    <a:solidFill>
                      <a:srgbClr val="3333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i="0" dirty="0" err="1">
                          <a:solidFill>
                            <a:srgbClr val="F6F5BD"/>
                          </a:solidFill>
                          <a:latin typeface="Calibri"/>
                          <a:cs typeface="Calibri"/>
                        </a:rPr>
                        <a:t>Cmp</a:t>
                      </a:r>
                      <a:endParaRPr lang="en-US" b="0" i="0" dirty="0">
                        <a:solidFill>
                          <a:srgbClr val="F6F5BD"/>
                        </a:solidFill>
                        <a:latin typeface="Calibri"/>
                        <a:cs typeface="Calibri"/>
                      </a:endParaRPr>
                    </a:p>
                  </a:txBody>
                  <a:tcPr>
                    <a:solidFill>
                      <a:srgbClr val="3333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i="0" dirty="0">
                          <a:solidFill>
                            <a:srgbClr val="F6F5BD"/>
                          </a:solidFill>
                          <a:latin typeface="Calibri"/>
                          <a:cs typeface="Calibri"/>
                        </a:rPr>
                        <a:t>Bad</a:t>
                      </a:r>
                    </a:p>
                  </a:txBody>
                  <a:tcPr>
                    <a:solidFill>
                      <a:srgbClr val="3333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i="0" dirty="0">
                          <a:solidFill>
                            <a:srgbClr val="F6F5BD"/>
                          </a:solidFill>
                          <a:latin typeface="Calibri"/>
                          <a:cs typeface="Calibri"/>
                        </a:rPr>
                        <a:t>Size</a:t>
                      </a:r>
                    </a:p>
                  </a:txBody>
                  <a:tcPr>
                    <a:solidFill>
                      <a:srgbClr val="3333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i="0" dirty="0" err="1">
                          <a:solidFill>
                            <a:srgbClr val="F6F5BD"/>
                          </a:solidFill>
                          <a:latin typeface="Calibri"/>
                          <a:cs typeface="Calibri"/>
                        </a:rPr>
                        <a:t>Cmp</a:t>
                      </a:r>
                      <a:endParaRPr lang="en-US" b="0" i="0" dirty="0">
                        <a:solidFill>
                          <a:srgbClr val="F6F5BD"/>
                        </a:solidFill>
                        <a:latin typeface="Calibri"/>
                        <a:cs typeface="Calibri"/>
                      </a:endParaRPr>
                    </a:p>
                  </a:txBody>
                  <a:tcPr>
                    <a:solidFill>
                      <a:srgbClr val="3333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i="0" dirty="0">
                          <a:solidFill>
                            <a:srgbClr val="F6F5BD"/>
                          </a:solidFill>
                          <a:latin typeface="Calibri"/>
                          <a:cs typeface="Calibri"/>
                        </a:rPr>
                        <a:t>Bad</a:t>
                      </a:r>
                    </a:p>
                  </a:txBody>
                  <a:tcPr>
                    <a:solidFill>
                      <a:srgbClr val="3333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i="0" dirty="0">
                          <a:solidFill>
                            <a:srgbClr val="F6F5BD"/>
                          </a:solidFill>
                          <a:latin typeface="Calibri"/>
                          <a:cs typeface="Calibri"/>
                        </a:rPr>
                        <a:t>Size</a:t>
                      </a:r>
                    </a:p>
                  </a:txBody>
                  <a:tcPr>
                    <a:solidFill>
                      <a:srgbClr val="3333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i="0" dirty="0" err="1">
                          <a:solidFill>
                            <a:srgbClr val="F6F5BD"/>
                          </a:solidFill>
                          <a:latin typeface="Calibri"/>
                          <a:cs typeface="Calibri"/>
                        </a:rPr>
                        <a:t>Cmp</a:t>
                      </a:r>
                      <a:endParaRPr lang="en-US" b="0" i="0" dirty="0">
                        <a:solidFill>
                          <a:srgbClr val="F6F5BD"/>
                        </a:solidFill>
                        <a:latin typeface="Calibri"/>
                        <a:cs typeface="Calibri"/>
                      </a:endParaRPr>
                    </a:p>
                  </a:txBody>
                  <a:tcPr>
                    <a:solidFill>
                      <a:srgbClr val="3333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i="0" dirty="0">
                          <a:solidFill>
                            <a:srgbClr val="F6F5BD"/>
                          </a:solidFill>
                          <a:latin typeface="Calibri"/>
                          <a:cs typeface="Calibri"/>
                        </a:rPr>
                        <a:t>Bad</a:t>
                      </a:r>
                    </a:p>
                  </a:txBody>
                  <a:tcPr>
                    <a:solidFill>
                      <a:srgbClr val="3333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i="0" dirty="0">
                          <a:solidFill>
                            <a:srgbClr val="F6F5BD"/>
                          </a:solidFill>
                          <a:latin typeface="Calibri"/>
                          <a:cs typeface="Calibri"/>
                        </a:rPr>
                        <a:t>Size</a:t>
                      </a:r>
                    </a:p>
                  </a:txBody>
                  <a:tcPr>
                    <a:solidFill>
                      <a:srgbClr val="3333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4442">
                <a:tc>
                  <a:txBody>
                    <a:bodyPr/>
                    <a:lstStyle/>
                    <a:p>
                      <a:pPr algn="l"/>
                      <a:r>
                        <a:rPr lang="en-US" sz="1600" b="1" i="0" dirty="0" err="1">
                          <a:latin typeface="Courier New"/>
                          <a:cs typeface="Courier New"/>
                        </a:rPr>
                        <a:t>int</a:t>
                      </a:r>
                      <a:r>
                        <a:rPr lang="en-US" sz="1600" b="1" i="0" dirty="0">
                          <a:latin typeface="Courier New"/>
                          <a:cs typeface="Courier New"/>
                        </a:rPr>
                        <a:t> A1[3][5]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i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i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i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4442">
                <a:tc>
                  <a:txBody>
                    <a:bodyPr/>
                    <a:lstStyle/>
                    <a:p>
                      <a:pPr algn="l"/>
                      <a:r>
                        <a:rPr lang="en-US" sz="1600" b="1" i="0" dirty="0" err="1">
                          <a:latin typeface="Courier New"/>
                          <a:cs typeface="Courier New"/>
                        </a:rPr>
                        <a:t>int</a:t>
                      </a:r>
                      <a:r>
                        <a:rPr lang="en-US" sz="1600" b="1" i="0" dirty="0">
                          <a:latin typeface="Courier New"/>
                          <a:cs typeface="Courier New"/>
                        </a:rPr>
                        <a:t> *A2[3][5]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i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i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i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i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i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i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i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i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4442">
                <a:tc>
                  <a:txBody>
                    <a:bodyPr/>
                    <a:lstStyle/>
                    <a:p>
                      <a:pPr algn="l"/>
                      <a:r>
                        <a:rPr lang="en-US" sz="1600" b="1" i="0" dirty="0" err="1">
                          <a:latin typeface="Courier New"/>
                          <a:cs typeface="Courier New"/>
                        </a:rPr>
                        <a:t>int</a:t>
                      </a:r>
                      <a:r>
                        <a:rPr lang="en-US" sz="1600" b="1" i="0" dirty="0">
                          <a:latin typeface="Courier New"/>
                          <a:cs typeface="Courier New"/>
                        </a:rPr>
                        <a:t> (*A3)[3][5]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4442">
                <a:tc>
                  <a:txBody>
                    <a:bodyPr/>
                    <a:lstStyle/>
                    <a:p>
                      <a:pPr algn="l"/>
                      <a:r>
                        <a:rPr lang="en-US" sz="1600" b="1" i="0" dirty="0" err="1">
                          <a:latin typeface="Courier New"/>
                          <a:cs typeface="Courier New"/>
                        </a:rPr>
                        <a:t>int</a:t>
                      </a:r>
                      <a:r>
                        <a:rPr lang="en-US" sz="1600" b="1" i="0" dirty="0">
                          <a:latin typeface="Courier New"/>
                          <a:cs typeface="Courier New"/>
                        </a:rPr>
                        <a:t> *(A4[3][5])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4442">
                <a:tc>
                  <a:txBody>
                    <a:bodyPr/>
                    <a:lstStyle/>
                    <a:p>
                      <a:pPr algn="l"/>
                      <a:r>
                        <a:rPr lang="en-US" sz="1600" b="1" i="0" dirty="0" err="1">
                          <a:latin typeface="Courier New"/>
                          <a:cs typeface="Courier New"/>
                        </a:rPr>
                        <a:t>int</a:t>
                      </a:r>
                      <a:r>
                        <a:rPr lang="en-US" sz="1600" b="1" i="0" dirty="0">
                          <a:latin typeface="Courier New"/>
                          <a:cs typeface="Courier New"/>
                        </a:rPr>
                        <a:t> (*A5[3])[5]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6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96597782"/>
              </p:ext>
            </p:extLst>
          </p:nvPr>
        </p:nvGraphicFramePr>
        <p:xfrm>
          <a:off x="4109161" y="3974969"/>
          <a:ext cx="4251816" cy="2886732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4296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740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0740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0740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4442">
                <a:tc>
                  <a:txBody>
                    <a:bodyPr/>
                    <a:lstStyle/>
                    <a:p>
                      <a:pPr algn="ctr"/>
                      <a:r>
                        <a:rPr lang="en-US" b="1" i="0" dirty="0" err="1">
                          <a:latin typeface="Calibri"/>
                          <a:cs typeface="Calibri"/>
                        </a:rPr>
                        <a:t>Decl</a:t>
                      </a:r>
                      <a:endParaRPr lang="en-US" b="1" i="0" dirty="0">
                        <a:latin typeface="Calibri"/>
                        <a:cs typeface="Calibri"/>
                      </a:endParaRPr>
                    </a:p>
                  </a:txBody>
                  <a:tcPr>
                    <a:solidFill>
                      <a:srgbClr val="3333CC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b="1" i="0" dirty="0">
                          <a:latin typeface="Courier New"/>
                          <a:cs typeface="Courier New"/>
                        </a:rPr>
                        <a:t>***A</a:t>
                      </a:r>
                      <a:r>
                        <a:rPr lang="en-US" b="1" i="1" dirty="0">
                          <a:latin typeface="Courier New"/>
                          <a:cs typeface="Courier New"/>
                        </a:rPr>
                        <a:t>n</a:t>
                      </a:r>
                    </a:p>
                  </a:txBody>
                  <a:tcPr>
                    <a:solidFill>
                      <a:srgbClr val="3333CC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>
                    <a:solidFill>
                      <a:srgbClr val="3333CC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>
                    <a:solidFill>
                      <a:srgbClr val="3333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4442">
                <a:tc>
                  <a:txBody>
                    <a:bodyPr/>
                    <a:lstStyle/>
                    <a:p>
                      <a:pPr algn="ctr"/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>
                    <a:solidFill>
                      <a:srgbClr val="3333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i="0" dirty="0" err="1">
                          <a:solidFill>
                            <a:srgbClr val="F6F5BD"/>
                          </a:solidFill>
                          <a:latin typeface="Calibri"/>
                          <a:cs typeface="Calibri"/>
                        </a:rPr>
                        <a:t>Cmp</a:t>
                      </a:r>
                      <a:endParaRPr lang="en-US" b="0" i="0" dirty="0">
                        <a:solidFill>
                          <a:srgbClr val="F6F5BD"/>
                        </a:solidFill>
                        <a:latin typeface="Calibri"/>
                        <a:cs typeface="Calibri"/>
                      </a:endParaRPr>
                    </a:p>
                  </a:txBody>
                  <a:tcPr>
                    <a:solidFill>
                      <a:srgbClr val="3333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i="0" dirty="0">
                          <a:solidFill>
                            <a:srgbClr val="F6F5BD"/>
                          </a:solidFill>
                          <a:latin typeface="Calibri"/>
                          <a:cs typeface="Calibri"/>
                        </a:rPr>
                        <a:t>Bad</a:t>
                      </a:r>
                    </a:p>
                  </a:txBody>
                  <a:tcPr>
                    <a:solidFill>
                      <a:srgbClr val="3333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i="0" dirty="0">
                          <a:solidFill>
                            <a:srgbClr val="F6F5BD"/>
                          </a:solidFill>
                          <a:latin typeface="Calibri"/>
                          <a:cs typeface="Calibri"/>
                        </a:rPr>
                        <a:t>Size</a:t>
                      </a:r>
                    </a:p>
                  </a:txBody>
                  <a:tcPr>
                    <a:solidFill>
                      <a:srgbClr val="3333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4442">
                <a:tc>
                  <a:txBody>
                    <a:bodyPr/>
                    <a:lstStyle/>
                    <a:p>
                      <a:pPr algn="l"/>
                      <a:r>
                        <a:rPr lang="en-US" sz="1600" b="1" i="0" dirty="0" err="1">
                          <a:latin typeface="Courier New"/>
                          <a:cs typeface="Courier New"/>
                        </a:rPr>
                        <a:t>int</a:t>
                      </a:r>
                      <a:r>
                        <a:rPr lang="en-US" sz="1600" b="1" i="0" dirty="0">
                          <a:latin typeface="Courier New"/>
                          <a:cs typeface="Courier New"/>
                        </a:rPr>
                        <a:t> A1[3][5]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i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i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4442">
                <a:tc>
                  <a:txBody>
                    <a:bodyPr/>
                    <a:lstStyle/>
                    <a:p>
                      <a:pPr algn="l"/>
                      <a:r>
                        <a:rPr lang="en-US" sz="1600" b="1" i="0" dirty="0" err="1">
                          <a:latin typeface="Courier New"/>
                          <a:cs typeface="Courier New"/>
                        </a:rPr>
                        <a:t>int</a:t>
                      </a:r>
                      <a:r>
                        <a:rPr lang="en-US" sz="1600" b="1" i="0" dirty="0">
                          <a:latin typeface="Courier New"/>
                          <a:cs typeface="Courier New"/>
                        </a:rPr>
                        <a:t> *A2[3][5]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i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i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i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4442">
                <a:tc>
                  <a:txBody>
                    <a:bodyPr/>
                    <a:lstStyle/>
                    <a:p>
                      <a:pPr algn="l"/>
                      <a:r>
                        <a:rPr lang="en-US" sz="1600" b="1" i="0" dirty="0" err="1">
                          <a:latin typeface="Courier New"/>
                          <a:cs typeface="Courier New"/>
                        </a:rPr>
                        <a:t>int</a:t>
                      </a:r>
                      <a:r>
                        <a:rPr lang="en-US" sz="1600" b="1" i="0" dirty="0">
                          <a:latin typeface="Courier New"/>
                          <a:cs typeface="Courier New"/>
                        </a:rPr>
                        <a:t> (*A3)[3][5]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4442">
                <a:tc>
                  <a:txBody>
                    <a:bodyPr/>
                    <a:lstStyle/>
                    <a:p>
                      <a:pPr algn="l"/>
                      <a:r>
                        <a:rPr lang="en-US" sz="1600" b="1" i="0" dirty="0" err="1">
                          <a:latin typeface="Courier New"/>
                          <a:cs typeface="Courier New"/>
                        </a:rPr>
                        <a:t>int</a:t>
                      </a:r>
                      <a:r>
                        <a:rPr lang="en-US" sz="1600" b="1" i="0" dirty="0">
                          <a:latin typeface="Courier New"/>
                          <a:cs typeface="Courier New"/>
                        </a:rPr>
                        <a:t> *(A4[3][5])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4442">
                <a:tc>
                  <a:txBody>
                    <a:bodyPr/>
                    <a:lstStyle/>
                    <a:p>
                      <a:pPr algn="l"/>
                      <a:r>
                        <a:rPr lang="en-US" sz="1600" b="1" i="0" dirty="0" err="1">
                          <a:latin typeface="Courier New"/>
                          <a:cs typeface="Courier New"/>
                        </a:rPr>
                        <a:t>int</a:t>
                      </a:r>
                      <a:r>
                        <a:rPr lang="en-US" sz="1600" b="1" i="0" dirty="0">
                          <a:latin typeface="Courier New"/>
                          <a:cs typeface="Courier New"/>
                        </a:rPr>
                        <a:t> (*A5[3])[5]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42595915"/>
      </p:ext>
    </p:extLst>
  </p:cSld>
  <p:clrMapOvr>
    <a:masterClrMapping/>
  </p:clrMapOvr>
  <p:transition/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5" name="Table 2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7403689"/>
              </p:ext>
            </p:extLst>
          </p:nvPr>
        </p:nvGraphicFramePr>
        <p:xfrm>
          <a:off x="5652120" y="606284"/>
          <a:ext cx="2429610" cy="2246652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4296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4442">
                <a:tc>
                  <a:txBody>
                    <a:bodyPr/>
                    <a:lstStyle/>
                    <a:p>
                      <a:pPr algn="ctr"/>
                      <a:r>
                        <a:rPr lang="en-US" b="1" i="0" dirty="0">
                          <a:latin typeface="Calibri"/>
                          <a:cs typeface="Calibri"/>
                        </a:rPr>
                        <a:t>Declaration</a:t>
                      </a:r>
                    </a:p>
                  </a:txBody>
                  <a:tcPr>
                    <a:solidFill>
                      <a:srgbClr val="3333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4442">
                <a:tc>
                  <a:txBody>
                    <a:bodyPr/>
                    <a:lstStyle/>
                    <a:p>
                      <a:pPr algn="l"/>
                      <a:r>
                        <a:rPr lang="en-US" sz="1600" b="1" i="0" dirty="0" err="1">
                          <a:latin typeface="Courier New"/>
                          <a:cs typeface="Courier New"/>
                        </a:rPr>
                        <a:t>int</a:t>
                      </a:r>
                      <a:r>
                        <a:rPr lang="en-US" sz="1600" b="1" i="0" dirty="0">
                          <a:latin typeface="Courier New"/>
                          <a:cs typeface="Courier New"/>
                        </a:rPr>
                        <a:t> A1[3][5]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4442">
                <a:tc>
                  <a:txBody>
                    <a:bodyPr/>
                    <a:lstStyle/>
                    <a:p>
                      <a:pPr algn="l"/>
                      <a:r>
                        <a:rPr lang="en-US" sz="1600" b="1" i="0" dirty="0" err="1">
                          <a:latin typeface="Courier New"/>
                          <a:cs typeface="Courier New"/>
                        </a:rPr>
                        <a:t>int</a:t>
                      </a:r>
                      <a:r>
                        <a:rPr lang="en-US" sz="1600" b="1" i="0" dirty="0">
                          <a:latin typeface="Courier New"/>
                          <a:cs typeface="Courier New"/>
                        </a:rPr>
                        <a:t> *A2[3][5]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4442">
                <a:tc>
                  <a:txBody>
                    <a:bodyPr/>
                    <a:lstStyle/>
                    <a:p>
                      <a:pPr algn="l"/>
                      <a:r>
                        <a:rPr lang="en-US" sz="1600" b="1" i="0" dirty="0" err="1">
                          <a:latin typeface="Courier New"/>
                          <a:cs typeface="Courier New"/>
                        </a:rPr>
                        <a:t>int</a:t>
                      </a:r>
                      <a:r>
                        <a:rPr lang="en-US" sz="1600" b="1" i="0" dirty="0">
                          <a:latin typeface="Courier New"/>
                          <a:cs typeface="Courier New"/>
                        </a:rPr>
                        <a:t> (*A3)[3][5]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4442">
                <a:tc>
                  <a:txBody>
                    <a:bodyPr/>
                    <a:lstStyle/>
                    <a:p>
                      <a:pPr algn="l"/>
                      <a:r>
                        <a:rPr lang="en-US" sz="1600" b="1" i="0" dirty="0" err="1">
                          <a:latin typeface="Courier New"/>
                          <a:cs typeface="Courier New"/>
                        </a:rPr>
                        <a:t>int</a:t>
                      </a:r>
                      <a:r>
                        <a:rPr lang="en-US" sz="1600" b="1" i="0" dirty="0">
                          <a:latin typeface="Courier New"/>
                          <a:cs typeface="Courier New"/>
                        </a:rPr>
                        <a:t> *(A4[3][5])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4442">
                <a:tc>
                  <a:txBody>
                    <a:bodyPr/>
                    <a:lstStyle/>
                    <a:p>
                      <a:pPr algn="l"/>
                      <a:r>
                        <a:rPr lang="en-US" sz="1600" b="1" i="0" dirty="0" err="1">
                          <a:latin typeface="Courier New"/>
                          <a:cs typeface="Courier New"/>
                        </a:rPr>
                        <a:t>int</a:t>
                      </a:r>
                      <a:r>
                        <a:rPr lang="en-US" sz="1600" b="1" i="0" dirty="0">
                          <a:latin typeface="Courier New"/>
                          <a:cs typeface="Courier New"/>
                        </a:rPr>
                        <a:t> (*A5[3])[5]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9" name="Text Box 33"/>
          <p:cNvSpPr txBox="1">
            <a:spLocks noChangeArrowheads="1"/>
          </p:cNvSpPr>
          <p:nvPr/>
        </p:nvSpPr>
        <p:spPr bwMode="auto">
          <a:xfrm>
            <a:off x="107504" y="3068960"/>
            <a:ext cx="1080120" cy="33855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600" dirty="0">
                <a:latin typeface="Courier New"/>
                <a:cs typeface="Courier New"/>
              </a:rPr>
              <a:t>A2/A4</a:t>
            </a:r>
          </a:p>
        </p:txBody>
      </p:sp>
      <p:sp>
        <p:nvSpPr>
          <p:cNvPr id="7" name="Rectangle 27"/>
          <p:cNvSpPr>
            <a:spLocks noChangeArrowheads="1"/>
          </p:cNvSpPr>
          <p:nvPr/>
        </p:nvSpPr>
        <p:spPr bwMode="auto">
          <a:xfrm>
            <a:off x="78904" y="3429000"/>
            <a:ext cx="1828800" cy="228964"/>
          </a:xfrm>
          <a:prstGeom prst="rect">
            <a:avLst/>
          </a:prstGeom>
          <a:solidFill>
            <a:srgbClr val="F6F5BD"/>
          </a:solidFill>
          <a:ln w="3175" cmpd="sng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defRPr/>
            </a:pPr>
            <a:endParaRPr lang="en-US" sz="1600" dirty="0">
              <a:latin typeface="Calibri" pitchFamily="34" charset="0"/>
              <a:ea typeface="+mn-ea"/>
              <a:cs typeface="+mn-cs"/>
            </a:endParaRPr>
          </a:p>
        </p:txBody>
      </p:sp>
      <p:cxnSp>
        <p:nvCxnSpPr>
          <p:cNvPr id="12" name="Straight Arrow Connector 11"/>
          <p:cNvCxnSpPr/>
          <p:nvPr/>
        </p:nvCxnSpPr>
        <p:spPr bwMode="auto">
          <a:xfrm>
            <a:off x="943000" y="3543482"/>
            <a:ext cx="576064" cy="0"/>
          </a:xfrm>
          <a:prstGeom prst="straightConnector1">
            <a:avLst/>
          </a:prstGeom>
          <a:noFill/>
          <a:ln w="2540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oval" w="lg" len="lg"/>
            <a:tailEnd type="arrow"/>
          </a:ln>
          <a:effectLst/>
        </p:spPr>
      </p:cxnSp>
      <p:sp>
        <p:nvSpPr>
          <p:cNvPr id="41" name="Rectangle 27"/>
          <p:cNvSpPr>
            <a:spLocks noChangeArrowheads="1"/>
          </p:cNvSpPr>
          <p:nvPr/>
        </p:nvSpPr>
        <p:spPr bwMode="auto">
          <a:xfrm>
            <a:off x="1879104" y="3429000"/>
            <a:ext cx="1828800" cy="228964"/>
          </a:xfrm>
          <a:prstGeom prst="rect">
            <a:avLst/>
          </a:prstGeom>
          <a:solidFill>
            <a:srgbClr val="F6F5BD"/>
          </a:solidFill>
          <a:ln w="3175" cmpd="sng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defRPr/>
            </a:pPr>
            <a:endParaRPr lang="en-US" sz="1600" dirty="0">
              <a:latin typeface="Calibri" pitchFamily="34" charset="0"/>
              <a:ea typeface="+mn-ea"/>
              <a:cs typeface="+mn-cs"/>
            </a:endParaRPr>
          </a:p>
        </p:txBody>
      </p:sp>
      <p:cxnSp>
        <p:nvCxnSpPr>
          <p:cNvPr id="42" name="Straight Arrow Connector 41"/>
          <p:cNvCxnSpPr/>
          <p:nvPr/>
        </p:nvCxnSpPr>
        <p:spPr bwMode="auto">
          <a:xfrm>
            <a:off x="2743200" y="3543482"/>
            <a:ext cx="576064" cy="0"/>
          </a:xfrm>
          <a:prstGeom prst="straightConnector1">
            <a:avLst/>
          </a:prstGeom>
          <a:noFill/>
          <a:ln w="2540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oval" w="lg" len="lg"/>
            <a:tailEnd type="arrow"/>
          </a:ln>
          <a:effectLst/>
        </p:spPr>
      </p:cxnSp>
      <p:sp>
        <p:nvSpPr>
          <p:cNvPr id="44" name="Rectangle 27"/>
          <p:cNvSpPr>
            <a:spLocks noChangeArrowheads="1"/>
          </p:cNvSpPr>
          <p:nvPr/>
        </p:nvSpPr>
        <p:spPr bwMode="auto">
          <a:xfrm>
            <a:off x="3679304" y="3429000"/>
            <a:ext cx="1828800" cy="228964"/>
          </a:xfrm>
          <a:prstGeom prst="rect">
            <a:avLst/>
          </a:prstGeom>
          <a:solidFill>
            <a:srgbClr val="F6F5BD"/>
          </a:solidFill>
          <a:ln w="3175" cmpd="sng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defRPr/>
            </a:pPr>
            <a:endParaRPr lang="en-US" sz="1600" dirty="0">
              <a:latin typeface="Calibri" pitchFamily="34" charset="0"/>
              <a:ea typeface="+mn-ea"/>
              <a:cs typeface="+mn-cs"/>
            </a:endParaRPr>
          </a:p>
        </p:txBody>
      </p:sp>
      <p:cxnSp>
        <p:nvCxnSpPr>
          <p:cNvPr id="45" name="Straight Arrow Connector 44"/>
          <p:cNvCxnSpPr/>
          <p:nvPr/>
        </p:nvCxnSpPr>
        <p:spPr bwMode="auto">
          <a:xfrm>
            <a:off x="4543400" y="3543482"/>
            <a:ext cx="576064" cy="0"/>
          </a:xfrm>
          <a:prstGeom prst="straightConnector1">
            <a:avLst/>
          </a:prstGeom>
          <a:noFill/>
          <a:ln w="2540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oval" w="lg" len="lg"/>
            <a:tailEnd type="arrow"/>
          </a:ln>
          <a:effectLst/>
        </p:spPr>
      </p:cxnSp>
      <p:sp>
        <p:nvSpPr>
          <p:cNvPr id="47" name="Rectangle 27"/>
          <p:cNvSpPr>
            <a:spLocks noChangeArrowheads="1"/>
          </p:cNvSpPr>
          <p:nvPr/>
        </p:nvSpPr>
        <p:spPr bwMode="auto">
          <a:xfrm>
            <a:off x="5479504" y="3429000"/>
            <a:ext cx="1828800" cy="228964"/>
          </a:xfrm>
          <a:prstGeom prst="rect">
            <a:avLst/>
          </a:prstGeom>
          <a:solidFill>
            <a:srgbClr val="F6F5BD"/>
          </a:solidFill>
          <a:ln w="3175" cmpd="sng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defRPr/>
            </a:pPr>
            <a:endParaRPr lang="en-US" sz="1600" dirty="0">
              <a:latin typeface="Calibri" pitchFamily="34" charset="0"/>
              <a:ea typeface="+mn-ea"/>
              <a:cs typeface="+mn-cs"/>
            </a:endParaRPr>
          </a:p>
        </p:txBody>
      </p:sp>
      <p:cxnSp>
        <p:nvCxnSpPr>
          <p:cNvPr id="48" name="Straight Arrow Connector 47"/>
          <p:cNvCxnSpPr/>
          <p:nvPr/>
        </p:nvCxnSpPr>
        <p:spPr bwMode="auto">
          <a:xfrm>
            <a:off x="6343600" y="3543482"/>
            <a:ext cx="576064" cy="0"/>
          </a:xfrm>
          <a:prstGeom prst="straightConnector1">
            <a:avLst/>
          </a:prstGeom>
          <a:noFill/>
          <a:ln w="2540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oval" w="lg" len="lg"/>
            <a:tailEnd type="arrow"/>
          </a:ln>
          <a:effectLst/>
        </p:spPr>
      </p:cxnSp>
      <p:sp>
        <p:nvSpPr>
          <p:cNvPr id="50" name="Rectangle 27"/>
          <p:cNvSpPr>
            <a:spLocks noChangeArrowheads="1"/>
          </p:cNvSpPr>
          <p:nvPr/>
        </p:nvSpPr>
        <p:spPr bwMode="auto">
          <a:xfrm>
            <a:off x="7279704" y="3429000"/>
            <a:ext cx="1828800" cy="228964"/>
          </a:xfrm>
          <a:prstGeom prst="rect">
            <a:avLst/>
          </a:prstGeom>
          <a:solidFill>
            <a:srgbClr val="F6F5BD"/>
          </a:solidFill>
          <a:ln w="3175" cmpd="sng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defRPr/>
            </a:pPr>
            <a:endParaRPr lang="en-US" sz="1600" dirty="0">
              <a:latin typeface="Calibri" pitchFamily="34" charset="0"/>
              <a:ea typeface="+mn-ea"/>
              <a:cs typeface="+mn-cs"/>
            </a:endParaRPr>
          </a:p>
        </p:txBody>
      </p:sp>
      <p:cxnSp>
        <p:nvCxnSpPr>
          <p:cNvPr id="51" name="Straight Arrow Connector 50"/>
          <p:cNvCxnSpPr/>
          <p:nvPr/>
        </p:nvCxnSpPr>
        <p:spPr bwMode="auto">
          <a:xfrm>
            <a:off x="8143800" y="3543482"/>
            <a:ext cx="576064" cy="0"/>
          </a:xfrm>
          <a:prstGeom prst="straightConnector1">
            <a:avLst/>
          </a:prstGeom>
          <a:noFill/>
          <a:ln w="2540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oval" w="lg" len="lg"/>
            <a:tailEnd type="arrow"/>
          </a:ln>
          <a:effectLst/>
        </p:spPr>
      </p:cxnSp>
      <p:sp>
        <p:nvSpPr>
          <p:cNvPr id="53" name="Rectangle 27"/>
          <p:cNvSpPr>
            <a:spLocks noChangeArrowheads="1"/>
          </p:cNvSpPr>
          <p:nvPr/>
        </p:nvSpPr>
        <p:spPr bwMode="auto">
          <a:xfrm>
            <a:off x="78904" y="3645024"/>
            <a:ext cx="1828800" cy="228964"/>
          </a:xfrm>
          <a:prstGeom prst="rect">
            <a:avLst/>
          </a:prstGeom>
          <a:solidFill>
            <a:srgbClr val="F6F5BD"/>
          </a:solidFill>
          <a:ln w="3175" cmpd="sng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defRPr/>
            </a:pPr>
            <a:endParaRPr lang="en-US" sz="1600" dirty="0">
              <a:latin typeface="Calibri" pitchFamily="34" charset="0"/>
              <a:ea typeface="+mn-ea"/>
              <a:cs typeface="+mn-cs"/>
            </a:endParaRPr>
          </a:p>
        </p:txBody>
      </p:sp>
      <p:cxnSp>
        <p:nvCxnSpPr>
          <p:cNvPr id="54" name="Straight Arrow Connector 53"/>
          <p:cNvCxnSpPr/>
          <p:nvPr/>
        </p:nvCxnSpPr>
        <p:spPr bwMode="auto">
          <a:xfrm>
            <a:off x="943000" y="3759506"/>
            <a:ext cx="576064" cy="0"/>
          </a:xfrm>
          <a:prstGeom prst="straightConnector1">
            <a:avLst/>
          </a:prstGeom>
          <a:noFill/>
          <a:ln w="2540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oval" w="lg" len="lg"/>
            <a:tailEnd type="arrow"/>
          </a:ln>
          <a:effectLst/>
        </p:spPr>
      </p:cxnSp>
      <p:sp>
        <p:nvSpPr>
          <p:cNvPr id="56" name="Rectangle 27"/>
          <p:cNvSpPr>
            <a:spLocks noChangeArrowheads="1"/>
          </p:cNvSpPr>
          <p:nvPr/>
        </p:nvSpPr>
        <p:spPr bwMode="auto">
          <a:xfrm>
            <a:off x="1879104" y="3645024"/>
            <a:ext cx="1828800" cy="228964"/>
          </a:xfrm>
          <a:prstGeom prst="rect">
            <a:avLst/>
          </a:prstGeom>
          <a:solidFill>
            <a:srgbClr val="F6F5BD"/>
          </a:solidFill>
          <a:ln w="3175" cmpd="sng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defRPr/>
            </a:pPr>
            <a:endParaRPr lang="en-US" sz="1600" dirty="0">
              <a:latin typeface="Calibri" pitchFamily="34" charset="0"/>
              <a:ea typeface="+mn-ea"/>
              <a:cs typeface="+mn-cs"/>
            </a:endParaRPr>
          </a:p>
        </p:txBody>
      </p:sp>
      <p:cxnSp>
        <p:nvCxnSpPr>
          <p:cNvPr id="57" name="Straight Arrow Connector 56"/>
          <p:cNvCxnSpPr/>
          <p:nvPr/>
        </p:nvCxnSpPr>
        <p:spPr bwMode="auto">
          <a:xfrm>
            <a:off x="2743200" y="3759506"/>
            <a:ext cx="576064" cy="0"/>
          </a:xfrm>
          <a:prstGeom prst="straightConnector1">
            <a:avLst/>
          </a:prstGeom>
          <a:noFill/>
          <a:ln w="2540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oval" w="lg" len="lg"/>
            <a:tailEnd type="arrow"/>
          </a:ln>
          <a:effectLst/>
        </p:spPr>
      </p:cxnSp>
      <p:sp>
        <p:nvSpPr>
          <p:cNvPr id="59" name="Rectangle 27"/>
          <p:cNvSpPr>
            <a:spLocks noChangeArrowheads="1"/>
          </p:cNvSpPr>
          <p:nvPr/>
        </p:nvSpPr>
        <p:spPr bwMode="auto">
          <a:xfrm>
            <a:off x="3679304" y="3645024"/>
            <a:ext cx="1828800" cy="228964"/>
          </a:xfrm>
          <a:prstGeom prst="rect">
            <a:avLst/>
          </a:prstGeom>
          <a:solidFill>
            <a:srgbClr val="F6F5BD"/>
          </a:solidFill>
          <a:ln w="3175" cmpd="sng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defRPr/>
            </a:pPr>
            <a:endParaRPr lang="en-US" sz="1600" dirty="0">
              <a:latin typeface="Calibri" pitchFamily="34" charset="0"/>
              <a:ea typeface="+mn-ea"/>
              <a:cs typeface="+mn-cs"/>
            </a:endParaRPr>
          </a:p>
        </p:txBody>
      </p:sp>
      <p:cxnSp>
        <p:nvCxnSpPr>
          <p:cNvPr id="60" name="Straight Arrow Connector 59"/>
          <p:cNvCxnSpPr/>
          <p:nvPr/>
        </p:nvCxnSpPr>
        <p:spPr bwMode="auto">
          <a:xfrm>
            <a:off x="4543400" y="3759506"/>
            <a:ext cx="576064" cy="0"/>
          </a:xfrm>
          <a:prstGeom prst="straightConnector1">
            <a:avLst/>
          </a:prstGeom>
          <a:noFill/>
          <a:ln w="2540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oval" w="lg" len="lg"/>
            <a:tailEnd type="arrow"/>
          </a:ln>
          <a:effectLst/>
        </p:spPr>
      </p:cxnSp>
      <p:sp>
        <p:nvSpPr>
          <p:cNvPr id="62" name="Rectangle 27"/>
          <p:cNvSpPr>
            <a:spLocks noChangeArrowheads="1"/>
          </p:cNvSpPr>
          <p:nvPr/>
        </p:nvSpPr>
        <p:spPr bwMode="auto">
          <a:xfrm>
            <a:off x="5479504" y="3645024"/>
            <a:ext cx="1828800" cy="228964"/>
          </a:xfrm>
          <a:prstGeom prst="rect">
            <a:avLst/>
          </a:prstGeom>
          <a:solidFill>
            <a:srgbClr val="F6F5BD"/>
          </a:solidFill>
          <a:ln w="3175" cmpd="sng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defRPr/>
            </a:pPr>
            <a:endParaRPr lang="en-US" sz="1600" dirty="0">
              <a:latin typeface="Calibri" pitchFamily="34" charset="0"/>
              <a:ea typeface="+mn-ea"/>
              <a:cs typeface="+mn-cs"/>
            </a:endParaRPr>
          </a:p>
        </p:txBody>
      </p:sp>
      <p:cxnSp>
        <p:nvCxnSpPr>
          <p:cNvPr id="63" name="Straight Arrow Connector 62"/>
          <p:cNvCxnSpPr/>
          <p:nvPr/>
        </p:nvCxnSpPr>
        <p:spPr bwMode="auto">
          <a:xfrm>
            <a:off x="6343600" y="3759506"/>
            <a:ext cx="576064" cy="0"/>
          </a:xfrm>
          <a:prstGeom prst="straightConnector1">
            <a:avLst/>
          </a:prstGeom>
          <a:noFill/>
          <a:ln w="2540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oval" w="lg" len="lg"/>
            <a:tailEnd type="arrow"/>
          </a:ln>
          <a:effectLst/>
        </p:spPr>
      </p:cxnSp>
      <p:sp>
        <p:nvSpPr>
          <p:cNvPr id="65" name="Rectangle 27"/>
          <p:cNvSpPr>
            <a:spLocks noChangeArrowheads="1"/>
          </p:cNvSpPr>
          <p:nvPr/>
        </p:nvSpPr>
        <p:spPr bwMode="auto">
          <a:xfrm>
            <a:off x="7279704" y="3645024"/>
            <a:ext cx="1828800" cy="228964"/>
          </a:xfrm>
          <a:prstGeom prst="rect">
            <a:avLst/>
          </a:prstGeom>
          <a:solidFill>
            <a:srgbClr val="F6F5BD"/>
          </a:solidFill>
          <a:ln w="3175" cmpd="sng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defRPr/>
            </a:pPr>
            <a:endParaRPr lang="en-US" sz="1600" dirty="0">
              <a:latin typeface="Calibri" pitchFamily="34" charset="0"/>
              <a:ea typeface="+mn-ea"/>
              <a:cs typeface="+mn-cs"/>
            </a:endParaRPr>
          </a:p>
        </p:txBody>
      </p:sp>
      <p:cxnSp>
        <p:nvCxnSpPr>
          <p:cNvPr id="66" name="Straight Arrow Connector 65"/>
          <p:cNvCxnSpPr/>
          <p:nvPr/>
        </p:nvCxnSpPr>
        <p:spPr bwMode="auto">
          <a:xfrm>
            <a:off x="8143800" y="3759506"/>
            <a:ext cx="576064" cy="0"/>
          </a:xfrm>
          <a:prstGeom prst="straightConnector1">
            <a:avLst/>
          </a:prstGeom>
          <a:noFill/>
          <a:ln w="2540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oval" w="lg" len="lg"/>
            <a:tailEnd type="arrow"/>
          </a:ln>
          <a:effectLst/>
        </p:spPr>
      </p:cxnSp>
      <p:sp>
        <p:nvSpPr>
          <p:cNvPr id="68" name="Rectangle 27"/>
          <p:cNvSpPr>
            <a:spLocks noChangeArrowheads="1"/>
          </p:cNvSpPr>
          <p:nvPr/>
        </p:nvSpPr>
        <p:spPr bwMode="auto">
          <a:xfrm>
            <a:off x="78904" y="3861048"/>
            <a:ext cx="1828800" cy="228964"/>
          </a:xfrm>
          <a:prstGeom prst="rect">
            <a:avLst/>
          </a:prstGeom>
          <a:solidFill>
            <a:srgbClr val="F6F5BD"/>
          </a:solidFill>
          <a:ln w="3175" cmpd="sng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defRPr/>
            </a:pPr>
            <a:endParaRPr lang="en-US" sz="1600" dirty="0">
              <a:latin typeface="Calibri" pitchFamily="34" charset="0"/>
              <a:ea typeface="+mn-ea"/>
              <a:cs typeface="+mn-cs"/>
            </a:endParaRPr>
          </a:p>
        </p:txBody>
      </p:sp>
      <p:cxnSp>
        <p:nvCxnSpPr>
          <p:cNvPr id="69" name="Straight Arrow Connector 68"/>
          <p:cNvCxnSpPr/>
          <p:nvPr/>
        </p:nvCxnSpPr>
        <p:spPr bwMode="auto">
          <a:xfrm>
            <a:off x="943000" y="3975530"/>
            <a:ext cx="576064" cy="0"/>
          </a:xfrm>
          <a:prstGeom prst="straightConnector1">
            <a:avLst/>
          </a:prstGeom>
          <a:noFill/>
          <a:ln w="2540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oval" w="lg" len="lg"/>
            <a:tailEnd type="arrow"/>
          </a:ln>
          <a:effectLst/>
        </p:spPr>
      </p:cxnSp>
      <p:sp>
        <p:nvSpPr>
          <p:cNvPr id="71" name="Rectangle 27"/>
          <p:cNvSpPr>
            <a:spLocks noChangeArrowheads="1"/>
          </p:cNvSpPr>
          <p:nvPr/>
        </p:nvSpPr>
        <p:spPr bwMode="auto">
          <a:xfrm>
            <a:off x="1879104" y="3861048"/>
            <a:ext cx="1828800" cy="228964"/>
          </a:xfrm>
          <a:prstGeom prst="rect">
            <a:avLst/>
          </a:prstGeom>
          <a:solidFill>
            <a:srgbClr val="F6F5BD"/>
          </a:solidFill>
          <a:ln w="3175" cmpd="sng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defRPr/>
            </a:pPr>
            <a:endParaRPr lang="en-US" sz="1600" dirty="0">
              <a:latin typeface="Calibri" pitchFamily="34" charset="0"/>
              <a:ea typeface="+mn-ea"/>
              <a:cs typeface="+mn-cs"/>
            </a:endParaRPr>
          </a:p>
        </p:txBody>
      </p:sp>
      <p:cxnSp>
        <p:nvCxnSpPr>
          <p:cNvPr id="72" name="Straight Arrow Connector 71"/>
          <p:cNvCxnSpPr/>
          <p:nvPr/>
        </p:nvCxnSpPr>
        <p:spPr bwMode="auto">
          <a:xfrm>
            <a:off x="2743200" y="3975530"/>
            <a:ext cx="576064" cy="0"/>
          </a:xfrm>
          <a:prstGeom prst="straightConnector1">
            <a:avLst/>
          </a:prstGeom>
          <a:noFill/>
          <a:ln w="2540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oval" w="lg" len="lg"/>
            <a:tailEnd type="arrow"/>
          </a:ln>
          <a:effectLst/>
        </p:spPr>
      </p:cxnSp>
      <p:sp>
        <p:nvSpPr>
          <p:cNvPr id="74" name="Rectangle 27"/>
          <p:cNvSpPr>
            <a:spLocks noChangeArrowheads="1"/>
          </p:cNvSpPr>
          <p:nvPr/>
        </p:nvSpPr>
        <p:spPr bwMode="auto">
          <a:xfrm>
            <a:off x="3679304" y="3861048"/>
            <a:ext cx="1828800" cy="228964"/>
          </a:xfrm>
          <a:prstGeom prst="rect">
            <a:avLst/>
          </a:prstGeom>
          <a:solidFill>
            <a:srgbClr val="F6F5BD"/>
          </a:solidFill>
          <a:ln w="3175" cmpd="sng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defRPr/>
            </a:pPr>
            <a:endParaRPr lang="en-US" sz="1600" dirty="0">
              <a:latin typeface="Calibri" pitchFamily="34" charset="0"/>
              <a:ea typeface="+mn-ea"/>
              <a:cs typeface="+mn-cs"/>
            </a:endParaRPr>
          </a:p>
        </p:txBody>
      </p:sp>
      <p:cxnSp>
        <p:nvCxnSpPr>
          <p:cNvPr id="75" name="Straight Arrow Connector 74"/>
          <p:cNvCxnSpPr/>
          <p:nvPr/>
        </p:nvCxnSpPr>
        <p:spPr bwMode="auto">
          <a:xfrm>
            <a:off x="4543400" y="3975530"/>
            <a:ext cx="576064" cy="0"/>
          </a:xfrm>
          <a:prstGeom prst="straightConnector1">
            <a:avLst/>
          </a:prstGeom>
          <a:noFill/>
          <a:ln w="2540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oval" w="lg" len="lg"/>
            <a:tailEnd type="arrow"/>
          </a:ln>
          <a:effectLst/>
        </p:spPr>
      </p:cxnSp>
      <p:sp>
        <p:nvSpPr>
          <p:cNvPr id="77" name="Rectangle 27"/>
          <p:cNvSpPr>
            <a:spLocks noChangeArrowheads="1"/>
          </p:cNvSpPr>
          <p:nvPr/>
        </p:nvSpPr>
        <p:spPr bwMode="auto">
          <a:xfrm>
            <a:off x="5479504" y="3861048"/>
            <a:ext cx="1828800" cy="228964"/>
          </a:xfrm>
          <a:prstGeom prst="rect">
            <a:avLst/>
          </a:prstGeom>
          <a:solidFill>
            <a:srgbClr val="F6F5BD"/>
          </a:solidFill>
          <a:ln w="3175" cmpd="sng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defRPr/>
            </a:pPr>
            <a:endParaRPr lang="en-US" sz="1600" dirty="0">
              <a:latin typeface="Calibri" pitchFamily="34" charset="0"/>
              <a:ea typeface="+mn-ea"/>
              <a:cs typeface="+mn-cs"/>
            </a:endParaRPr>
          </a:p>
        </p:txBody>
      </p:sp>
      <p:cxnSp>
        <p:nvCxnSpPr>
          <p:cNvPr id="78" name="Straight Arrow Connector 77"/>
          <p:cNvCxnSpPr/>
          <p:nvPr/>
        </p:nvCxnSpPr>
        <p:spPr bwMode="auto">
          <a:xfrm>
            <a:off x="6343600" y="3975530"/>
            <a:ext cx="576064" cy="0"/>
          </a:xfrm>
          <a:prstGeom prst="straightConnector1">
            <a:avLst/>
          </a:prstGeom>
          <a:noFill/>
          <a:ln w="2540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oval" w="lg" len="lg"/>
            <a:tailEnd type="arrow"/>
          </a:ln>
          <a:effectLst/>
        </p:spPr>
      </p:cxnSp>
      <p:sp>
        <p:nvSpPr>
          <p:cNvPr id="80" name="Rectangle 27"/>
          <p:cNvSpPr>
            <a:spLocks noChangeArrowheads="1"/>
          </p:cNvSpPr>
          <p:nvPr/>
        </p:nvSpPr>
        <p:spPr bwMode="auto">
          <a:xfrm>
            <a:off x="7279704" y="3861048"/>
            <a:ext cx="1828800" cy="228964"/>
          </a:xfrm>
          <a:prstGeom prst="rect">
            <a:avLst/>
          </a:prstGeom>
          <a:solidFill>
            <a:srgbClr val="F6F5BD"/>
          </a:solidFill>
          <a:ln w="3175" cmpd="sng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defRPr/>
            </a:pPr>
            <a:endParaRPr lang="en-US" sz="1600" dirty="0">
              <a:latin typeface="Calibri" pitchFamily="34" charset="0"/>
              <a:ea typeface="+mn-ea"/>
              <a:cs typeface="+mn-cs"/>
            </a:endParaRPr>
          </a:p>
        </p:txBody>
      </p:sp>
      <p:cxnSp>
        <p:nvCxnSpPr>
          <p:cNvPr id="81" name="Straight Arrow Connector 80"/>
          <p:cNvCxnSpPr/>
          <p:nvPr/>
        </p:nvCxnSpPr>
        <p:spPr bwMode="auto">
          <a:xfrm>
            <a:off x="8143800" y="3975530"/>
            <a:ext cx="576064" cy="0"/>
          </a:xfrm>
          <a:prstGeom prst="straightConnector1">
            <a:avLst/>
          </a:prstGeom>
          <a:noFill/>
          <a:ln w="2540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oval" w="lg" len="lg"/>
            <a:tailEnd type="arrow"/>
          </a:ln>
          <a:effectLst/>
        </p:spPr>
      </p:cxnSp>
      <p:grpSp>
        <p:nvGrpSpPr>
          <p:cNvPr id="180" name="Group 179"/>
          <p:cNvGrpSpPr/>
          <p:nvPr/>
        </p:nvGrpSpPr>
        <p:grpSpPr>
          <a:xfrm>
            <a:off x="107504" y="5021722"/>
            <a:ext cx="8945574" cy="1503622"/>
            <a:chOff x="107504" y="4098558"/>
            <a:chExt cx="8945574" cy="1503622"/>
          </a:xfrm>
        </p:grpSpPr>
        <p:grpSp>
          <p:nvGrpSpPr>
            <p:cNvPr id="177" name="Group 176"/>
            <p:cNvGrpSpPr/>
            <p:nvPr/>
          </p:nvGrpSpPr>
          <p:grpSpPr>
            <a:xfrm>
              <a:off x="107504" y="4437112"/>
              <a:ext cx="8945574" cy="1165068"/>
              <a:chOff x="107504" y="4437112"/>
              <a:chExt cx="8945574" cy="1165068"/>
            </a:xfrm>
          </p:grpSpPr>
          <p:sp>
            <p:nvSpPr>
              <p:cNvPr id="141" name="Rectangle 27"/>
              <p:cNvSpPr>
                <a:spLocks noChangeArrowheads="1"/>
              </p:cNvSpPr>
              <p:nvPr/>
            </p:nvSpPr>
            <p:spPr bwMode="auto">
              <a:xfrm>
                <a:off x="107504" y="4437112"/>
                <a:ext cx="1828800" cy="228964"/>
              </a:xfrm>
              <a:prstGeom prst="rect">
                <a:avLst/>
              </a:prstGeom>
              <a:solidFill>
                <a:srgbClr val="F6F5BD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endParaRPr lang="en-US" sz="1600" dirty="0">
                  <a:latin typeface="Calibri" pitchFamily="34" charset="0"/>
                  <a:ea typeface="+mn-ea"/>
                  <a:cs typeface="+mn-cs"/>
                </a:endParaRPr>
              </a:p>
            </p:txBody>
          </p:sp>
          <p:cxnSp>
            <p:nvCxnSpPr>
              <p:cNvPr id="142" name="Straight Arrow Connector 141"/>
              <p:cNvCxnSpPr/>
              <p:nvPr/>
            </p:nvCxnSpPr>
            <p:spPr bwMode="auto">
              <a:xfrm>
                <a:off x="971600" y="4551594"/>
                <a:ext cx="0" cy="821622"/>
              </a:xfrm>
              <a:prstGeom prst="straightConnector1">
                <a:avLst/>
              </a:prstGeom>
              <a:noFill/>
              <a:ln w="25400" cap="flat" cmpd="sng" algn="ctr">
                <a:solidFill>
                  <a:schemeClr val="tx1">
                    <a:lumMod val="50000"/>
                    <a:lumOff val="50000"/>
                  </a:schemeClr>
                </a:solidFill>
                <a:prstDash val="solid"/>
                <a:round/>
                <a:headEnd type="oval" w="lg" len="lg"/>
                <a:tailEnd type="arrow"/>
              </a:ln>
              <a:effectLst/>
            </p:spPr>
          </p:cxnSp>
          <p:sp>
            <p:nvSpPr>
              <p:cNvPr id="139" name="Rectangle 27"/>
              <p:cNvSpPr>
                <a:spLocks noChangeArrowheads="1"/>
              </p:cNvSpPr>
              <p:nvPr/>
            </p:nvSpPr>
            <p:spPr bwMode="auto">
              <a:xfrm>
                <a:off x="1907704" y="4437112"/>
                <a:ext cx="1828800" cy="228964"/>
              </a:xfrm>
              <a:prstGeom prst="rect">
                <a:avLst/>
              </a:prstGeom>
              <a:solidFill>
                <a:srgbClr val="F6F5BD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endParaRPr lang="en-US" sz="1600" dirty="0">
                  <a:latin typeface="Calibri" pitchFamily="34" charset="0"/>
                  <a:ea typeface="+mn-ea"/>
                  <a:cs typeface="+mn-cs"/>
                </a:endParaRPr>
              </a:p>
            </p:txBody>
          </p:sp>
          <p:cxnSp>
            <p:nvCxnSpPr>
              <p:cNvPr id="140" name="Straight Arrow Connector 139"/>
              <p:cNvCxnSpPr/>
              <p:nvPr/>
            </p:nvCxnSpPr>
            <p:spPr bwMode="auto">
              <a:xfrm>
                <a:off x="2771800" y="4551594"/>
                <a:ext cx="0" cy="533590"/>
              </a:xfrm>
              <a:prstGeom prst="straightConnector1">
                <a:avLst/>
              </a:prstGeom>
              <a:noFill/>
              <a:ln w="25400" cap="flat" cmpd="sng" algn="ctr">
                <a:solidFill>
                  <a:schemeClr val="tx1">
                    <a:lumMod val="50000"/>
                    <a:lumOff val="50000"/>
                  </a:schemeClr>
                </a:solidFill>
                <a:prstDash val="solid"/>
                <a:round/>
                <a:headEnd type="oval" w="lg" len="lg"/>
                <a:tailEnd type="arrow"/>
              </a:ln>
              <a:effectLst/>
            </p:spPr>
          </p:cxnSp>
          <p:sp>
            <p:nvSpPr>
              <p:cNvPr id="137" name="Rectangle 27"/>
              <p:cNvSpPr>
                <a:spLocks noChangeArrowheads="1"/>
              </p:cNvSpPr>
              <p:nvPr/>
            </p:nvSpPr>
            <p:spPr bwMode="auto">
              <a:xfrm>
                <a:off x="3707904" y="4437112"/>
                <a:ext cx="1828800" cy="228964"/>
              </a:xfrm>
              <a:prstGeom prst="rect">
                <a:avLst/>
              </a:prstGeom>
              <a:solidFill>
                <a:srgbClr val="F6F5BD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endParaRPr lang="en-US" sz="1600" dirty="0">
                  <a:latin typeface="Calibri" pitchFamily="34" charset="0"/>
                  <a:ea typeface="+mn-ea"/>
                  <a:cs typeface="+mn-cs"/>
                </a:endParaRPr>
              </a:p>
            </p:txBody>
          </p:sp>
          <p:cxnSp>
            <p:nvCxnSpPr>
              <p:cNvPr id="138" name="Straight Arrow Connector 137"/>
              <p:cNvCxnSpPr/>
              <p:nvPr/>
            </p:nvCxnSpPr>
            <p:spPr bwMode="auto">
              <a:xfrm>
                <a:off x="4572000" y="4551594"/>
                <a:ext cx="0" cy="245558"/>
              </a:xfrm>
              <a:prstGeom prst="straightConnector1">
                <a:avLst/>
              </a:prstGeom>
              <a:noFill/>
              <a:ln w="25400" cap="flat" cmpd="sng" algn="ctr">
                <a:solidFill>
                  <a:schemeClr val="tx1">
                    <a:lumMod val="50000"/>
                    <a:lumOff val="50000"/>
                  </a:schemeClr>
                </a:solidFill>
                <a:prstDash val="solid"/>
                <a:round/>
                <a:headEnd type="oval" w="lg" len="lg"/>
                <a:tailEnd type="arrow"/>
              </a:ln>
              <a:effectLst/>
            </p:spPr>
          </p:cxnSp>
          <p:grpSp>
            <p:nvGrpSpPr>
              <p:cNvPr id="167" name="Group 166"/>
              <p:cNvGrpSpPr/>
              <p:nvPr/>
            </p:nvGrpSpPr>
            <p:grpSpPr>
              <a:xfrm>
                <a:off x="4572000" y="4797152"/>
                <a:ext cx="4481078" cy="228964"/>
                <a:chOff x="2267744" y="5013176"/>
                <a:chExt cx="4481078" cy="228964"/>
              </a:xfrm>
            </p:grpSpPr>
            <p:sp>
              <p:nvSpPr>
                <p:cNvPr id="150" name="Rectangle 27"/>
                <p:cNvSpPr>
                  <a:spLocks noChangeArrowheads="1"/>
                </p:cNvSpPr>
                <p:nvPr/>
              </p:nvSpPr>
              <p:spPr bwMode="auto">
                <a:xfrm>
                  <a:off x="2267744" y="5013176"/>
                  <a:ext cx="906574" cy="228964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 w="25400">
                  <a:solidFill>
                    <a:schemeClr val="bg1">
                      <a:lumMod val="50000"/>
                    </a:schemeClr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defRPr/>
                  </a:pPr>
                  <a:endParaRPr lang="en-US" sz="1600" dirty="0">
                    <a:latin typeface="Calibri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151" name="Rectangle 27"/>
                <p:cNvSpPr>
                  <a:spLocks noChangeArrowheads="1"/>
                </p:cNvSpPr>
                <p:nvPr/>
              </p:nvSpPr>
              <p:spPr bwMode="auto">
                <a:xfrm>
                  <a:off x="3161370" y="5013176"/>
                  <a:ext cx="906574" cy="228964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 w="25400">
                  <a:solidFill>
                    <a:schemeClr val="bg1">
                      <a:lumMod val="50000"/>
                    </a:schemeClr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defRPr/>
                  </a:pPr>
                  <a:endParaRPr lang="en-US" sz="1600" dirty="0">
                    <a:latin typeface="Calibri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152" name="Rectangle 27"/>
                <p:cNvSpPr>
                  <a:spLocks noChangeArrowheads="1"/>
                </p:cNvSpPr>
                <p:nvPr/>
              </p:nvSpPr>
              <p:spPr bwMode="auto">
                <a:xfrm>
                  <a:off x="4054996" y="5013176"/>
                  <a:ext cx="906574" cy="228964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 w="25400">
                  <a:solidFill>
                    <a:schemeClr val="bg1">
                      <a:lumMod val="50000"/>
                    </a:schemeClr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defRPr/>
                  </a:pPr>
                  <a:endParaRPr lang="en-US" sz="1600" dirty="0">
                    <a:latin typeface="Calibri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153" name="Rectangle 27"/>
                <p:cNvSpPr>
                  <a:spLocks noChangeArrowheads="1"/>
                </p:cNvSpPr>
                <p:nvPr/>
              </p:nvSpPr>
              <p:spPr bwMode="auto">
                <a:xfrm>
                  <a:off x="4948622" y="5013176"/>
                  <a:ext cx="906574" cy="228964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 w="25400">
                  <a:solidFill>
                    <a:schemeClr val="bg1">
                      <a:lumMod val="50000"/>
                    </a:schemeClr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defRPr/>
                  </a:pPr>
                  <a:endParaRPr lang="en-US" sz="1600" dirty="0">
                    <a:latin typeface="Calibri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154" name="Rectangle 27"/>
                <p:cNvSpPr>
                  <a:spLocks noChangeArrowheads="1"/>
                </p:cNvSpPr>
                <p:nvPr/>
              </p:nvSpPr>
              <p:spPr bwMode="auto">
                <a:xfrm>
                  <a:off x="5842248" y="5013176"/>
                  <a:ext cx="906574" cy="228964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 w="25400">
                  <a:solidFill>
                    <a:schemeClr val="bg1">
                      <a:lumMod val="50000"/>
                    </a:schemeClr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defRPr/>
                  </a:pPr>
                  <a:endParaRPr lang="en-US" sz="1600" dirty="0">
                    <a:latin typeface="Calibri" pitchFamily="34" charset="0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68" name="Group 167"/>
              <p:cNvGrpSpPr/>
              <p:nvPr/>
            </p:nvGrpSpPr>
            <p:grpSpPr>
              <a:xfrm>
                <a:off x="2771800" y="5085184"/>
                <a:ext cx="4481078" cy="228964"/>
                <a:chOff x="2267744" y="5229200"/>
                <a:chExt cx="4481078" cy="228964"/>
              </a:xfrm>
            </p:grpSpPr>
            <p:sp>
              <p:nvSpPr>
                <p:cNvPr id="155" name="Rectangle 27"/>
                <p:cNvSpPr>
                  <a:spLocks noChangeArrowheads="1"/>
                </p:cNvSpPr>
                <p:nvPr/>
              </p:nvSpPr>
              <p:spPr bwMode="auto">
                <a:xfrm>
                  <a:off x="2267744" y="5229200"/>
                  <a:ext cx="906574" cy="228964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 w="25400">
                  <a:solidFill>
                    <a:schemeClr val="bg1">
                      <a:lumMod val="50000"/>
                    </a:schemeClr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defRPr/>
                  </a:pPr>
                  <a:endParaRPr lang="en-US" sz="1600" dirty="0">
                    <a:latin typeface="Calibri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156" name="Rectangle 27"/>
                <p:cNvSpPr>
                  <a:spLocks noChangeArrowheads="1"/>
                </p:cNvSpPr>
                <p:nvPr/>
              </p:nvSpPr>
              <p:spPr bwMode="auto">
                <a:xfrm>
                  <a:off x="3161370" y="5229200"/>
                  <a:ext cx="906574" cy="228964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 w="25400">
                  <a:solidFill>
                    <a:schemeClr val="bg1">
                      <a:lumMod val="50000"/>
                    </a:schemeClr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defRPr/>
                  </a:pPr>
                  <a:endParaRPr lang="en-US" sz="1600" dirty="0">
                    <a:latin typeface="Calibri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157" name="Rectangle 27"/>
                <p:cNvSpPr>
                  <a:spLocks noChangeArrowheads="1"/>
                </p:cNvSpPr>
                <p:nvPr/>
              </p:nvSpPr>
              <p:spPr bwMode="auto">
                <a:xfrm>
                  <a:off x="4054996" y="5229200"/>
                  <a:ext cx="906574" cy="228964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 w="25400">
                  <a:solidFill>
                    <a:schemeClr val="bg1">
                      <a:lumMod val="50000"/>
                    </a:schemeClr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defRPr/>
                  </a:pPr>
                  <a:endParaRPr lang="en-US" sz="1600" dirty="0">
                    <a:latin typeface="Calibri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158" name="Rectangle 27"/>
                <p:cNvSpPr>
                  <a:spLocks noChangeArrowheads="1"/>
                </p:cNvSpPr>
                <p:nvPr/>
              </p:nvSpPr>
              <p:spPr bwMode="auto">
                <a:xfrm>
                  <a:off x="4948622" y="5229200"/>
                  <a:ext cx="906574" cy="228964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 w="25400">
                  <a:solidFill>
                    <a:schemeClr val="bg1">
                      <a:lumMod val="50000"/>
                    </a:schemeClr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defRPr/>
                  </a:pPr>
                  <a:endParaRPr lang="en-US" sz="1600" dirty="0">
                    <a:latin typeface="Calibri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159" name="Rectangle 27"/>
                <p:cNvSpPr>
                  <a:spLocks noChangeArrowheads="1"/>
                </p:cNvSpPr>
                <p:nvPr/>
              </p:nvSpPr>
              <p:spPr bwMode="auto">
                <a:xfrm>
                  <a:off x="5842248" y="5229200"/>
                  <a:ext cx="906574" cy="228964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 w="25400">
                  <a:solidFill>
                    <a:schemeClr val="bg1">
                      <a:lumMod val="50000"/>
                    </a:schemeClr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defRPr/>
                  </a:pPr>
                  <a:endParaRPr lang="en-US" sz="1600" dirty="0">
                    <a:latin typeface="Calibri" pitchFamily="34" charset="0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69" name="Group 168"/>
              <p:cNvGrpSpPr/>
              <p:nvPr/>
            </p:nvGrpSpPr>
            <p:grpSpPr>
              <a:xfrm>
                <a:off x="971600" y="5373216"/>
                <a:ext cx="4481078" cy="228964"/>
                <a:chOff x="2267744" y="5445224"/>
                <a:chExt cx="4481078" cy="228964"/>
              </a:xfrm>
            </p:grpSpPr>
            <p:sp>
              <p:nvSpPr>
                <p:cNvPr id="160" name="Rectangle 27"/>
                <p:cNvSpPr>
                  <a:spLocks noChangeArrowheads="1"/>
                </p:cNvSpPr>
                <p:nvPr/>
              </p:nvSpPr>
              <p:spPr bwMode="auto">
                <a:xfrm>
                  <a:off x="2267744" y="5445224"/>
                  <a:ext cx="906574" cy="228964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 w="25400">
                  <a:solidFill>
                    <a:schemeClr val="bg1">
                      <a:lumMod val="50000"/>
                    </a:schemeClr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defRPr/>
                  </a:pPr>
                  <a:endParaRPr lang="en-US" sz="1600" dirty="0">
                    <a:latin typeface="Calibri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161" name="Rectangle 27"/>
                <p:cNvSpPr>
                  <a:spLocks noChangeArrowheads="1"/>
                </p:cNvSpPr>
                <p:nvPr/>
              </p:nvSpPr>
              <p:spPr bwMode="auto">
                <a:xfrm>
                  <a:off x="3161370" y="5445224"/>
                  <a:ext cx="906574" cy="228964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 w="25400">
                  <a:solidFill>
                    <a:schemeClr val="bg1">
                      <a:lumMod val="50000"/>
                    </a:schemeClr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defRPr/>
                  </a:pPr>
                  <a:endParaRPr lang="en-US" sz="1600" dirty="0">
                    <a:latin typeface="Calibri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162" name="Rectangle 27"/>
                <p:cNvSpPr>
                  <a:spLocks noChangeArrowheads="1"/>
                </p:cNvSpPr>
                <p:nvPr/>
              </p:nvSpPr>
              <p:spPr bwMode="auto">
                <a:xfrm>
                  <a:off x="4054996" y="5445224"/>
                  <a:ext cx="906574" cy="228964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 w="25400">
                  <a:solidFill>
                    <a:schemeClr val="bg1">
                      <a:lumMod val="50000"/>
                    </a:schemeClr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defRPr/>
                  </a:pPr>
                  <a:endParaRPr lang="en-US" sz="1600" dirty="0">
                    <a:latin typeface="Calibri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163" name="Rectangle 27"/>
                <p:cNvSpPr>
                  <a:spLocks noChangeArrowheads="1"/>
                </p:cNvSpPr>
                <p:nvPr/>
              </p:nvSpPr>
              <p:spPr bwMode="auto">
                <a:xfrm>
                  <a:off x="4948622" y="5445224"/>
                  <a:ext cx="906574" cy="228964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 w="25400">
                  <a:solidFill>
                    <a:schemeClr val="bg1">
                      <a:lumMod val="50000"/>
                    </a:schemeClr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defRPr/>
                  </a:pPr>
                  <a:endParaRPr lang="en-US" sz="1600" dirty="0">
                    <a:latin typeface="Calibri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164" name="Rectangle 27"/>
                <p:cNvSpPr>
                  <a:spLocks noChangeArrowheads="1"/>
                </p:cNvSpPr>
                <p:nvPr/>
              </p:nvSpPr>
              <p:spPr bwMode="auto">
                <a:xfrm>
                  <a:off x="5842248" y="5445224"/>
                  <a:ext cx="906574" cy="228964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 w="25400">
                  <a:solidFill>
                    <a:schemeClr val="bg1">
                      <a:lumMod val="50000"/>
                    </a:schemeClr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defRPr/>
                  </a:pPr>
                  <a:endParaRPr lang="en-US" sz="1600" dirty="0">
                    <a:latin typeface="Calibri" pitchFamily="34" charset="0"/>
                    <a:ea typeface="+mn-ea"/>
                    <a:cs typeface="+mn-cs"/>
                  </a:endParaRPr>
                </a:p>
              </p:txBody>
            </p:sp>
          </p:grpSp>
        </p:grpSp>
        <p:sp>
          <p:nvSpPr>
            <p:cNvPr id="178" name="Text Box 33"/>
            <p:cNvSpPr txBox="1">
              <a:spLocks noChangeArrowheads="1"/>
            </p:cNvSpPr>
            <p:nvPr/>
          </p:nvSpPr>
          <p:spPr bwMode="auto">
            <a:xfrm>
              <a:off x="107504" y="4098558"/>
              <a:ext cx="1080120" cy="33855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600" dirty="0">
                  <a:latin typeface="Courier New"/>
                  <a:cs typeface="Courier New"/>
                </a:rPr>
                <a:t>A5</a:t>
              </a:r>
            </a:p>
          </p:txBody>
        </p:sp>
      </p:grpSp>
      <p:grpSp>
        <p:nvGrpSpPr>
          <p:cNvPr id="182" name="Group 181"/>
          <p:cNvGrpSpPr/>
          <p:nvPr/>
        </p:nvGrpSpPr>
        <p:grpSpPr>
          <a:xfrm>
            <a:off x="78904" y="548680"/>
            <a:ext cx="5069160" cy="1490682"/>
            <a:chOff x="-684584" y="764704"/>
            <a:chExt cx="5069160" cy="1490682"/>
          </a:xfrm>
        </p:grpSpPr>
        <p:sp>
          <p:nvSpPr>
            <p:cNvPr id="14" name="Rectangle 26"/>
            <p:cNvSpPr>
              <a:spLocks noChangeArrowheads="1"/>
            </p:cNvSpPr>
            <p:nvPr/>
          </p:nvSpPr>
          <p:spPr bwMode="auto">
            <a:xfrm>
              <a:off x="2555776" y="1700808"/>
              <a:ext cx="914400" cy="228964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 dirty="0">
                <a:latin typeface="Calibri" pitchFamily="34" charset="0"/>
                <a:ea typeface="+mn-ea"/>
                <a:cs typeface="+mn-cs"/>
              </a:endParaRPr>
            </a:p>
          </p:txBody>
        </p:sp>
        <p:sp>
          <p:nvSpPr>
            <p:cNvPr id="15" name="Rectangle 27"/>
            <p:cNvSpPr>
              <a:spLocks noChangeArrowheads="1"/>
            </p:cNvSpPr>
            <p:nvPr/>
          </p:nvSpPr>
          <p:spPr bwMode="auto">
            <a:xfrm>
              <a:off x="2555776" y="1412776"/>
              <a:ext cx="1828800" cy="228964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25400">
              <a:solidFill>
                <a:schemeClr val="bg1">
                  <a:lumMod val="50000"/>
                </a:schemeClr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 dirty="0">
                <a:latin typeface="Calibri" pitchFamily="34" charset="0"/>
                <a:ea typeface="+mn-ea"/>
                <a:cs typeface="+mn-cs"/>
              </a:endParaRPr>
            </a:p>
          </p:txBody>
        </p:sp>
        <p:sp>
          <p:nvSpPr>
            <p:cNvPr id="16" name="Text Box 33"/>
            <p:cNvSpPr txBox="1">
              <a:spLocks noChangeArrowheads="1"/>
            </p:cNvSpPr>
            <p:nvPr/>
          </p:nvSpPr>
          <p:spPr bwMode="auto">
            <a:xfrm>
              <a:off x="683568" y="1628800"/>
              <a:ext cx="1854696" cy="33855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pPr algn="r" eaLnBrk="0" hangingPunct="0"/>
              <a:r>
                <a:rPr lang="en-US" sz="1600" b="0" dirty="0">
                  <a:latin typeface="Calibri" pitchFamily="-96" charset="0"/>
                </a:rPr>
                <a:t>Allocated  </a:t>
              </a:r>
              <a:r>
                <a:rPr lang="en-US" sz="1600" b="0" dirty="0" err="1">
                  <a:latin typeface="Calibri" pitchFamily="-96" charset="0"/>
                </a:rPr>
                <a:t>int</a:t>
              </a:r>
              <a:endParaRPr lang="en-US" sz="1600" b="0" dirty="0">
                <a:latin typeface="Calibri" pitchFamily="-96" charset="0"/>
              </a:endParaRPr>
            </a:p>
          </p:txBody>
        </p:sp>
        <p:sp>
          <p:nvSpPr>
            <p:cNvPr id="17" name="Rectangle 27"/>
            <p:cNvSpPr>
              <a:spLocks noChangeArrowheads="1"/>
            </p:cNvSpPr>
            <p:nvPr/>
          </p:nvSpPr>
          <p:spPr bwMode="auto">
            <a:xfrm>
              <a:off x="2555776" y="836712"/>
              <a:ext cx="1828800" cy="228964"/>
            </a:xfrm>
            <a:prstGeom prst="rect">
              <a:avLst/>
            </a:prstGeom>
            <a:solidFill>
              <a:srgbClr val="F6F5BD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 dirty="0">
                <a:latin typeface="Calibri" pitchFamily="34" charset="0"/>
                <a:ea typeface="+mn-ea"/>
                <a:cs typeface="+mn-cs"/>
              </a:endParaRPr>
            </a:p>
          </p:txBody>
        </p:sp>
        <p:sp>
          <p:nvSpPr>
            <p:cNvPr id="18" name="Text Box 33"/>
            <p:cNvSpPr txBox="1">
              <a:spLocks noChangeArrowheads="1"/>
            </p:cNvSpPr>
            <p:nvPr/>
          </p:nvSpPr>
          <p:spPr bwMode="auto">
            <a:xfrm>
              <a:off x="683568" y="1340768"/>
              <a:ext cx="1854696" cy="33855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pPr algn="r" eaLnBrk="0" hangingPunct="0"/>
              <a:r>
                <a:rPr lang="en-US" sz="1600" b="0" dirty="0">
                  <a:latin typeface="Calibri" pitchFamily="-96" charset="0"/>
                </a:rPr>
                <a:t>Unallocated pointer</a:t>
              </a:r>
            </a:p>
          </p:txBody>
        </p:sp>
        <p:sp>
          <p:nvSpPr>
            <p:cNvPr id="19" name="Text Box 33"/>
            <p:cNvSpPr txBox="1">
              <a:spLocks noChangeArrowheads="1"/>
            </p:cNvSpPr>
            <p:nvPr/>
          </p:nvSpPr>
          <p:spPr bwMode="auto">
            <a:xfrm>
              <a:off x="683568" y="764704"/>
              <a:ext cx="1854696" cy="33855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pPr algn="r" eaLnBrk="0" hangingPunct="0"/>
              <a:r>
                <a:rPr lang="en-US" sz="1600" b="0" dirty="0">
                  <a:latin typeface="Calibri" pitchFamily="-96" charset="0"/>
                </a:rPr>
                <a:t>Allocated  pointer</a:t>
              </a:r>
            </a:p>
          </p:txBody>
        </p:sp>
        <p:sp>
          <p:nvSpPr>
            <p:cNvPr id="20" name="Text Box 33"/>
            <p:cNvSpPr txBox="1">
              <a:spLocks noChangeArrowheads="1"/>
            </p:cNvSpPr>
            <p:nvPr/>
          </p:nvSpPr>
          <p:spPr bwMode="auto">
            <a:xfrm>
              <a:off x="683568" y="1916832"/>
              <a:ext cx="1854696" cy="33855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pPr algn="r" eaLnBrk="0" hangingPunct="0"/>
              <a:r>
                <a:rPr lang="en-US" sz="1600" b="0" dirty="0">
                  <a:latin typeface="Calibri" pitchFamily="-96" charset="0"/>
                </a:rPr>
                <a:t>Unallocated  </a:t>
              </a:r>
              <a:r>
                <a:rPr lang="en-US" sz="1600" b="0" dirty="0" err="1">
                  <a:latin typeface="Calibri" pitchFamily="-96" charset="0"/>
                </a:rPr>
                <a:t>int</a:t>
              </a:r>
              <a:endParaRPr lang="en-US" sz="1600" b="0" dirty="0">
                <a:latin typeface="Calibri" pitchFamily="-96" charset="0"/>
              </a:endParaRPr>
            </a:p>
          </p:txBody>
        </p:sp>
        <p:sp>
          <p:nvSpPr>
            <p:cNvPr id="21" name="Rectangle 27"/>
            <p:cNvSpPr>
              <a:spLocks noChangeArrowheads="1"/>
            </p:cNvSpPr>
            <p:nvPr/>
          </p:nvSpPr>
          <p:spPr bwMode="auto">
            <a:xfrm>
              <a:off x="2555776" y="1967354"/>
              <a:ext cx="906574" cy="228964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25400">
              <a:solidFill>
                <a:schemeClr val="bg1">
                  <a:lumMod val="50000"/>
                </a:schemeClr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 dirty="0">
                <a:latin typeface="Calibri" pitchFamily="34" charset="0"/>
                <a:ea typeface="+mn-ea"/>
                <a:cs typeface="+mn-cs"/>
              </a:endParaRPr>
            </a:p>
          </p:txBody>
        </p:sp>
        <p:grpSp>
          <p:nvGrpSpPr>
            <p:cNvPr id="103" name="Group 102"/>
            <p:cNvGrpSpPr/>
            <p:nvPr/>
          </p:nvGrpSpPr>
          <p:grpSpPr>
            <a:xfrm>
              <a:off x="2555776" y="1124744"/>
              <a:ext cx="1828800" cy="228964"/>
              <a:chOff x="1259632" y="5661248"/>
              <a:chExt cx="1828800" cy="228964"/>
            </a:xfrm>
          </p:grpSpPr>
          <p:sp>
            <p:nvSpPr>
              <p:cNvPr id="131" name="Rectangle 27"/>
              <p:cNvSpPr>
                <a:spLocks noChangeArrowheads="1"/>
              </p:cNvSpPr>
              <p:nvPr/>
            </p:nvSpPr>
            <p:spPr bwMode="auto">
              <a:xfrm>
                <a:off x="1259632" y="5661248"/>
                <a:ext cx="1828800" cy="228964"/>
              </a:xfrm>
              <a:prstGeom prst="rect">
                <a:avLst/>
              </a:prstGeom>
              <a:solidFill>
                <a:srgbClr val="F6F5BD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endParaRPr lang="en-US" sz="1600" dirty="0">
                  <a:latin typeface="Calibri" pitchFamily="34" charset="0"/>
                  <a:ea typeface="+mn-ea"/>
                  <a:cs typeface="+mn-cs"/>
                </a:endParaRPr>
              </a:p>
            </p:txBody>
          </p:sp>
          <p:cxnSp>
            <p:nvCxnSpPr>
              <p:cNvPr id="132" name="Straight Arrow Connector 131"/>
              <p:cNvCxnSpPr/>
              <p:nvPr/>
            </p:nvCxnSpPr>
            <p:spPr bwMode="auto">
              <a:xfrm>
                <a:off x="2123728" y="5775730"/>
                <a:ext cx="576064" cy="0"/>
              </a:xfrm>
              <a:prstGeom prst="straightConnector1">
                <a:avLst/>
              </a:prstGeom>
              <a:noFill/>
              <a:ln w="25400" cap="flat" cmpd="sng" algn="ctr">
                <a:solidFill>
                  <a:schemeClr val="tx1">
                    <a:lumMod val="50000"/>
                    <a:lumOff val="50000"/>
                  </a:schemeClr>
                </a:solidFill>
                <a:prstDash val="solid"/>
                <a:round/>
                <a:headEnd type="oval" w="lg" len="lg"/>
                <a:tailEnd type="arrow"/>
              </a:ln>
              <a:effectLst/>
            </p:spPr>
          </p:cxnSp>
        </p:grpSp>
        <p:sp>
          <p:nvSpPr>
            <p:cNvPr id="181" name="Text Box 33"/>
            <p:cNvSpPr txBox="1">
              <a:spLocks noChangeArrowheads="1"/>
            </p:cNvSpPr>
            <p:nvPr/>
          </p:nvSpPr>
          <p:spPr bwMode="auto">
            <a:xfrm>
              <a:off x="-684584" y="1052736"/>
              <a:ext cx="3222848" cy="33855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pPr algn="r" eaLnBrk="0" hangingPunct="0"/>
              <a:r>
                <a:rPr lang="en-US" sz="1600" b="0" dirty="0">
                  <a:latin typeface="Calibri" pitchFamily="-96" charset="0"/>
                </a:rPr>
                <a:t>Allocated  pointer to unallocated </a:t>
              </a:r>
              <a:r>
                <a:rPr lang="en-US" sz="1600" b="0" dirty="0" err="1">
                  <a:latin typeface="Calibri" pitchFamily="-96" charset="0"/>
                </a:rPr>
                <a:t>int</a:t>
              </a:r>
              <a:endParaRPr lang="en-US" sz="1600" b="0" dirty="0">
                <a:latin typeface="Calibri" pitchFamily="-96" charset="0"/>
              </a:endParaRPr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107504" y="2335940"/>
            <a:ext cx="5090864" cy="673952"/>
            <a:chOff x="107504" y="2335940"/>
            <a:chExt cx="5090864" cy="673952"/>
          </a:xfrm>
        </p:grpSpPr>
        <p:sp>
          <p:nvSpPr>
            <p:cNvPr id="8" name="Text Box 33"/>
            <p:cNvSpPr txBox="1">
              <a:spLocks noChangeArrowheads="1"/>
            </p:cNvSpPr>
            <p:nvPr/>
          </p:nvSpPr>
          <p:spPr bwMode="auto">
            <a:xfrm>
              <a:off x="107504" y="2492896"/>
              <a:ext cx="486544" cy="33855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pPr algn="r" eaLnBrk="0" hangingPunct="0"/>
              <a:r>
                <a:rPr lang="en-US" sz="1600" dirty="0">
                  <a:latin typeface="Courier New"/>
                  <a:cs typeface="Courier New"/>
                </a:rPr>
                <a:t>A1</a:t>
              </a:r>
            </a:p>
          </p:txBody>
        </p:sp>
        <p:grpSp>
          <p:nvGrpSpPr>
            <p:cNvPr id="4" name="Group 3"/>
            <p:cNvGrpSpPr/>
            <p:nvPr/>
          </p:nvGrpSpPr>
          <p:grpSpPr>
            <a:xfrm>
              <a:off x="683568" y="2335940"/>
              <a:ext cx="4514800" cy="673952"/>
              <a:chOff x="683568" y="2335940"/>
              <a:chExt cx="4514800" cy="673952"/>
            </a:xfrm>
          </p:grpSpPr>
          <p:grpSp>
            <p:nvGrpSpPr>
              <p:cNvPr id="36" name="Group 35"/>
              <p:cNvGrpSpPr/>
              <p:nvPr/>
            </p:nvGrpSpPr>
            <p:grpSpPr>
              <a:xfrm>
                <a:off x="683568" y="2348880"/>
                <a:ext cx="4514800" cy="661012"/>
                <a:chOff x="4572000" y="1556792"/>
                <a:chExt cx="4514800" cy="661012"/>
              </a:xfrm>
            </p:grpSpPr>
            <p:sp>
              <p:nvSpPr>
                <p:cNvPr id="6" name="Rectangle 26"/>
                <p:cNvSpPr>
                  <a:spLocks noChangeArrowheads="1"/>
                </p:cNvSpPr>
                <p:nvPr/>
              </p:nvSpPr>
              <p:spPr bwMode="auto">
                <a:xfrm>
                  <a:off x="4572000" y="1556792"/>
                  <a:ext cx="914400" cy="228964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 w="3175" cmpd="sng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defRPr/>
                  </a:pPr>
                  <a:endParaRPr lang="en-US" sz="1600" dirty="0">
                    <a:latin typeface="Calibri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10" name="Rectangle 26"/>
                <p:cNvSpPr>
                  <a:spLocks noChangeArrowheads="1"/>
                </p:cNvSpPr>
                <p:nvPr/>
              </p:nvSpPr>
              <p:spPr bwMode="auto">
                <a:xfrm>
                  <a:off x="5457800" y="1556792"/>
                  <a:ext cx="914400" cy="228964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 w="3175" cmpd="sng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defRPr/>
                  </a:pPr>
                  <a:endParaRPr lang="en-US" sz="1600" dirty="0">
                    <a:latin typeface="Calibri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11" name="Rectangle 26"/>
                <p:cNvSpPr>
                  <a:spLocks noChangeArrowheads="1"/>
                </p:cNvSpPr>
                <p:nvPr/>
              </p:nvSpPr>
              <p:spPr bwMode="auto">
                <a:xfrm>
                  <a:off x="6372200" y="1556792"/>
                  <a:ext cx="914400" cy="228964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 w="3175" cmpd="sng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defRPr/>
                  </a:pPr>
                  <a:endParaRPr lang="en-US" sz="1600" dirty="0">
                    <a:latin typeface="Calibri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23" name="Rectangle 26"/>
                <p:cNvSpPr>
                  <a:spLocks noChangeArrowheads="1"/>
                </p:cNvSpPr>
                <p:nvPr/>
              </p:nvSpPr>
              <p:spPr bwMode="auto">
                <a:xfrm>
                  <a:off x="7258000" y="1556792"/>
                  <a:ext cx="914400" cy="228964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 w="3175" cmpd="sng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defRPr/>
                  </a:pPr>
                  <a:endParaRPr lang="en-US" sz="1600" dirty="0">
                    <a:latin typeface="Calibri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24" name="Rectangle 26"/>
                <p:cNvSpPr>
                  <a:spLocks noChangeArrowheads="1"/>
                </p:cNvSpPr>
                <p:nvPr/>
              </p:nvSpPr>
              <p:spPr bwMode="auto">
                <a:xfrm>
                  <a:off x="8172400" y="1556792"/>
                  <a:ext cx="914400" cy="228964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 w="3175" cmpd="sng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defRPr/>
                  </a:pPr>
                  <a:endParaRPr lang="en-US" sz="1600" dirty="0">
                    <a:latin typeface="Calibri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26" name="Rectangle 26"/>
                <p:cNvSpPr>
                  <a:spLocks noChangeArrowheads="1"/>
                </p:cNvSpPr>
                <p:nvPr/>
              </p:nvSpPr>
              <p:spPr bwMode="auto">
                <a:xfrm>
                  <a:off x="4572000" y="1772816"/>
                  <a:ext cx="914400" cy="228964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 w="3175" cmpd="sng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defRPr/>
                  </a:pPr>
                  <a:endParaRPr lang="en-US" sz="1600" dirty="0">
                    <a:latin typeface="Calibri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27" name="Rectangle 26"/>
                <p:cNvSpPr>
                  <a:spLocks noChangeArrowheads="1"/>
                </p:cNvSpPr>
                <p:nvPr/>
              </p:nvSpPr>
              <p:spPr bwMode="auto">
                <a:xfrm>
                  <a:off x="5457800" y="1772816"/>
                  <a:ext cx="914400" cy="228964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 w="3175" cmpd="sng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defRPr/>
                  </a:pPr>
                  <a:endParaRPr lang="en-US" sz="1600" dirty="0">
                    <a:latin typeface="Calibri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28" name="Rectangle 26"/>
                <p:cNvSpPr>
                  <a:spLocks noChangeArrowheads="1"/>
                </p:cNvSpPr>
                <p:nvPr/>
              </p:nvSpPr>
              <p:spPr bwMode="auto">
                <a:xfrm>
                  <a:off x="6372200" y="1772816"/>
                  <a:ext cx="914400" cy="228964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 w="3175" cmpd="sng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defRPr/>
                  </a:pPr>
                  <a:endParaRPr lang="en-US" sz="1600" dirty="0">
                    <a:latin typeface="Calibri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29" name="Rectangle 26"/>
                <p:cNvSpPr>
                  <a:spLocks noChangeArrowheads="1"/>
                </p:cNvSpPr>
                <p:nvPr/>
              </p:nvSpPr>
              <p:spPr bwMode="auto">
                <a:xfrm>
                  <a:off x="7258000" y="1772816"/>
                  <a:ext cx="914400" cy="228964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 w="3175" cmpd="sng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defRPr/>
                  </a:pPr>
                  <a:endParaRPr lang="en-US" sz="1600" dirty="0">
                    <a:latin typeface="Calibri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30" name="Rectangle 26"/>
                <p:cNvSpPr>
                  <a:spLocks noChangeArrowheads="1"/>
                </p:cNvSpPr>
                <p:nvPr/>
              </p:nvSpPr>
              <p:spPr bwMode="auto">
                <a:xfrm>
                  <a:off x="8172400" y="1772816"/>
                  <a:ext cx="914400" cy="228964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 w="3175" cmpd="sng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defRPr/>
                  </a:pPr>
                  <a:endParaRPr lang="en-US" sz="1600" dirty="0">
                    <a:latin typeface="Calibri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31" name="Rectangle 26"/>
                <p:cNvSpPr>
                  <a:spLocks noChangeArrowheads="1"/>
                </p:cNvSpPr>
                <p:nvPr/>
              </p:nvSpPr>
              <p:spPr bwMode="auto">
                <a:xfrm>
                  <a:off x="4572000" y="1988840"/>
                  <a:ext cx="914400" cy="228964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 w="3175" cmpd="sng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defRPr/>
                  </a:pPr>
                  <a:endParaRPr lang="en-US" sz="1600" dirty="0">
                    <a:latin typeface="Calibri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32" name="Rectangle 31"/>
                <p:cNvSpPr>
                  <a:spLocks noChangeArrowheads="1"/>
                </p:cNvSpPr>
                <p:nvPr/>
              </p:nvSpPr>
              <p:spPr bwMode="auto">
                <a:xfrm>
                  <a:off x="5457800" y="1988840"/>
                  <a:ext cx="914400" cy="228964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 w="3175" cmpd="sng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defRPr/>
                  </a:pPr>
                  <a:endParaRPr lang="en-US" sz="1600" dirty="0">
                    <a:latin typeface="Calibri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33" name="Rectangle 26"/>
                <p:cNvSpPr>
                  <a:spLocks noChangeArrowheads="1"/>
                </p:cNvSpPr>
                <p:nvPr/>
              </p:nvSpPr>
              <p:spPr bwMode="auto">
                <a:xfrm>
                  <a:off x="6372200" y="1988840"/>
                  <a:ext cx="914400" cy="228964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 w="3175" cmpd="sng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defRPr/>
                  </a:pPr>
                  <a:endParaRPr lang="en-US" sz="1600" dirty="0">
                    <a:latin typeface="Calibri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34" name="Rectangle 26"/>
                <p:cNvSpPr>
                  <a:spLocks noChangeArrowheads="1"/>
                </p:cNvSpPr>
                <p:nvPr/>
              </p:nvSpPr>
              <p:spPr bwMode="auto">
                <a:xfrm>
                  <a:off x="7258000" y="1988840"/>
                  <a:ext cx="914400" cy="228964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 w="3175" cmpd="sng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defRPr/>
                  </a:pPr>
                  <a:endParaRPr lang="en-US" sz="1600" dirty="0">
                    <a:latin typeface="Calibri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35" name="Rectangle 26"/>
                <p:cNvSpPr>
                  <a:spLocks noChangeArrowheads="1"/>
                </p:cNvSpPr>
                <p:nvPr/>
              </p:nvSpPr>
              <p:spPr bwMode="auto">
                <a:xfrm>
                  <a:off x="8172400" y="1988840"/>
                  <a:ext cx="914400" cy="228964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 w="3175" cmpd="sng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defRPr/>
                  </a:pPr>
                  <a:endParaRPr lang="en-US" sz="1600" dirty="0">
                    <a:latin typeface="Calibri" pitchFamily="34" charset="0"/>
                    <a:ea typeface="+mn-ea"/>
                    <a:cs typeface="+mn-cs"/>
                  </a:endParaRPr>
                </a:p>
              </p:txBody>
            </p:sp>
          </p:grpSp>
          <p:sp>
            <p:nvSpPr>
              <p:cNvPr id="129" name="Rectangle 27"/>
              <p:cNvSpPr>
                <a:spLocks noChangeArrowheads="1"/>
              </p:cNvSpPr>
              <p:nvPr/>
            </p:nvSpPr>
            <p:spPr bwMode="auto">
              <a:xfrm>
                <a:off x="683568" y="2335940"/>
                <a:ext cx="4514800" cy="228964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endParaRPr lang="en-US" sz="1600" dirty="0">
                  <a:latin typeface="Calibri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30" name="Rectangle 27"/>
              <p:cNvSpPr>
                <a:spLocks noChangeArrowheads="1"/>
              </p:cNvSpPr>
              <p:nvPr/>
            </p:nvSpPr>
            <p:spPr bwMode="auto">
              <a:xfrm>
                <a:off x="683568" y="2564904"/>
                <a:ext cx="4514800" cy="228964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endParaRPr lang="en-US" sz="1600" dirty="0">
                  <a:latin typeface="Calibri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33" name="Rectangle 27"/>
              <p:cNvSpPr>
                <a:spLocks noChangeArrowheads="1"/>
              </p:cNvSpPr>
              <p:nvPr/>
            </p:nvSpPr>
            <p:spPr bwMode="auto">
              <a:xfrm>
                <a:off x="683568" y="2780928"/>
                <a:ext cx="4514800" cy="228964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endParaRPr lang="en-US" sz="1600" dirty="0">
                  <a:latin typeface="Calibri" pitchFamily="34" charset="0"/>
                  <a:ea typeface="+mn-ea"/>
                  <a:cs typeface="+mn-cs"/>
                </a:endParaRPr>
              </a:p>
            </p:txBody>
          </p:sp>
        </p:grpSp>
      </p:grpSp>
      <p:grpSp>
        <p:nvGrpSpPr>
          <p:cNvPr id="97" name="Group 96"/>
          <p:cNvGrpSpPr/>
          <p:nvPr/>
        </p:nvGrpSpPr>
        <p:grpSpPr>
          <a:xfrm>
            <a:off x="107504" y="4273686"/>
            <a:ext cx="7649430" cy="673952"/>
            <a:chOff x="107504" y="4273686"/>
            <a:chExt cx="7649430" cy="673952"/>
          </a:xfrm>
        </p:grpSpPr>
        <p:grpSp>
          <p:nvGrpSpPr>
            <p:cNvPr id="166" name="Group 165"/>
            <p:cNvGrpSpPr/>
            <p:nvPr/>
          </p:nvGrpSpPr>
          <p:grpSpPr>
            <a:xfrm>
              <a:off x="107504" y="4280156"/>
              <a:ext cx="7649430" cy="661012"/>
              <a:chOff x="107504" y="3573016"/>
              <a:chExt cx="7649430" cy="661012"/>
            </a:xfrm>
          </p:grpSpPr>
          <p:grpSp>
            <p:nvGrpSpPr>
              <p:cNvPr id="165" name="Group 164"/>
              <p:cNvGrpSpPr/>
              <p:nvPr/>
            </p:nvGrpSpPr>
            <p:grpSpPr>
              <a:xfrm>
                <a:off x="1187624" y="3573016"/>
                <a:ext cx="6569310" cy="661012"/>
                <a:chOff x="1187624" y="3573016"/>
                <a:chExt cx="6569310" cy="661012"/>
              </a:xfrm>
            </p:grpSpPr>
            <p:sp>
              <p:nvSpPr>
                <p:cNvPr id="5" name="Rectangle 27"/>
                <p:cNvSpPr>
                  <a:spLocks noChangeArrowheads="1"/>
                </p:cNvSpPr>
                <p:nvPr/>
              </p:nvSpPr>
              <p:spPr bwMode="auto">
                <a:xfrm>
                  <a:off x="3275856" y="3573016"/>
                  <a:ext cx="906574" cy="228964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 w="25400">
                  <a:solidFill>
                    <a:schemeClr val="bg1">
                      <a:lumMod val="50000"/>
                    </a:schemeClr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defRPr/>
                  </a:pPr>
                  <a:endParaRPr lang="en-US" sz="1600" dirty="0">
                    <a:latin typeface="Calibri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83" name="Rectangle 27"/>
                <p:cNvSpPr>
                  <a:spLocks noChangeArrowheads="1"/>
                </p:cNvSpPr>
                <p:nvPr/>
              </p:nvSpPr>
              <p:spPr bwMode="auto">
                <a:xfrm>
                  <a:off x="4169482" y="3573016"/>
                  <a:ext cx="906574" cy="228964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 w="25400">
                  <a:solidFill>
                    <a:schemeClr val="bg1">
                      <a:lumMod val="50000"/>
                    </a:schemeClr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defRPr/>
                  </a:pPr>
                  <a:endParaRPr lang="en-US" sz="1600" dirty="0">
                    <a:latin typeface="Calibri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84" name="Rectangle 27"/>
                <p:cNvSpPr>
                  <a:spLocks noChangeArrowheads="1"/>
                </p:cNvSpPr>
                <p:nvPr/>
              </p:nvSpPr>
              <p:spPr bwMode="auto">
                <a:xfrm>
                  <a:off x="5063108" y="3573016"/>
                  <a:ext cx="906574" cy="228964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 w="25400">
                  <a:solidFill>
                    <a:schemeClr val="bg1">
                      <a:lumMod val="50000"/>
                    </a:schemeClr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defRPr/>
                  </a:pPr>
                  <a:endParaRPr lang="en-US" sz="1600" dirty="0">
                    <a:latin typeface="Calibri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85" name="Rectangle 27"/>
                <p:cNvSpPr>
                  <a:spLocks noChangeArrowheads="1"/>
                </p:cNvSpPr>
                <p:nvPr/>
              </p:nvSpPr>
              <p:spPr bwMode="auto">
                <a:xfrm>
                  <a:off x="5956734" y="3573016"/>
                  <a:ext cx="906574" cy="228964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 w="25400">
                  <a:solidFill>
                    <a:schemeClr val="bg1">
                      <a:lumMod val="50000"/>
                    </a:schemeClr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defRPr/>
                  </a:pPr>
                  <a:endParaRPr lang="en-US" sz="1600" dirty="0">
                    <a:latin typeface="Calibri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86" name="Rectangle 27"/>
                <p:cNvSpPr>
                  <a:spLocks noChangeArrowheads="1"/>
                </p:cNvSpPr>
                <p:nvPr/>
              </p:nvSpPr>
              <p:spPr bwMode="auto">
                <a:xfrm>
                  <a:off x="6850360" y="3573016"/>
                  <a:ext cx="906574" cy="228964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 w="25400">
                  <a:solidFill>
                    <a:schemeClr val="bg1">
                      <a:lumMod val="50000"/>
                    </a:schemeClr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defRPr/>
                  </a:pPr>
                  <a:endParaRPr lang="en-US" sz="1600" dirty="0">
                    <a:latin typeface="Calibri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87" name="Rectangle 27"/>
                <p:cNvSpPr>
                  <a:spLocks noChangeArrowheads="1"/>
                </p:cNvSpPr>
                <p:nvPr/>
              </p:nvSpPr>
              <p:spPr bwMode="auto">
                <a:xfrm>
                  <a:off x="3275856" y="3789040"/>
                  <a:ext cx="906574" cy="228964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 w="25400">
                  <a:solidFill>
                    <a:schemeClr val="bg1">
                      <a:lumMod val="50000"/>
                    </a:schemeClr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defRPr/>
                  </a:pPr>
                  <a:endParaRPr lang="en-US" sz="1600" dirty="0">
                    <a:latin typeface="Calibri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88" name="Rectangle 27"/>
                <p:cNvSpPr>
                  <a:spLocks noChangeArrowheads="1"/>
                </p:cNvSpPr>
                <p:nvPr/>
              </p:nvSpPr>
              <p:spPr bwMode="auto">
                <a:xfrm>
                  <a:off x="4169482" y="3789040"/>
                  <a:ext cx="906574" cy="228964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 w="25400">
                  <a:solidFill>
                    <a:schemeClr val="bg1">
                      <a:lumMod val="50000"/>
                    </a:schemeClr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defRPr/>
                  </a:pPr>
                  <a:endParaRPr lang="en-US" sz="1600" dirty="0">
                    <a:latin typeface="Calibri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89" name="Rectangle 27"/>
                <p:cNvSpPr>
                  <a:spLocks noChangeArrowheads="1"/>
                </p:cNvSpPr>
                <p:nvPr/>
              </p:nvSpPr>
              <p:spPr bwMode="auto">
                <a:xfrm>
                  <a:off x="5063108" y="3789040"/>
                  <a:ext cx="906574" cy="228964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 w="25400">
                  <a:solidFill>
                    <a:schemeClr val="bg1">
                      <a:lumMod val="50000"/>
                    </a:schemeClr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defRPr/>
                  </a:pPr>
                  <a:endParaRPr lang="en-US" sz="1600" dirty="0">
                    <a:latin typeface="Calibri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90" name="Rectangle 27"/>
                <p:cNvSpPr>
                  <a:spLocks noChangeArrowheads="1"/>
                </p:cNvSpPr>
                <p:nvPr/>
              </p:nvSpPr>
              <p:spPr bwMode="auto">
                <a:xfrm>
                  <a:off x="5956734" y="3789040"/>
                  <a:ext cx="906574" cy="228964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 w="25400">
                  <a:solidFill>
                    <a:schemeClr val="bg1">
                      <a:lumMod val="50000"/>
                    </a:schemeClr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defRPr/>
                  </a:pPr>
                  <a:endParaRPr lang="en-US" sz="1600" dirty="0">
                    <a:latin typeface="Calibri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91" name="Rectangle 27"/>
                <p:cNvSpPr>
                  <a:spLocks noChangeArrowheads="1"/>
                </p:cNvSpPr>
                <p:nvPr/>
              </p:nvSpPr>
              <p:spPr bwMode="auto">
                <a:xfrm>
                  <a:off x="6850360" y="3789040"/>
                  <a:ext cx="906574" cy="228964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 w="25400">
                  <a:solidFill>
                    <a:schemeClr val="bg1">
                      <a:lumMod val="50000"/>
                    </a:schemeClr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defRPr/>
                  </a:pPr>
                  <a:endParaRPr lang="en-US" sz="1600" dirty="0">
                    <a:latin typeface="Calibri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92" name="Rectangle 27"/>
                <p:cNvSpPr>
                  <a:spLocks noChangeArrowheads="1"/>
                </p:cNvSpPr>
                <p:nvPr/>
              </p:nvSpPr>
              <p:spPr bwMode="auto">
                <a:xfrm>
                  <a:off x="3275856" y="4005064"/>
                  <a:ext cx="906574" cy="228964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 w="25400">
                  <a:solidFill>
                    <a:schemeClr val="bg1">
                      <a:lumMod val="50000"/>
                    </a:schemeClr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defRPr/>
                  </a:pPr>
                  <a:endParaRPr lang="en-US" sz="1600" dirty="0">
                    <a:latin typeface="Calibri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93" name="Rectangle 27"/>
                <p:cNvSpPr>
                  <a:spLocks noChangeArrowheads="1"/>
                </p:cNvSpPr>
                <p:nvPr/>
              </p:nvSpPr>
              <p:spPr bwMode="auto">
                <a:xfrm>
                  <a:off x="4169482" y="4005064"/>
                  <a:ext cx="906574" cy="228964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 w="25400">
                  <a:solidFill>
                    <a:schemeClr val="bg1">
                      <a:lumMod val="50000"/>
                    </a:schemeClr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defRPr/>
                  </a:pPr>
                  <a:endParaRPr lang="en-US" sz="1600" dirty="0">
                    <a:latin typeface="Calibri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94" name="Rectangle 27"/>
                <p:cNvSpPr>
                  <a:spLocks noChangeArrowheads="1"/>
                </p:cNvSpPr>
                <p:nvPr/>
              </p:nvSpPr>
              <p:spPr bwMode="auto">
                <a:xfrm>
                  <a:off x="5063108" y="4005064"/>
                  <a:ext cx="906574" cy="228964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 w="25400">
                  <a:solidFill>
                    <a:schemeClr val="bg1">
                      <a:lumMod val="50000"/>
                    </a:schemeClr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defRPr/>
                  </a:pPr>
                  <a:endParaRPr lang="en-US" sz="1600" dirty="0">
                    <a:latin typeface="Calibri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95" name="Rectangle 27"/>
                <p:cNvSpPr>
                  <a:spLocks noChangeArrowheads="1"/>
                </p:cNvSpPr>
                <p:nvPr/>
              </p:nvSpPr>
              <p:spPr bwMode="auto">
                <a:xfrm>
                  <a:off x="5956734" y="4005064"/>
                  <a:ext cx="906574" cy="228964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 w="25400">
                  <a:solidFill>
                    <a:schemeClr val="bg1">
                      <a:lumMod val="50000"/>
                    </a:schemeClr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defRPr/>
                  </a:pPr>
                  <a:endParaRPr lang="en-US" sz="1600" dirty="0">
                    <a:latin typeface="Calibri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96" name="Rectangle 27"/>
                <p:cNvSpPr>
                  <a:spLocks noChangeArrowheads="1"/>
                </p:cNvSpPr>
                <p:nvPr/>
              </p:nvSpPr>
              <p:spPr bwMode="auto">
                <a:xfrm>
                  <a:off x="6850360" y="4005064"/>
                  <a:ext cx="906574" cy="228964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 w="25400">
                  <a:solidFill>
                    <a:schemeClr val="bg1">
                      <a:lumMod val="50000"/>
                    </a:schemeClr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defRPr/>
                  </a:pPr>
                  <a:endParaRPr lang="en-US" sz="1600" dirty="0">
                    <a:latin typeface="Calibri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145" name="Rectangle 27"/>
                <p:cNvSpPr>
                  <a:spLocks noChangeArrowheads="1"/>
                </p:cNvSpPr>
                <p:nvPr/>
              </p:nvSpPr>
              <p:spPr bwMode="auto">
                <a:xfrm>
                  <a:off x="1187624" y="3789040"/>
                  <a:ext cx="1828800" cy="228964"/>
                </a:xfrm>
                <a:prstGeom prst="rect">
                  <a:avLst/>
                </a:prstGeom>
                <a:solidFill>
                  <a:srgbClr val="F6F5BD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defRPr/>
                  </a:pPr>
                  <a:endParaRPr lang="en-US" sz="1600" dirty="0">
                    <a:latin typeface="Calibri" pitchFamily="34" charset="0"/>
                    <a:ea typeface="+mn-ea"/>
                    <a:cs typeface="+mn-cs"/>
                  </a:endParaRPr>
                </a:p>
              </p:txBody>
            </p:sp>
            <p:cxnSp>
              <p:nvCxnSpPr>
                <p:cNvPr id="146" name="Straight Arrow Connector 145"/>
                <p:cNvCxnSpPr>
                  <a:endCxn id="87" idx="1"/>
                </p:cNvCxnSpPr>
                <p:nvPr/>
              </p:nvCxnSpPr>
              <p:spPr bwMode="auto">
                <a:xfrm>
                  <a:off x="2051720" y="3903522"/>
                  <a:ext cx="1224136" cy="0"/>
                </a:xfrm>
                <a:prstGeom prst="straightConnector1">
                  <a:avLst/>
                </a:prstGeom>
                <a:noFill/>
                <a:ln w="25400" cap="flat" cmpd="sng" algn="ctr">
                  <a:solidFill>
                    <a:schemeClr val="tx1">
                      <a:lumMod val="50000"/>
                      <a:lumOff val="50000"/>
                    </a:schemeClr>
                  </a:solidFill>
                  <a:prstDash val="solid"/>
                  <a:round/>
                  <a:headEnd type="oval" w="lg" len="lg"/>
                  <a:tailEnd type="arrow"/>
                </a:ln>
                <a:effectLst/>
              </p:spPr>
            </p:cxnSp>
          </p:grpSp>
          <p:sp>
            <p:nvSpPr>
              <p:cNvPr id="148" name="Text Box 33"/>
              <p:cNvSpPr txBox="1">
                <a:spLocks noChangeArrowheads="1"/>
              </p:cNvSpPr>
              <p:nvPr/>
            </p:nvSpPr>
            <p:spPr bwMode="auto">
              <a:xfrm>
                <a:off x="107504" y="3717032"/>
                <a:ext cx="1080120" cy="338554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</p:spPr>
            <p:txBody>
              <a:bodyPr wrap="square">
                <a:prstTxWarp prst="textNoShape">
                  <a:avLst/>
                </a:prstTxWarp>
                <a:spAutoFit/>
              </a:bodyPr>
              <a:lstStyle/>
              <a:p>
                <a:pPr algn="r" eaLnBrk="0" hangingPunct="0"/>
                <a:r>
                  <a:rPr lang="en-US" sz="1600" dirty="0">
                    <a:latin typeface="Courier New"/>
                    <a:cs typeface="Courier New"/>
                  </a:rPr>
                  <a:t>A3</a:t>
                </a:r>
              </a:p>
            </p:txBody>
          </p:sp>
        </p:grpSp>
        <p:grpSp>
          <p:nvGrpSpPr>
            <p:cNvPr id="22" name="Group 21"/>
            <p:cNvGrpSpPr/>
            <p:nvPr/>
          </p:nvGrpSpPr>
          <p:grpSpPr>
            <a:xfrm>
              <a:off x="3279304" y="4273686"/>
              <a:ext cx="4477630" cy="673952"/>
              <a:chOff x="3279304" y="4267216"/>
              <a:chExt cx="4514800" cy="673952"/>
            </a:xfrm>
          </p:grpSpPr>
          <p:sp>
            <p:nvSpPr>
              <p:cNvPr id="136" name="Rectangle 27"/>
              <p:cNvSpPr>
                <a:spLocks noChangeArrowheads="1"/>
              </p:cNvSpPr>
              <p:nvPr/>
            </p:nvSpPr>
            <p:spPr bwMode="auto">
              <a:xfrm>
                <a:off x="3279304" y="4267216"/>
                <a:ext cx="4514800" cy="228964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endParaRPr lang="en-US" sz="1600" dirty="0">
                  <a:latin typeface="Calibri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43" name="Rectangle 27"/>
              <p:cNvSpPr>
                <a:spLocks noChangeArrowheads="1"/>
              </p:cNvSpPr>
              <p:nvPr/>
            </p:nvSpPr>
            <p:spPr bwMode="auto">
              <a:xfrm>
                <a:off x="3279304" y="4496180"/>
                <a:ext cx="4514800" cy="228964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endParaRPr lang="en-US" sz="1600" dirty="0">
                  <a:latin typeface="Calibri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44" name="Rectangle 27"/>
              <p:cNvSpPr>
                <a:spLocks noChangeArrowheads="1"/>
              </p:cNvSpPr>
              <p:nvPr/>
            </p:nvSpPr>
            <p:spPr bwMode="auto">
              <a:xfrm>
                <a:off x="3279304" y="4712204"/>
                <a:ext cx="4514800" cy="228964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endParaRPr lang="en-US" sz="1600" dirty="0">
                  <a:latin typeface="Calibri" pitchFamily="34" charset="0"/>
                  <a:ea typeface="+mn-ea"/>
                  <a:cs typeface="+mn-cs"/>
                </a:endParaRPr>
              </a:p>
            </p:txBody>
          </p:sp>
        </p:grpSp>
      </p:grpSp>
      <p:sp>
        <p:nvSpPr>
          <p:cNvPr id="170" name="Rectangle 27"/>
          <p:cNvSpPr>
            <a:spLocks noChangeArrowheads="1"/>
          </p:cNvSpPr>
          <p:nvPr/>
        </p:nvSpPr>
        <p:spPr bwMode="auto">
          <a:xfrm>
            <a:off x="987707" y="6296380"/>
            <a:ext cx="4477919" cy="228964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defRPr/>
            </a:pPr>
            <a:endParaRPr lang="en-US" sz="1600" dirty="0">
              <a:latin typeface="Calibri" pitchFamily="34" charset="0"/>
              <a:ea typeface="+mn-ea"/>
              <a:cs typeface="+mn-cs"/>
            </a:endParaRPr>
          </a:p>
        </p:txBody>
      </p:sp>
      <p:sp>
        <p:nvSpPr>
          <p:cNvPr id="171" name="Rectangle 27"/>
          <p:cNvSpPr>
            <a:spLocks noChangeArrowheads="1"/>
          </p:cNvSpPr>
          <p:nvPr/>
        </p:nvSpPr>
        <p:spPr bwMode="auto">
          <a:xfrm>
            <a:off x="2769177" y="6008348"/>
            <a:ext cx="4477919" cy="228964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defRPr/>
            </a:pPr>
            <a:endParaRPr lang="en-US" sz="1600" dirty="0">
              <a:latin typeface="Calibri" pitchFamily="34" charset="0"/>
              <a:ea typeface="+mn-ea"/>
              <a:cs typeface="+mn-cs"/>
            </a:endParaRPr>
          </a:p>
        </p:txBody>
      </p:sp>
      <p:sp>
        <p:nvSpPr>
          <p:cNvPr id="172" name="Rectangle 27"/>
          <p:cNvSpPr>
            <a:spLocks noChangeArrowheads="1"/>
          </p:cNvSpPr>
          <p:nvPr/>
        </p:nvSpPr>
        <p:spPr bwMode="auto">
          <a:xfrm>
            <a:off x="4550647" y="5720316"/>
            <a:ext cx="4477919" cy="228964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defRPr/>
            </a:pPr>
            <a:endParaRPr lang="en-US" sz="1600" dirty="0">
              <a:latin typeface="Calibri" pitchFamily="34" charset="0"/>
              <a:ea typeface="+mn-ea"/>
              <a:cs typeface="+mn-cs"/>
            </a:endParaRPr>
          </a:p>
        </p:txBody>
      </p:sp>
      <p:grpSp>
        <p:nvGrpSpPr>
          <p:cNvPr id="38" name="Group 37"/>
          <p:cNvGrpSpPr/>
          <p:nvPr/>
        </p:nvGrpSpPr>
        <p:grpSpPr>
          <a:xfrm>
            <a:off x="78904" y="3407514"/>
            <a:ext cx="9029600" cy="673952"/>
            <a:chOff x="78904" y="3407514"/>
            <a:chExt cx="9029600" cy="673952"/>
          </a:xfrm>
        </p:grpSpPr>
        <p:sp>
          <p:nvSpPr>
            <p:cNvPr id="173" name="Rectangle 27"/>
            <p:cNvSpPr>
              <a:spLocks noChangeArrowheads="1"/>
            </p:cNvSpPr>
            <p:nvPr/>
          </p:nvSpPr>
          <p:spPr bwMode="auto">
            <a:xfrm>
              <a:off x="78904" y="3407514"/>
              <a:ext cx="9029600" cy="228964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 dirty="0">
                <a:latin typeface="Calibri" pitchFamily="34" charset="0"/>
                <a:ea typeface="+mn-ea"/>
                <a:cs typeface="+mn-cs"/>
              </a:endParaRPr>
            </a:p>
          </p:txBody>
        </p:sp>
        <p:sp>
          <p:nvSpPr>
            <p:cNvPr id="174" name="Rectangle 27"/>
            <p:cNvSpPr>
              <a:spLocks noChangeArrowheads="1"/>
            </p:cNvSpPr>
            <p:nvPr/>
          </p:nvSpPr>
          <p:spPr bwMode="auto">
            <a:xfrm>
              <a:off x="78904" y="3636478"/>
              <a:ext cx="9029600" cy="228964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 dirty="0">
                <a:latin typeface="Calibri" pitchFamily="34" charset="0"/>
                <a:ea typeface="+mn-ea"/>
                <a:cs typeface="+mn-cs"/>
              </a:endParaRPr>
            </a:p>
          </p:txBody>
        </p:sp>
        <p:sp>
          <p:nvSpPr>
            <p:cNvPr id="175" name="Rectangle 27"/>
            <p:cNvSpPr>
              <a:spLocks noChangeArrowheads="1"/>
            </p:cNvSpPr>
            <p:nvPr/>
          </p:nvSpPr>
          <p:spPr bwMode="auto">
            <a:xfrm>
              <a:off x="78904" y="3852502"/>
              <a:ext cx="9029600" cy="228964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 dirty="0">
                <a:latin typeface="Calibri" pitchFamily="34" charset="0"/>
                <a:ea typeface="+mn-ea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019145852"/>
      </p:ext>
    </p:extLst>
  </p:cSld>
  <p:clrMapOvr>
    <a:masterClrMapping/>
  </p:clrMapOvr>
  <p:transition/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Understanding Pointers &amp; Arrays #3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6485" y="4028664"/>
            <a:ext cx="3671069" cy="1536973"/>
          </a:xfrm>
        </p:spPr>
        <p:txBody>
          <a:bodyPr/>
          <a:lstStyle/>
          <a:p>
            <a:r>
              <a:rPr lang="en-US" dirty="0" err="1"/>
              <a:t>Cmp</a:t>
            </a:r>
            <a:r>
              <a:rPr lang="en-US" dirty="0"/>
              <a:t>: Compiles (Y/N)</a:t>
            </a:r>
          </a:p>
          <a:p>
            <a:r>
              <a:rPr lang="en-US" dirty="0"/>
              <a:t>Bad: Possible bad pointer reference (Y/N)</a:t>
            </a:r>
          </a:p>
          <a:p>
            <a:r>
              <a:rPr lang="en-US" dirty="0"/>
              <a:t>Size: Value returned by </a:t>
            </a:r>
            <a:r>
              <a:rPr lang="en-US" dirty="0" err="1">
                <a:latin typeface="Courier New"/>
                <a:cs typeface="Courier New"/>
              </a:rPr>
              <a:t>sizeof</a:t>
            </a:r>
            <a:endParaRPr lang="en-US" dirty="0">
              <a:latin typeface="Courier New"/>
              <a:cs typeface="Courier New"/>
            </a:endParaRPr>
          </a:p>
          <a:p>
            <a:endParaRPr lang="en-US" dirty="0"/>
          </a:p>
        </p:txBody>
      </p:sp>
      <p:graphicFrame>
        <p:nvGraphicFramePr>
          <p:cNvPr id="5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32671693"/>
              </p:ext>
            </p:extLst>
          </p:nvPr>
        </p:nvGraphicFramePr>
        <p:xfrm>
          <a:off x="464749" y="1197678"/>
          <a:ext cx="7896228" cy="2886732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4296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740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0740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0740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0740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0740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0740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0740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07402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07402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374442">
                <a:tc>
                  <a:txBody>
                    <a:bodyPr/>
                    <a:lstStyle/>
                    <a:p>
                      <a:pPr algn="ctr"/>
                      <a:r>
                        <a:rPr lang="en-US" b="1" i="0" dirty="0" err="1">
                          <a:latin typeface="Calibri"/>
                          <a:cs typeface="Calibri"/>
                        </a:rPr>
                        <a:t>Decl</a:t>
                      </a:r>
                      <a:endParaRPr lang="en-US" b="1" i="0" dirty="0">
                        <a:latin typeface="Calibri"/>
                        <a:cs typeface="Calibri"/>
                      </a:endParaRPr>
                    </a:p>
                  </a:txBody>
                  <a:tcPr>
                    <a:solidFill>
                      <a:srgbClr val="3333CC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b="1" i="0" dirty="0">
                          <a:latin typeface="Courier New"/>
                          <a:cs typeface="Courier New"/>
                        </a:rPr>
                        <a:t>A</a:t>
                      </a:r>
                      <a:r>
                        <a:rPr lang="en-US" b="1" i="1" dirty="0">
                          <a:latin typeface="Courier New"/>
                          <a:cs typeface="Courier New"/>
                        </a:rPr>
                        <a:t>n</a:t>
                      </a:r>
                    </a:p>
                  </a:txBody>
                  <a:tcPr>
                    <a:solidFill>
                      <a:srgbClr val="3333CC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>
                    <a:solidFill>
                      <a:srgbClr val="3333CC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>
                    <a:solidFill>
                      <a:srgbClr val="3333CC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b="1" i="0" dirty="0">
                          <a:latin typeface="Courier New"/>
                          <a:cs typeface="Courier New"/>
                        </a:rPr>
                        <a:t>*A</a:t>
                      </a:r>
                      <a:r>
                        <a:rPr lang="en-US" b="1" i="1" dirty="0">
                          <a:latin typeface="Courier New"/>
                          <a:cs typeface="Courier New"/>
                        </a:rPr>
                        <a:t>n</a:t>
                      </a:r>
                    </a:p>
                  </a:txBody>
                  <a:tcPr>
                    <a:solidFill>
                      <a:srgbClr val="3333CC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>
                    <a:solidFill>
                      <a:srgbClr val="3333CC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>
                    <a:solidFill>
                      <a:srgbClr val="3333CC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b="1" i="0" dirty="0">
                          <a:latin typeface="Courier New"/>
                          <a:cs typeface="Courier New"/>
                        </a:rPr>
                        <a:t>**A</a:t>
                      </a:r>
                      <a:r>
                        <a:rPr lang="en-US" b="1" i="1" dirty="0">
                          <a:latin typeface="Courier New"/>
                          <a:cs typeface="Courier New"/>
                        </a:rPr>
                        <a:t>n</a:t>
                      </a:r>
                    </a:p>
                  </a:txBody>
                  <a:tcPr>
                    <a:solidFill>
                      <a:srgbClr val="3333CC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>
                    <a:solidFill>
                      <a:srgbClr val="3333CC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>
                    <a:solidFill>
                      <a:srgbClr val="3333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4442">
                <a:tc>
                  <a:txBody>
                    <a:bodyPr/>
                    <a:lstStyle/>
                    <a:p>
                      <a:pPr algn="ctr"/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>
                    <a:solidFill>
                      <a:srgbClr val="3333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i="0" dirty="0" err="1">
                          <a:solidFill>
                            <a:srgbClr val="F6F5BD"/>
                          </a:solidFill>
                          <a:latin typeface="Calibri"/>
                          <a:cs typeface="Calibri"/>
                        </a:rPr>
                        <a:t>Cmp</a:t>
                      </a:r>
                      <a:endParaRPr lang="en-US" b="0" i="0" dirty="0">
                        <a:solidFill>
                          <a:srgbClr val="F6F5BD"/>
                        </a:solidFill>
                        <a:latin typeface="Calibri"/>
                        <a:cs typeface="Calibri"/>
                      </a:endParaRPr>
                    </a:p>
                  </a:txBody>
                  <a:tcPr>
                    <a:solidFill>
                      <a:srgbClr val="3333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i="0" dirty="0">
                          <a:solidFill>
                            <a:srgbClr val="F6F5BD"/>
                          </a:solidFill>
                          <a:latin typeface="Calibri"/>
                          <a:cs typeface="Calibri"/>
                        </a:rPr>
                        <a:t>Bad</a:t>
                      </a:r>
                    </a:p>
                  </a:txBody>
                  <a:tcPr>
                    <a:solidFill>
                      <a:srgbClr val="3333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i="0" dirty="0">
                          <a:solidFill>
                            <a:srgbClr val="F6F5BD"/>
                          </a:solidFill>
                          <a:latin typeface="Calibri"/>
                          <a:cs typeface="Calibri"/>
                        </a:rPr>
                        <a:t>Size</a:t>
                      </a:r>
                    </a:p>
                  </a:txBody>
                  <a:tcPr>
                    <a:solidFill>
                      <a:srgbClr val="3333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i="0" dirty="0" err="1">
                          <a:solidFill>
                            <a:srgbClr val="F6F5BD"/>
                          </a:solidFill>
                          <a:latin typeface="Calibri"/>
                          <a:cs typeface="Calibri"/>
                        </a:rPr>
                        <a:t>Cmp</a:t>
                      </a:r>
                      <a:endParaRPr lang="en-US" b="0" i="0" dirty="0">
                        <a:solidFill>
                          <a:srgbClr val="F6F5BD"/>
                        </a:solidFill>
                        <a:latin typeface="Calibri"/>
                        <a:cs typeface="Calibri"/>
                      </a:endParaRPr>
                    </a:p>
                  </a:txBody>
                  <a:tcPr>
                    <a:solidFill>
                      <a:srgbClr val="3333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i="0" dirty="0">
                          <a:solidFill>
                            <a:srgbClr val="F6F5BD"/>
                          </a:solidFill>
                          <a:latin typeface="Calibri"/>
                          <a:cs typeface="Calibri"/>
                        </a:rPr>
                        <a:t>Bad</a:t>
                      </a:r>
                    </a:p>
                  </a:txBody>
                  <a:tcPr>
                    <a:solidFill>
                      <a:srgbClr val="3333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i="0" dirty="0">
                          <a:solidFill>
                            <a:srgbClr val="F6F5BD"/>
                          </a:solidFill>
                          <a:latin typeface="Calibri"/>
                          <a:cs typeface="Calibri"/>
                        </a:rPr>
                        <a:t>Size</a:t>
                      </a:r>
                    </a:p>
                  </a:txBody>
                  <a:tcPr>
                    <a:solidFill>
                      <a:srgbClr val="3333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i="0" dirty="0" err="1">
                          <a:solidFill>
                            <a:srgbClr val="F6F5BD"/>
                          </a:solidFill>
                          <a:latin typeface="Calibri"/>
                          <a:cs typeface="Calibri"/>
                        </a:rPr>
                        <a:t>Cmp</a:t>
                      </a:r>
                      <a:endParaRPr lang="en-US" b="0" i="0" dirty="0">
                        <a:solidFill>
                          <a:srgbClr val="F6F5BD"/>
                        </a:solidFill>
                        <a:latin typeface="Calibri"/>
                        <a:cs typeface="Calibri"/>
                      </a:endParaRPr>
                    </a:p>
                  </a:txBody>
                  <a:tcPr>
                    <a:solidFill>
                      <a:srgbClr val="3333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i="0" dirty="0">
                          <a:solidFill>
                            <a:srgbClr val="F6F5BD"/>
                          </a:solidFill>
                          <a:latin typeface="Calibri"/>
                          <a:cs typeface="Calibri"/>
                        </a:rPr>
                        <a:t>Bad</a:t>
                      </a:r>
                    </a:p>
                  </a:txBody>
                  <a:tcPr>
                    <a:solidFill>
                      <a:srgbClr val="3333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i="0" dirty="0">
                          <a:solidFill>
                            <a:srgbClr val="F6F5BD"/>
                          </a:solidFill>
                          <a:latin typeface="Calibri"/>
                          <a:cs typeface="Calibri"/>
                        </a:rPr>
                        <a:t>Size</a:t>
                      </a:r>
                    </a:p>
                  </a:txBody>
                  <a:tcPr>
                    <a:solidFill>
                      <a:srgbClr val="3333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4442">
                <a:tc>
                  <a:txBody>
                    <a:bodyPr/>
                    <a:lstStyle/>
                    <a:p>
                      <a:pPr algn="l"/>
                      <a:r>
                        <a:rPr lang="en-US" sz="1600" b="1" i="0" dirty="0" err="1">
                          <a:latin typeface="Courier New"/>
                          <a:cs typeface="Courier New"/>
                        </a:rPr>
                        <a:t>int</a:t>
                      </a:r>
                      <a:r>
                        <a:rPr lang="en-US" sz="1600" b="1" i="0" dirty="0">
                          <a:latin typeface="Courier New"/>
                          <a:cs typeface="Courier New"/>
                        </a:rPr>
                        <a:t> A1[3][5]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0" dirty="0">
                          <a:solidFill>
                            <a:srgbClr val="990000"/>
                          </a:solidFill>
                          <a:latin typeface="Courier New"/>
                          <a:cs typeface="Courier New"/>
                        </a:rPr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0" dirty="0">
                          <a:solidFill>
                            <a:srgbClr val="990000"/>
                          </a:solidFill>
                          <a:latin typeface="Courier New"/>
                          <a:cs typeface="Courier New"/>
                        </a:rPr>
                        <a:t>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0" dirty="0">
                          <a:solidFill>
                            <a:srgbClr val="990000"/>
                          </a:solidFill>
                          <a:latin typeface="Courier New"/>
                          <a:cs typeface="Courier New"/>
                        </a:rPr>
                        <a:t>60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0" dirty="0">
                          <a:solidFill>
                            <a:srgbClr val="990000"/>
                          </a:solidFill>
                          <a:latin typeface="Courier New"/>
                          <a:cs typeface="Courier New"/>
                        </a:rPr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0" dirty="0">
                          <a:solidFill>
                            <a:srgbClr val="990000"/>
                          </a:solidFill>
                          <a:latin typeface="Courier New"/>
                          <a:cs typeface="Courier New"/>
                        </a:rPr>
                        <a:t>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0" dirty="0">
                          <a:solidFill>
                            <a:srgbClr val="990000"/>
                          </a:solidFill>
                          <a:latin typeface="Courier New"/>
                          <a:cs typeface="Courier New"/>
                        </a:rPr>
                        <a:t>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0" dirty="0">
                          <a:solidFill>
                            <a:srgbClr val="990000"/>
                          </a:solidFill>
                          <a:latin typeface="Courier New"/>
                          <a:cs typeface="Courier New"/>
                        </a:rPr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0" dirty="0">
                          <a:solidFill>
                            <a:srgbClr val="990000"/>
                          </a:solidFill>
                          <a:latin typeface="Courier New"/>
                          <a:cs typeface="Courier New"/>
                        </a:rPr>
                        <a:t>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0" dirty="0">
                          <a:solidFill>
                            <a:srgbClr val="990000"/>
                          </a:solidFill>
                          <a:latin typeface="Courier New"/>
                          <a:cs typeface="Courier New"/>
                        </a:rPr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4442">
                <a:tc>
                  <a:txBody>
                    <a:bodyPr/>
                    <a:lstStyle/>
                    <a:p>
                      <a:pPr algn="l"/>
                      <a:r>
                        <a:rPr lang="en-US" sz="1600" b="1" i="0" dirty="0" err="1">
                          <a:latin typeface="Courier New"/>
                          <a:cs typeface="Courier New"/>
                        </a:rPr>
                        <a:t>int</a:t>
                      </a:r>
                      <a:r>
                        <a:rPr lang="en-US" sz="1600" b="1" i="0" dirty="0">
                          <a:latin typeface="Courier New"/>
                          <a:cs typeface="Courier New"/>
                        </a:rPr>
                        <a:t> *A2[3][5]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i="0" dirty="0">
                          <a:solidFill>
                            <a:srgbClr val="990000"/>
                          </a:solidFill>
                          <a:latin typeface="Courier New"/>
                          <a:cs typeface="Courier New"/>
                        </a:rPr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0" dirty="0">
                          <a:solidFill>
                            <a:srgbClr val="990000"/>
                          </a:solidFill>
                          <a:latin typeface="Courier New"/>
                          <a:cs typeface="Courier New"/>
                        </a:rPr>
                        <a:t>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0" dirty="0">
                          <a:solidFill>
                            <a:srgbClr val="990000"/>
                          </a:solidFill>
                          <a:latin typeface="Courier New"/>
                          <a:cs typeface="Courier New"/>
                        </a:rPr>
                        <a:t>120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i="0" dirty="0">
                          <a:solidFill>
                            <a:srgbClr val="990000"/>
                          </a:solidFill>
                          <a:latin typeface="Courier New"/>
                          <a:cs typeface="Courier New"/>
                        </a:rPr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0" dirty="0">
                          <a:solidFill>
                            <a:srgbClr val="990000"/>
                          </a:solidFill>
                          <a:latin typeface="Courier New"/>
                          <a:cs typeface="Courier New"/>
                        </a:rPr>
                        <a:t>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0" dirty="0">
                          <a:solidFill>
                            <a:srgbClr val="990000"/>
                          </a:solidFill>
                          <a:latin typeface="Courier New"/>
                          <a:cs typeface="Courier New"/>
                        </a:rPr>
                        <a:t>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i="0" dirty="0">
                          <a:solidFill>
                            <a:srgbClr val="990000"/>
                          </a:solidFill>
                          <a:latin typeface="Courier New"/>
                          <a:cs typeface="Courier New"/>
                        </a:rPr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0" dirty="0">
                          <a:solidFill>
                            <a:srgbClr val="990000"/>
                          </a:solidFill>
                          <a:latin typeface="Courier New"/>
                          <a:cs typeface="Courier New"/>
                        </a:rPr>
                        <a:t>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0" dirty="0">
                          <a:solidFill>
                            <a:srgbClr val="990000"/>
                          </a:solidFill>
                          <a:latin typeface="Courier New"/>
                          <a:cs typeface="Courier New"/>
                        </a:rPr>
                        <a:t>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4442">
                <a:tc>
                  <a:txBody>
                    <a:bodyPr/>
                    <a:lstStyle/>
                    <a:p>
                      <a:pPr algn="l"/>
                      <a:r>
                        <a:rPr lang="en-US" sz="1600" b="1" i="0" dirty="0" err="1">
                          <a:latin typeface="Courier New"/>
                          <a:cs typeface="Courier New"/>
                        </a:rPr>
                        <a:t>int</a:t>
                      </a:r>
                      <a:r>
                        <a:rPr lang="en-US" sz="1600" b="1" i="0" dirty="0">
                          <a:latin typeface="Courier New"/>
                          <a:cs typeface="Courier New"/>
                        </a:rPr>
                        <a:t> (*A3)[3][5]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0" dirty="0">
                          <a:solidFill>
                            <a:srgbClr val="990000"/>
                          </a:solidFill>
                          <a:latin typeface="Courier New"/>
                          <a:cs typeface="Courier New"/>
                        </a:rPr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0" dirty="0">
                          <a:solidFill>
                            <a:srgbClr val="990000"/>
                          </a:solidFill>
                          <a:latin typeface="Courier New"/>
                          <a:cs typeface="Courier New"/>
                        </a:rPr>
                        <a:t>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0" dirty="0">
                          <a:solidFill>
                            <a:srgbClr val="990000"/>
                          </a:solidFill>
                          <a:latin typeface="Courier New"/>
                          <a:cs typeface="Courier New"/>
                        </a:rP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0" dirty="0">
                          <a:solidFill>
                            <a:srgbClr val="990000"/>
                          </a:solidFill>
                          <a:latin typeface="Courier New"/>
                          <a:cs typeface="Courier New"/>
                        </a:rPr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0" dirty="0">
                          <a:solidFill>
                            <a:srgbClr val="990000"/>
                          </a:solidFill>
                          <a:latin typeface="Courier New"/>
                          <a:cs typeface="Courier New"/>
                        </a:rPr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0" dirty="0">
                          <a:solidFill>
                            <a:srgbClr val="990000"/>
                          </a:solidFill>
                          <a:latin typeface="Courier New"/>
                          <a:cs typeface="Courier New"/>
                        </a:rPr>
                        <a:t>60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0" dirty="0">
                          <a:solidFill>
                            <a:srgbClr val="990000"/>
                          </a:solidFill>
                          <a:latin typeface="Courier New"/>
                          <a:cs typeface="Courier New"/>
                        </a:rPr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0" dirty="0">
                          <a:solidFill>
                            <a:srgbClr val="990000"/>
                          </a:solidFill>
                          <a:latin typeface="Courier New"/>
                          <a:cs typeface="Courier New"/>
                        </a:rPr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0" dirty="0">
                          <a:solidFill>
                            <a:srgbClr val="990000"/>
                          </a:solidFill>
                          <a:latin typeface="Courier New"/>
                          <a:cs typeface="Courier New"/>
                        </a:rPr>
                        <a:t>20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4442">
                <a:tc>
                  <a:txBody>
                    <a:bodyPr/>
                    <a:lstStyle/>
                    <a:p>
                      <a:pPr algn="l"/>
                      <a:r>
                        <a:rPr lang="en-US" sz="1600" b="1" i="0" dirty="0" err="1">
                          <a:latin typeface="Courier New"/>
                          <a:cs typeface="Courier New"/>
                        </a:rPr>
                        <a:t>int</a:t>
                      </a:r>
                      <a:r>
                        <a:rPr lang="en-US" sz="1600" b="1" i="0" dirty="0">
                          <a:latin typeface="Courier New"/>
                          <a:cs typeface="Courier New"/>
                        </a:rPr>
                        <a:t> *(A4[3][5])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0" dirty="0">
                          <a:solidFill>
                            <a:srgbClr val="990000"/>
                          </a:solidFill>
                          <a:latin typeface="Courier New"/>
                          <a:cs typeface="Courier New"/>
                        </a:rPr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0" dirty="0">
                          <a:solidFill>
                            <a:srgbClr val="990000"/>
                          </a:solidFill>
                          <a:latin typeface="Courier New"/>
                          <a:cs typeface="Courier New"/>
                        </a:rPr>
                        <a:t>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0" dirty="0">
                          <a:solidFill>
                            <a:srgbClr val="990000"/>
                          </a:solidFill>
                          <a:latin typeface="Courier New"/>
                          <a:cs typeface="Courier New"/>
                        </a:rPr>
                        <a:t>120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0" dirty="0">
                          <a:solidFill>
                            <a:srgbClr val="990000"/>
                          </a:solidFill>
                          <a:latin typeface="Courier New"/>
                          <a:cs typeface="Courier New"/>
                        </a:rPr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0" dirty="0">
                          <a:solidFill>
                            <a:srgbClr val="990000"/>
                          </a:solidFill>
                          <a:latin typeface="Courier New"/>
                          <a:cs typeface="Courier New"/>
                        </a:rPr>
                        <a:t>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0" dirty="0">
                          <a:solidFill>
                            <a:srgbClr val="990000"/>
                          </a:solidFill>
                          <a:latin typeface="Courier New"/>
                          <a:cs typeface="Courier New"/>
                        </a:rPr>
                        <a:t>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0" dirty="0">
                          <a:solidFill>
                            <a:srgbClr val="990000"/>
                          </a:solidFill>
                          <a:latin typeface="Courier New"/>
                          <a:cs typeface="Courier New"/>
                        </a:rPr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0" dirty="0">
                          <a:solidFill>
                            <a:srgbClr val="990000"/>
                          </a:solidFill>
                          <a:latin typeface="Courier New"/>
                          <a:cs typeface="Courier New"/>
                        </a:rPr>
                        <a:t>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0" dirty="0">
                          <a:solidFill>
                            <a:srgbClr val="990000"/>
                          </a:solidFill>
                          <a:latin typeface="Courier New"/>
                          <a:cs typeface="Courier New"/>
                        </a:rPr>
                        <a:t>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4442">
                <a:tc>
                  <a:txBody>
                    <a:bodyPr/>
                    <a:lstStyle/>
                    <a:p>
                      <a:pPr algn="l"/>
                      <a:r>
                        <a:rPr lang="en-US" sz="1600" b="1" i="0" dirty="0" err="1">
                          <a:latin typeface="Courier New"/>
                          <a:cs typeface="Courier New"/>
                        </a:rPr>
                        <a:t>int</a:t>
                      </a:r>
                      <a:r>
                        <a:rPr lang="en-US" sz="1600" b="1" i="0" dirty="0">
                          <a:latin typeface="Courier New"/>
                          <a:cs typeface="Courier New"/>
                        </a:rPr>
                        <a:t> (*A5[3])[5]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0" dirty="0">
                          <a:solidFill>
                            <a:srgbClr val="990000"/>
                          </a:solidFill>
                          <a:latin typeface="Courier New"/>
                          <a:cs typeface="Courier New"/>
                        </a:rPr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0" dirty="0">
                          <a:solidFill>
                            <a:srgbClr val="990000"/>
                          </a:solidFill>
                          <a:latin typeface="Courier New"/>
                          <a:cs typeface="Courier New"/>
                        </a:rPr>
                        <a:t>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0" dirty="0">
                          <a:solidFill>
                            <a:srgbClr val="990000"/>
                          </a:solidFill>
                          <a:latin typeface="Courier New"/>
                          <a:cs typeface="Courier New"/>
                        </a:rPr>
                        <a:t>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0" dirty="0">
                          <a:solidFill>
                            <a:srgbClr val="990000"/>
                          </a:solidFill>
                          <a:latin typeface="Courier New"/>
                          <a:cs typeface="Courier New"/>
                        </a:rPr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0" dirty="0">
                          <a:solidFill>
                            <a:srgbClr val="990000"/>
                          </a:solidFill>
                          <a:latin typeface="Courier New"/>
                          <a:cs typeface="Courier New"/>
                        </a:rPr>
                        <a:t>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0" dirty="0">
                          <a:solidFill>
                            <a:srgbClr val="990000"/>
                          </a:solidFill>
                          <a:latin typeface="Courier New"/>
                          <a:cs typeface="Courier New"/>
                        </a:rP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0" dirty="0">
                          <a:solidFill>
                            <a:srgbClr val="990000"/>
                          </a:solidFill>
                          <a:latin typeface="Courier New"/>
                          <a:cs typeface="Courier New"/>
                        </a:rPr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0" dirty="0">
                          <a:solidFill>
                            <a:srgbClr val="990000"/>
                          </a:solidFill>
                          <a:latin typeface="Courier New"/>
                          <a:cs typeface="Courier New"/>
                        </a:rPr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0" dirty="0">
                          <a:solidFill>
                            <a:srgbClr val="990000"/>
                          </a:solidFill>
                          <a:latin typeface="Courier New"/>
                          <a:cs typeface="Courier New"/>
                        </a:rPr>
                        <a:t>20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6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59742715"/>
              </p:ext>
            </p:extLst>
          </p:nvPr>
        </p:nvGraphicFramePr>
        <p:xfrm>
          <a:off x="4109161" y="3974969"/>
          <a:ext cx="4251816" cy="2886732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4296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740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0740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0740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4442">
                <a:tc>
                  <a:txBody>
                    <a:bodyPr/>
                    <a:lstStyle/>
                    <a:p>
                      <a:pPr algn="ctr"/>
                      <a:r>
                        <a:rPr lang="en-US" b="1" i="0" dirty="0" err="1">
                          <a:latin typeface="Calibri"/>
                          <a:cs typeface="Calibri"/>
                        </a:rPr>
                        <a:t>Decl</a:t>
                      </a:r>
                      <a:endParaRPr lang="en-US" b="1" i="0" dirty="0">
                        <a:latin typeface="Calibri"/>
                        <a:cs typeface="Calibri"/>
                      </a:endParaRPr>
                    </a:p>
                  </a:txBody>
                  <a:tcPr>
                    <a:solidFill>
                      <a:srgbClr val="3333CC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b="1" i="0" dirty="0">
                          <a:latin typeface="Courier New"/>
                          <a:cs typeface="Courier New"/>
                        </a:rPr>
                        <a:t>***A</a:t>
                      </a:r>
                      <a:r>
                        <a:rPr lang="en-US" b="1" i="1" dirty="0">
                          <a:latin typeface="Courier New"/>
                          <a:cs typeface="Courier New"/>
                        </a:rPr>
                        <a:t>n</a:t>
                      </a:r>
                    </a:p>
                  </a:txBody>
                  <a:tcPr>
                    <a:solidFill>
                      <a:srgbClr val="3333CC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>
                    <a:solidFill>
                      <a:srgbClr val="3333CC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>
                    <a:solidFill>
                      <a:srgbClr val="3333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4442">
                <a:tc>
                  <a:txBody>
                    <a:bodyPr/>
                    <a:lstStyle/>
                    <a:p>
                      <a:pPr algn="ctr"/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>
                    <a:solidFill>
                      <a:srgbClr val="3333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i="0" dirty="0" err="1">
                          <a:solidFill>
                            <a:srgbClr val="F6F5BD"/>
                          </a:solidFill>
                          <a:latin typeface="Calibri"/>
                          <a:cs typeface="Calibri"/>
                        </a:rPr>
                        <a:t>Cmp</a:t>
                      </a:r>
                      <a:endParaRPr lang="en-US" b="0" i="0" dirty="0">
                        <a:solidFill>
                          <a:srgbClr val="F6F5BD"/>
                        </a:solidFill>
                        <a:latin typeface="Calibri"/>
                        <a:cs typeface="Calibri"/>
                      </a:endParaRPr>
                    </a:p>
                  </a:txBody>
                  <a:tcPr>
                    <a:solidFill>
                      <a:srgbClr val="3333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i="0" dirty="0">
                          <a:solidFill>
                            <a:srgbClr val="F6F5BD"/>
                          </a:solidFill>
                          <a:latin typeface="Calibri"/>
                          <a:cs typeface="Calibri"/>
                        </a:rPr>
                        <a:t>Bad</a:t>
                      </a:r>
                    </a:p>
                  </a:txBody>
                  <a:tcPr>
                    <a:solidFill>
                      <a:srgbClr val="3333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i="0" dirty="0">
                          <a:solidFill>
                            <a:srgbClr val="F6F5BD"/>
                          </a:solidFill>
                          <a:latin typeface="Calibri"/>
                          <a:cs typeface="Calibri"/>
                        </a:rPr>
                        <a:t>Size</a:t>
                      </a:r>
                    </a:p>
                  </a:txBody>
                  <a:tcPr>
                    <a:solidFill>
                      <a:srgbClr val="3333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4442">
                <a:tc>
                  <a:txBody>
                    <a:bodyPr/>
                    <a:lstStyle/>
                    <a:p>
                      <a:pPr algn="l"/>
                      <a:r>
                        <a:rPr lang="en-US" sz="1600" b="1" i="0" dirty="0" err="1">
                          <a:latin typeface="Courier New"/>
                          <a:cs typeface="Courier New"/>
                        </a:rPr>
                        <a:t>int</a:t>
                      </a:r>
                      <a:r>
                        <a:rPr lang="en-US" sz="1600" b="1" i="0" dirty="0">
                          <a:latin typeface="Courier New"/>
                          <a:cs typeface="Courier New"/>
                        </a:rPr>
                        <a:t> A1[3][5]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0" dirty="0">
                          <a:solidFill>
                            <a:srgbClr val="990000"/>
                          </a:solidFill>
                          <a:latin typeface="Courier New"/>
                          <a:cs typeface="Courier New"/>
                        </a:rPr>
                        <a:t>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0" dirty="0">
                          <a:solidFill>
                            <a:srgbClr val="990000"/>
                          </a:solidFill>
                          <a:latin typeface="Courier New"/>
                          <a:cs typeface="Courier New"/>
                        </a:rPr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0" dirty="0">
                          <a:solidFill>
                            <a:srgbClr val="990000"/>
                          </a:solidFill>
                          <a:latin typeface="Courier New"/>
                          <a:cs typeface="Courier New"/>
                        </a:rPr>
                        <a:t>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4442">
                <a:tc>
                  <a:txBody>
                    <a:bodyPr/>
                    <a:lstStyle/>
                    <a:p>
                      <a:pPr algn="l"/>
                      <a:r>
                        <a:rPr lang="en-US" sz="1600" b="1" i="0" dirty="0" err="1">
                          <a:latin typeface="Courier New"/>
                          <a:cs typeface="Courier New"/>
                        </a:rPr>
                        <a:t>int</a:t>
                      </a:r>
                      <a:r>
                        <a:rPr lang="en-US" sz="1600" b="1" i="0" dirty="0">
                          <a:latin typeface="Courier New"/>
                          <a:cs typeface="Courier New"/>
                        </a:rPr>
                        <a:t> *A2[3][5]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i="0" dirty="0">
                          <a:solidFill>
                            <a:srgbClr val="990000"/>
                          </a:solidFill>
                          <a:latin typeface="Courier New"/>
                          <a:cs typeface="Courier New"/>
                        </a:rPr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0" dirty="0">
                          <a:solidFill>
                            <a:srgbClr val="990000"/>
                          </a:solidFill>
                          <a:latin typeface="Courier New"/>
                          <a:cs typeface="Courier New"/>
                        </a:rPr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0" dirty="0">
                          <a:solidFill>
                            <a:srgbClr val="990000"/>
                          </a:solidFill>
                          <a:latin typeface="Courier New"/>
                          <a:cs typeface="Courier New"/>
                        </a:rPr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4442">
                <a:tc>
                  <a:txBody>
                    <a:bodyPr/>
                    <a:lstStyle/>
                    <a:p>
                      <a:pPr algn="l"/>
                      <a:r>
                        <a:rPr lang="en-US" sz="1600" b="1" i="0" dirty="0" err="1">
                          <a:latin typeface="Courier New"/>
                          <a:cs typeface="Courier New"/>
                        </a:rPr>
                        <a:t>int</a:t>
                      </a:r>
                      <a:r>
                        <a:rPr lang="en-US" sz="1600" b="1" i="0" dirty="0">
                          <a:latin typeface="Courier New"/>
                          <a:cs typeface="Courier New"/>
                        </a:rPr>
                        <a:t> (*A3)[3][5]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0" dirty="0">
                          <a:solidFill>
                            <a:srgbClr val="990000"/>
                          </a:solidFill>
                          <a:latin typeface="Courier New"/>
                          <a:cs typeface="Courier New"/>
                        </a:rPr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0" dirty="0">
                          <a:solidFill>
                            <a:srgbClr val="990000"/>
                          </a:solidFill>
                          <a:latin typeface="Courier New"/>
                          <a:cs typeface="Courier New"/>
                        </a:rPr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0" dirty="0">
                          <a:solidFill>
                            <a:srgbClr val="990000"/>
                          </a:solidFill>
                          <a:latin typeface="Courier New"/>
                          <a:cs typeface="Courier New"/>
                        </a:rPr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4442">
                <a:tc>
                  <a:txBody>
                    <a:bodyPr/>
                    <a:lstStyle/>
                    <a:p>
                      <a:pPr algn="l"/>
                      <a:r>
                        <a:rPr lang="en-US" sz="1600" b="1" i="0" dirty="0" err="1">
                          <a:latin typeface="Courier New"/>
                          <a:cs typeface="Courier New"/>
                        </a:rPr>
                        <a:t>int</a:t>
                      </a:r>
                      <a:r>
                        <a:rPr lang="en-US" sz="1600" b="1" i="0" dirty="0">
                          <a:latin typeface="Courier New"/>
                          <a:cs typeface="Courier New"/>
                        </a:rPr>
                        <a:t> *(A4[3][5])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0" dirty="0">
                          <a:solidFill>
                            <a:srgbClr val="990000"/>
                          </a:solidFill>
                          <a:latin typeface="Courier New"/>
                          <a:cs typeface="Courier New"/>
                        </a:rPr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0" dirty="0">
                          <a:solidFill>
                            <a:srgbClr val="990000"/>
                          </a:solidFill>
                          <a:latin typeface="Courier New"/>
                          <a:cs typeface="Courier New"/>
                        </a:rPr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0" dirty="0">
                          <a:solidFill>
                            <a:srgbClr val="990000"/>
                          </a:solidFill>
                          <a:latin typeface="Courier New"/>
                          <a:cs typeface="Courier New"/>
                        </a:rPr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4442">
                <a:tc>
                  <a:txBody>
                    <a:bodyPr/>
                    <a:lstStyle/>
                    <a:p>
                      <a:pPr algn="l"/>
                      <a:r>
                        <a:rPr lang="en-US" sz="1600" b="1" i="0" dirty="0" err="1">
                          <a:latin typeface="Courier New"/>
                          <a:cs typeface="Courier New"/>
                        </a:rPr>
                        <a:t>int</a:t>
                      </a:r>
                      <a:r>
                        <a:rPr lang="en-US" sz="1600" b="1" i="0" dirty="0">
                          <a:latin typeface="Courier New"/>
                          <a:cs typeface="Courier New"/>
                        </a:rPr>
                        <a:t> (*A5[3])[5]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0" dirty="0">
                          <a:solidFill>
                            <a:srgbClr val="990000"/>
                          </a:solidFill>
                          <a:latin typeface="Courier New"/>
                          <a:cs typeface="Courier New"/>
                        </a:rPr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0" dirty="0">
                          <a:solidFill>
                            <a:srgbClr val="990000"/>
                          </a:solidFill>
                          <a:latin typeface="Courier New"/>
                          <a:cs typeface="Courier New"/>
                        </a:rPr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0" dirty="0">
                          <a:solidFill>
                            <a:srgbClr val="990000"/>
                          </a:solidFill>
                          <a:latin typeface="Courier New"/>
                          <a:cs typeface="Courier New"/>
                        </a:rPr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53266793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457200"/>
            <a:ext cx="5473700" cy="573088"/>
          </a:xfrm>
        </p:spPr>
        <p:txBody>
          <a:bodyPr/>
          <a:lstStyle/>
          <a:p>
            <a:r>
              <a:rPr lang="en-US">
                <a:latin typeface="Calibri" pitchFamily="-96" charset="0"/>
              </a:rPr>
              <a:t>Array Example</a:t>
            </a:r>
          </a:p>
        </p:txBody>
      </p:sp>
      <p:sp>
        <p:nvSpPr>
          <p:cNvPr id="3031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5613" y="5556250"/>
            <a:ext cx="8382000" cy="1377950"/>
          </a:xfrm>
        </p:spPr>
        <p:txBody>
          <a:bodyPr/>
          <a:lstStyle/>
          <a:p>
            <a:r>
              <a:rPr lang="en-US" sz="2000">
                <a:latin typeface="Calibri" pitchFamily="-96" charset="0"/>
              </a:rPr>
              <a:t>Declaration “</a:t>
            </a:r>
            <a:r>
              <a:rPr lang="en-US" sz="2000">
                <a:latin typeface="Courier New" pitchFamily="-96" charset="0"/>
              </a:rPr>
              <a:t>zip_dig cmu</a:t>
            </a:r>
            <a:r>
              <a:rPr lang="en-US" sz="2000">
                <a:latin typeface="Calibri" pitchFamily="-96" charset="0"/>
              </a:rPr>
              <a:t>” equivalent to “</a:t>
            </a:r>
            <a:r>
              <a:rPr lang="en-US" sz="2000">
                <a:latin typeface="Courier New" pitchFamily="-96" charset="0"/>
              </a:rPr>
              <a:t>int cmu[5]</a:t>
            </a:r>
            <a:r>
              <a:rPr lang="en-US" sz="2000">
                <a:latin typeface="Calibri" pitchFamily="-96" charset="0"/>
              </a:rPr>
              <a:t>”</a:t>
            </a:r>
          </a:p>
          <a:p>
            <a:r>
              <a:rPr lang="en-US" sz="2000">
                <a:latin typeface="Calibri" pitchFamily="-96" charset="0"/>
              </a:rPr>
              <a:t>Example arrays were allocated in successive 20 byte blocks</a:t>
            </a:r>
          </a:p>
          <a:p>
            <a:pPr lvl="1"/>
            <a:r>
              <a:rPr lang="en-US">
                <a:latin typeface="Calibri" pitchFamily="-96" charset="0"/>
              </a:rPr>
              <a:t>Not guaranteed to happen in general</a:t>
            </a:r>
          </a:p>
        </p:txBody>
      </p:sp>
      <p:sp>
        <p:nvSpPr>
          <p:cNvPr id="62467" name="Rectangle 4"/>
          <p:cNvSpPr>
            <a:spLocks noChangeArrowheads="1"/>
          </p:cNvSpPr>
          <p:nvPr/>
        </p:nvSpPr>
        <p:spPr bwMode="auto">
          <a:xfrm>
            <a:off x="609600" y="1000108"/>
            <a:ext cx="4924425" cy="1751762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 dirty="0">
                <a:latin typeface="Courier New" pitchFamily="-96" charset="0"/>
              </a:rPr>
              <a:t>#define ZLEN 5</a:t>
            </a:r>
          </a:p>
          <a:p>
            <a:pPr eaLnBrk="0" hangingPunct="0"/>
            <a:r>
              <a:rPr lang="en-US" sz="1800" dirty="0" err="1">
                <a:latin typeface="Courier New" pitchFamily="-96" charset="0"/>
              </a:rPr>
              <a:t>typedef</a:t>
            </a:r>
            <a:r>
              <a:rPr lang="en-US" sz="1800" dirty="0">
                <a:latin typeface="Courier New" pitchFamily="-96" charset="0"/>
              </a:rPr>
              <a:t> </a:t>
            </a:r>
            <a:r>
              <a:rPr lang="en-US" sz="1800" dirty="0" err="1">
                <a:latin typeface="Courier New" pitchFamily="-96" charset="0"/>
              </a:rPr>
              <a:t>int</a:t>
            </a:r>
            <a:r>
              <a:rPr lang="en-US" sz="1800" dirty="0">
                <a:latin typeface="Courier New" pitchFamily="-96" charset="0"/>
              </a:rPr>
              <a:t> </a:t>
            </a:r>
            <a:r>
              <a:rPr lang="en-US" sz="1800" dirty="0" err="1">
                <a:latin typeface="Courier New" pitchFamily="-96" charset="0"/>
              </a:rPr>
              <a:t>zip_dig</a:t>
            </a:r>
            <a:r>
              <a:rPr lang="en-US" sz="1800" dirty="0">
                <a:latin typeface="Courier New" pitchFamily="-96" charset="0"/>
              </a:rPr>
              <a:t>[ZLEN];</a:t>
            </a:r>
          </a:p>
          <a:p>
            <a:pPr eaLnBrk="0" hangingPunct="0"/>
            <a:endParaRPr lang="en-US" sz="1800" dirty="0">
              <a:latin typeface="Courier New" pitchFamily="-96" charset="0"/>
            </a:endParaRPr>
          </a:p>
          <a:p>
            <a:pPr eaLnBrk="0" hangingPunct="0"/>
            <a:r>
              <a:rPr lang="en-US" sz="1800" dirty="0" err="1">
                <a:latin typeface="Courier New" pitchFamily="-96" charset="0"/>
              </a:rPr>
              <a:t>zip_dig</a:t>
            </a:r>
            <a:r>
              <a:rPr lang="en-US" sz="1800" dirty="0">
                <a:latin typeface="Courier New" pitchFamily="-96" charset="0"/>
              </a:rPr>
              <a:t> </a:t>
            </a:r>
            <a:r>
              <a:rPr lang="en-US" sz="1800" dirty="0" err="1">
                <a:latin typeface="Courier New" pitchFamily="-96" charset="0"/>
              </a:rPr>
              <a:t>cmu</a:t>
            </a:r>
            <a:r>
              <a:rPr lang="en-US" sz="1800" dirty="0">
                <a:latin typeface="Courier New" pitchFamily="-96" charset="0"/>
              </a:rPr>
              <a:t> = { 1, 5, 2, 1, 3 };</a:t>
            </a:r>
          </a:p>
          <a:p>
            <a:pPr eaLnBrk="0" hangingPunct="0"/>
            <a:r>
              <a:rPr lang="en-US" sz="1800" dirty="0" err="1">
                <a:latin typeface="Courier New" pitchFamily="-96" charset="0"/>
              </a:rPr>
              <a:t>zip_dig</a:t>
            </a:r>
            <a:r>
              <a:rPr lang="en-US" sz="1800" dirty="0">
                <a:latin typeface="Courier New" pitchFamily="-96" charset="0"/>
              </a:rPr>
              <a:t> </a:t>
            </a:r>
            <a:r>
              <a:rPr lang="en-US" sz="1800" dirty="0" err="1">
                <a:latin typeface="Courier New" pitchFamily="-96" charset="0"/>
              </a:rPr>
              <a:t>mit</a:t>
            </a:r>
            <a:r>
              <a:rPr lang="en-US" sz="1800" dirty="0">
                <a:latin typeface="Courier New" pitchFamily="-96" charset="0"/>
              </a:rPr>
              <a:t> = { 0, 2, 1, 3, 9 };</a:t>
            </a:r>
          </a:p>
          <a:p>
            <a:pPr eaLnBrk="0" hangingPunct="0"/>
            <a:r>
              <a:rPr lang="en-US" sz="1800" dirty="0" err="1">
                <a:latin typeface="Courier New" pitchFamily="-96" charset="0"/>
              </a:rPr>
              <a:t>zip_dig</a:t>
            </a:r>
            <a:r>
              <a:rPr lang="en-US" sz="1800" dirty="0">
                <a:latin typeface="Courier New" pitchFamily="-96" charset="0"/>
              </a:rPr>
              <a:t> </a:t>
            </a:r>
            <a:r>
              <a:rPr lang="en-US" sz="1800" dirty="0" err="1">
                <a:latin typeface="Courier New" pitchFamily="-96" charset="0"/>
              </a:rPr>
              <a:t>ucb</a:t>
            </a:r>
            <a:r>
              <a:rPr lang="en-US" sz="1800" dirty="0">
                <a:latin typeface="Courier New" pitchFamily="-96" charset="0"/>
              </a:rPr>
              <a:t> = { 9, 4, 7, 2, 0 };</a:t>
            </a:r>
          </a:p>
        </p:txBody>
      </p:sp>
      <p:sp>
        <p:nvSpPr>
          <p:cNvPr id="69" name="Text Box 31"/>
          <p:cNvSpPr txBox="1">
            <a:spLocks noChangeArrowheads="1"/>
          </p:cNvSpPr>
          <p:nvPr/>
        </p:nvSpPr>
        <p:spPr bwMode="auto">
          <a:xfrm>
            <a:off x="76200" y="2932113"/>
            <a:ext cx="2235200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r" eaLnBrk="0" hangingPunct="0"/>
            <a:r>
              <a:rPr lang="en-US" sz="1800">
                <a:latin typeface="Courier New" pitchFamily="-96" charset="0"/>
              </a:rPr>
              <a:t>zip_dig cmu;</a:t>
            </a:r>
          </a:p>
        </p:txBody>
      </p:sp>
      <p:grpSp>
        <p:nvGrpSpPr>
          <p:cNvPr id="70" name="Group 24"/>
          <p:cNvGrpSpPr>
            <a:grpSpLocks/>
          </p:cNvGrpSpPr>
          <p:nvPr/>
        </p:nvGrpSpPr>
        <p:grpSpPr bwMode="auto">
          <a:xfrm>
            <a:off x="2259013" y="2979738"/>
            <a:ext cx="5435600" cy="750887"/>
            <a:chOff x="2412765" y="3429000"/>
            <a:chExt cx="5435835" cy="771209"/>
          </a:xfrm>
        </p:grpSpPr>
        <p:grpSp>
          <p:nvGrpSpPr>
            <p:cNvPr id="62510" name="Group 25"/>
            <p:cNvGrpSpPr>
              <a:grpSpLocks/>
            </p:cNvGrpSpPr>
            <p:nvPr/>
          </p:nvGrpSpPr>
          <p:grpSpPr bwMode="auto">
            <a:xfrm>
              <a:off x="2743200" y="3429000"/>
              <a:ext cx="4572000" cy="228600"/>
              <a:chOff x="1008" y="1968"/>
              <a:chExt cx="2880" cy="144"/>
            </a:xfrm>
          </p:grpSpPr>
          <p:sp>
            <p:nvSpPr>
              <p:cNvPr id="84" name="Rectangle 26"/>
              <p:cNvSpPr>
                <a:spLocks noChangeArrowheads="1"/>
              </p:cNvSpPr>
              <p:nvPr/>
            </p:nvSpPr>
            <p:spPr bwMode="auto">
              <a:xfrm>
                <a:off x="1008" y="1968"/>
                <a:ext cx="576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r>
                  <a:rPr lang="en-US" sz="1800" dirty="0">
                    <a:latin typeface="Calibri" pitchFamily="34" charset="0"/>
                    <a:ea typeface="+mn-ea"/>
                    <a:cs typeface="+mn-cs"/>
                  </a:rPr>
                  <a:t>1</a:t>
                </a:r>
              </a:p>
            </p:txBody>
          </p:sp>
          <p:sp>
            <p:nvSpPr>
              <p:cNvPr id="85" name="Rectangle 27"/>
              <p:cNvSpPr>
                <a:spLocks noChangeArrowheads="1"/>
              </p:cNvSpPr>
              <p:nvPr/>
            </p:nvSpPr>
            <p:spPr bwMode="auto">
              <a:xfrm>
                <a:off x="1584" y="1968"/>
                <a:ext cx="576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r>
                  <a:rPr lang="en-US" sz="1800" dirty="0">
                    <a:latin typeface="Calibri" pitchFamily="34" charset="0"/>
                    <a:ea typeface="+mn-ea"/>
                    <a:cs typeface="+mn-cs"/>
                  </a:rPr>
                  <a:t>5</a:t>
                </a:r>
              </a:p>
            </p:txBody>
          </p:sp>
          <p:sp>
            <p:nvSpPr>
              <p:cNvPr id="86" name="Rectangle 28"/>
              <p:cNvSpPr>
                <a:spLocks noChangeArrowheads="1"/>
              </p:cNvSpPr>
              <p:nvPr/>
            </p:nvSpPr>
            <p:spPr bwMode="auto">
              <a:xfrm>
                <a:off x="2160" y="1968"/>
                <a:ext cx="576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r>
                  <a:rPr lang="en-US" sz="1800" dirty="0">
                    <a:latin typeface="Calibri" pitchFamily="34" charset="0"/>
                    <a:ea typeface="+mn-ea"/>
                    <a:cs typeface="+mn-cs"/>
                  </a:rPr>
                  <a:t>2</a:t>
                </a:r>
              </a:p>
            </p:txBody>
          </p:sp>
          <p:sp>
            <p:nvSpPr>
              <p:cNvPr id="87" name="Rectangle 29"/>
              <p:cNvSpPr>
                <a:spLocks noChangeArrowheads="1"/>
              </p:cNvSpPr>
              <p:nvPr/>
            </p:nvSpPr>
            <p:spPr bwMode="auto">
              <a:xfrm>
                <a:off x="2736" y="1968"/>
                <a:ext cx="576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r>
                  <a:rPr lang="en-US" sz="1800" dirty="0">
                    <a:latin typeface="Calibri" pitchFamily="34" charset="0"/>
                    <a:ea typeface="+mn-ea"/>
                    <a:cs typeface="+mn-cs"/>
                  </a:rPr>
                  <a:t>1</a:t>
                </a:r>
              </a:p>
            </p:txBody>
          </p:sp>
          <p:sp>
            <p:nvSpPr>
              <p:cNvPr id="88" name="Rectangle 30"/>
              <p:cNvSpPr>
                <a:spLocks noChangeArrowheads="1"/>
              </p:cNvSpPr>
              <p:nvPr/>
            </p:nvSpPr>
            <p:spPr bwMode="auto">
              <a:xfrm>
                <a:off x="3312" y="1968"/>
                <a:ext cx="576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r>
                  <a:rPr lang="en-US" sz="1800" dirty="0">
                    <a:latin typeface="Calibri" pitchFamily="34" charset="0"/>
                    <a:ea typeface="+mn-ea"/>
                    <a:cs typeface="+mn-cs"/>
                  </a:rPr>
                  <a:t>3</a:t>
                </a:r>
              </a:p>
            </p:txBody>
          </p:sp>
        </p:grpSp>
        <p:sp>
          <p:nvSpPr>
            <p:cNvPr id="62511" name="Text Box 32"/>
            <p:cNvSpPr txBox="1">
              <a:spLocks noChangeArrowheads="1"/>
            </p:cNvSpPr>
            <p:nvPr/>
          </p:nvSpPr>
          <p:spPr bwMode="auto">
            <a:xfrm>
              <a:off x="2412765" y="3810528"/>
              <a:ext cx="668366" cy="37663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800" b="0">
                  <a:latin typeface="Calibri" pitchFamily="-96" charset="0"/>
                </a:rPr>
                <a:t>16</a:t>
              </a:r>
            </a:p>
          </p:txBody>
        </p:sp>
        <p:sp>
          <p:nvSpPr>
            <p:cNvPr id="62512" name="Text Box 33"/>
            <p:cNvSpPr txBox="1">
              <a:spLocks noChangeArrowheads="1"/>
            </p:cNvSpPr>
            <p:nvPr/>
          </p:nvSpPr>
          <p:spPr bwMode="auto">
            <a:xfrm>
              <a:off x="3182736" y="3823572"/>
              <a:ext cx="990643" cy="37663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800" b="0">
                  <a:latin typeface="Calibri" pitchFamily="-96" charset="0"/>
                </a:rPr>
                <a:t>20</a:t>
              </a:r>
            </a:p>
          </p:txBody>
        </p:sp>
        <p:sp>
          <p:nvSpPr>
            <p:cNvPr id="62513" name="Line 34"/>
            <p:cNvSpPr>
              <a:spLocks noChangeShapeType="1"/>
            </p:cNvSpPr>
            <p:nvPr/>
          </p:nvSpPr>
          <p:spPr bwMode="auto">
            <a:xfrm flipV="1">
              <a:off x="2743200" y="3643313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514" name="Line 35"/>
            <p:cNvSpPr>
              <a:spLocks noChangeShapeType="1"/>
            </p:cNvSpPr>
            <p:nvPr/>
          </p:nvSpPr>
          <p:spPr bwMode="auto">
            <a:xfrm flipV="1">
              <a:off x="3657600" y="3657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515" name="Text Box 36"/>
            <p:cNvSpPr txBox="1">
              <a:spLocks noChangeArrowheads="1"/>
            </p:cNvSpPr>
            <p:nvPr/>
          </p:nvSpPr>
          <p:spPr bwMode="auto">
            <a:xfrm>
              <a:off x="4097175" y="3823572"/>
              <a:ext cx="990643" cy="37663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800" b="0">
                  <a:latin typeface="Calibri" pitchFamily="-96" charset="0"/>
                </a:rPr>
                <a:t>24</a:t>
              </a:r>
            </a:p>
          </p:txBody>
        </p:sp>
        <p:sp>
          <p:nvSpPr>
            <p:cNvPr id="62516" name="Line 37"/>
            <p:cNvSpPr>
              <a:spLocks noChangeShapeType="1"/>
            </p:cNvSpPr>
            <p:nvPr/>
          </p:nvSpPr>
          <p:spPr bwMode="auto">
            <a:xfrm flipV="1">
              <a:off x="4572000" y="3657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517" name="Text Box 38"/>
            <p:cNvSpPr txBox="1">
              <a:spLocks noChangeArrowheads="1"/>
            </p:cNvSpPr>
            <p:nvPr/>
          </p:nvSpPr>
          <p:spPr bwMode="auto">
            <a:xfrm>
              <a:off x="5029078" y="3823572"/>
              <a:ext cx="990643" cy="37663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800" b="0">
                  <a:latin typeface="Calibri" pitchFamily="-96" charset="0"/>
                </a:rPr>
                <a:t>28</a:t>
              </a:r>
            </a:p>
          </p:txBody>
        </p:sp>
        <p:sp>
          <p:nvSpPr>
            <p:cNvPr id="62518" name="Line 39"/>
            <p:cNvSpPr>
              <a:spLocks noChangeShapeType="1"/>
            </p:cNvSpPr>
            <p:nvPr/>
          </p:nvSpPr>
          <p:spPr bwMode="auto">
            <a:xfrm flipV="1">
              <a:off x="5486400" y="3657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519" name="Text Box 40"/>
            <p:cNvSpPr txBox="1">
              <a:spLocks noChangeArrowheads="1"/>
            </p:cNvSpPr>
            <p:nvPr/>
          </p:nvSpPr>
          <p:spPr bwMode="auto">
            <a:xfrm>
              <a:off x="5943518" y="3823572"/>
              <a:ext cx="990642" cy="37663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800" b="0">
                  <a:latin typeface="Calibri" pitchFamily="-96" charset="0"/>
                </a:rPr>
                <a:t>32</a:t>
              </a:r>
            </a:p>
          </p:txBody>
        </p:sp>
        <p:sp>
          <p:nvSpPr>
            <p:cNvPr id="62520" name="Line 41"/>
            <p:cNvSpPr>
              <a:spLocks noChangeShapeType="1"/>
            </p:cNvSpPr>
            <p:nvPr/>
          </p:nvSpPr>
          <p:spPr bwMode="auto">
            <a:xfrm flipV="1">
              <a:off x="6400800" y="3657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521" name="Text Box 42"/>
            <p:cNvSpPr txBox="1">
              <a:spLocks noChangeArrowheads="1"/>
            </p:cNvSpPr>
            <p:nvPr/>
          </p:nvSpPr>
          <p:spPr bwMode="auto">
            <a:xfrm>
              <a:off x="6857957" y="3823572"/>
              <a:ext cx="990643" cy="37663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800" b="0">
                  <a:latin typeface="Calibri" pitchFamily="-96" charset="0"/>
                </a:rPr>
                <a:t>36</a:t>
              </a:r>
            </a:p>
          </p:txBody>
        </p:sp>
        <p:sp>
          <p:nvSpPr>
            <p:cNvPr id="62522" name="Line 43"/>
            <p:cNvSpPr>
              <a:spLocks noChangeShapeType="1"/>
            </p:cNvSpPr>
            <p:nvPr/>
          </p:nvSpPr>
          <p:spPr bwMode="auto">
            <a:xfrm flipV="1">
              <a:off x="7315200" y="3657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89" name="Text Box 31"/>
          <p:cNvSpPr txBox="1">
            <a:spLocks noChangeArrowheads="1"/>
          </p:cNvSpPr>
          <p:nvPr/>
        </p:nvSpPr>
        <p:spPr bwMode="auto">
          <a:xfrm>
            <a:off x="77788" y="3733800"/>
            <a:ext cx="2233612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r" eaLnBrk="0" hangingPunct="0"/>
            <a:r>
              <a:rPr lang="en-US" sz="1800">
                <a:latin typeface="Courier New" pitchFamily="-96" charset="0"/>
              </a:rPr>
              <a:t>zip_dig mit;</a:t>
            </a:r>
          </a:p>
        </p:txBody>
      </p:sp>
      <p:grpSp>
        <p:nvGrpSpPr>
          <p:cNvPr id="90" name="Group 24"/>
          <p:cNvGrpSpPr>
            <a:grpSpLocks/>
          </p:cNvGrpSpPr>
          <p:nvPr/>
        </p:nvGrpSpPr>
        <p:grpSpPr bwMode="auto">
          <a:xfrm>
            <a:off x="2260600" y="3781425"/>
            <a:ext cx="5435600" cy="750888"/>
            <a:chOff x="2412765" y="3429000"/>
            <a:chExt cx="5435835" cy="771209"/>
          </a:xfrm>
        </p:grpSpPr>
        <p:grpSp>
          <p:nvGrpSpPr>
            <p:cNvPr id="62492" name="Group 25"/>
            <p:cNvGrpSpPr>
              <a:grpSpLocks/>
            </p:cNvGrpSpPr>
            <p:nvPr/>
          </p:nvGrpSpPr>
          <p:grpSpPr bwMode="auto">
            <a:xfrm>
              <a:off x="2743200" y="3429000"/>
              <a:ext cx="4572000" cy="228600"/>
              <a:chOff x="1008" y="1968"/>
              <a:chExt cx="2880" cy="144"/>
            </a:xfrm>
          </p:grpSpPr>
          <p:sp>
            <p:nvSpPr>
              <p:cNvPr id="104" name="Rectangle 26"/>
              <p:cNvSpPr>
                <a:spLocks noChangeArrowheads="1"/>
              </p:cNvSpPr>
              <p:nvPr/>
            </p:nvSpPr>
            <p:spPr bwMode="auto">
              <a:xfrm>
                <a:off x="1008" y="1968"/>
                <a:ext cx="576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r>
                  <a:rPr lang="en-US" sz="1800" dirty="0">
                    <a:latin typeface="Calibri" pitchFamily="34" charset="0"/>
                    <a:ea typeface="+mn-ea"/>
                    <a:cs typeface="+mn-cs"/>
                  </a:rPr>
                  <a:t>0</a:t>
                </a:r>
              </a:p>
            </p:txBody>
          </p:sp>
          <p:sp>
            <p:nvSpPr>
              <p:cNvPr id="105" name="Rectangle 27"/>
              <p:cNvSpPr>
                <a:spLocks noChangeArrowheads="1"/>
              </p:cNvSpPr>
              <p:nvPr/>
            </p:nvSpPr>
            <p:spPr bwMode="auto">
              <a:xfrm>
                <a:off x="1584" y="1968"/>
                <a:ext cx="576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r>
                  <a:rPr lang="en-US" sz="1800" dirty="0">
                    <a:latin typeface="Calibri" pitchFamily="34" charset="0"/>
                    <a:ea typeface="+mn-ea"/>
                    <a:cs typeface="+mn-cs"/>
                  </a:rPr>
                  <a:t>2</a:t>
                </a:r>
              </a:p>
            </p:txBody>
          </p:sp>
          <p:sp>
            <p:nvSpPr>
              <p:cNvPr id="106" name="Rectangle 28"/>
              <p:cNvSpPr>
                <a:spLocks noChangeArrowheads="1"/>
              </p:cNvSpPr>
              <p:nvPr/>
            </p:nvSpPr>
            <p:spPr bwMode="auto">
              <a:xfrm>
                <a:off x="2160" y="1968"/>
                <a:ext cx="576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r>
                  <a:rPr lang="en-US" sz="1800" dirty="0">
                    <a:latin typeface="Calibri" pitchFamily="34" charset="0"/>
                    <a:ea typeface="+mn-ea"/>
                    <a:cs typeface="+mn-cs"/>
                  </a:rPr>
                  <a:t>1</a:t>
                </a:r>
              </a:p>
            </p:txBody>
          </p:sp>
          <p:sp>
            <p:nvSpPr>
              <p:cNvPr id="107" name="Rectangle 29"/>
              <p:cNvSpPr>
                <a:spLocks noChangeArrowheads="1"/>
              </p:cNvSpPr>
              <p:nvPr/>
            </p:nvSpPr>
            <p:spPr bwMode="auto">
              <a:xfrm>
                <a:off x="2736" y="1968"/>
                <a:ext cx="576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r>
                  <a:rPr lang="en-US" sz="1800" dirty="0">
                    <a:latin typeface="Calibri" pitchFamily="34" charset="0"/>
                    <a:ea typeface="+mn-ea"/>
                    <a:cs typeface="+mn-cs"/>
                  </a:rPr>
                  <a:t>3</a:t>
                </a:r>
              </a:p>
            </p:txBody>
          </p:sp>
          <p:sp>
            <p:nvSpPr>
              <p:cNvPr id="108" name="Rectangle 30"/>
              <p:cNvSpPr>
                <a:spLocks noChangeArrowheads="1"/>
              </p:cNvSpPr>
              <p:nvPr/>
            </p:nvSpPr>
            <p:spPr bwMode="auto">
              <a:xfrm>
                <a:off x="3312" y="1968"/>
                <a:ext cx="576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r>
                  <a:rPr lang="en-US" sz="1800" dirty="0">
                    <a:latin typeface="Calibri" pitchFamily="34" charset="0"/>
                    <a:ea typeface="+mn-ea"/>
                    <a:cs typeface="+mn-cs"/>
                  </a:rPr>
                  <a:t>9</a:t>
                </a:r>
              </a:p>
            </p:txBody>
          </p:sp>
        </p:grpSp>
        <p:sp>
          <p:nvSpPr>
            <p:cNvPr id="62493" name="Text Box 32"/>
            <p:cNvSpPr txBox="1">
              <a:spLocks noChangeArrowheads="1"/>
            </p:cNvSpPr>
            <p:nvPr/>
          </p:nvSpPr>
          <p:spPr bwMode="auto">
            <a:xfrm>
              <a:off x="2412765" y="3810528"/>
              <a:ext cx="668366" cy="37663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800" b="0">
                  <a:latin typeface="Calibri" pitchFamily="-96" charset="0"/>
                </a:rPr>
                <a:t>36</a:t>
              </a:r>
            </a:p>
          </p:txBody>
        </p:sp>
        <p:sp>
          <p:nvSpPr>
            <p:cNvPr id="62494" name="Text Box 33"/>
            <p:cNvSpPr txBox="1">
              <a:spLocks noChangeArrowheads="1"/>
            </p:cNvSpPr>
            <p:nvPr/>
          </p:nvSpPr>
          <p:spPr bwMode="auto">
            <a:xfrm>
              <a:off x="3182736" y="3823572"/>
              <a:ext cx="990643" cy="37663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800" b="0">
                  <a:latin typeface="Calibri" pitchFamily="-96" charset="0"/>
                </a:rPr>
                <a:t>40</a:t>
              </a:r>
            </a:p>
          </p:txBody>
        </p:sp>
        <p:sp>
          <p:nvSpPr>
            <p:cNvPr id="62495" name="Line 34"/>
            <p:cNvSpPr>
              <a:spLocks noChangeShapeType="1"/>
            </p:cNvSpPr>
            <p:nvPr/>
          </p:nvSpPr>
          <p:spPr bwMode="auto">
            <a:xfrm flipV="1">
              <a:off x="2743200" y="3643313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496" name="Line 35"/>
            <p:cNvSpPr>
              <a:spLocks noChangeShapeType="1"/>
            </p:cNvSpPr>
            <p:nvPr/>
          </p:nvSpPr>
          <p:spPr bwMode="auto">
            <a:xfrm flipV="1">
              <a:off x="3657600" y="3657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497" name="Text Box 36"/>
            <p:cNvSpPr txBox="1">
              <a:spLocks noChangeArrowheads="1"/>
            </p:cNvSpPr>
            <p:nvPr/>
          </p:nvSpPr>
          <p:spPr bwMode="auto">
            <a:xfrm>
              <a:off x="4097175" y="3823572"/>
              <a:ext cx="990643" cy="37663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800" b="0">
                  <a:latin typeface="Calibri" pitchFamily="-96" charset="0"/>
                </a:rPr>
                <a:t>44</a:t>
              </a:r>
            </a:p>
          </p:txBody>
        </p:sp>
        <p:sp>
          <p:nvSpPr>
            <p:cNvPr id="62498" name="Line 37"/>
            <p:cNvSpPr>
              <a:spLocks noChangeShapeType="1"/>
            </p:cNvSpPr>
            <p:nvPr/>
          </p:nvSpPr>
          <p:spPr bwMode="auto">
            <a:xfrm flipV="1">
              <a:off x="4572000" y="3657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499" name="Text Box 38"/>
            <p:cNvSpPr txBox="1">
              <a:spLocks noChangeArrowheads="1"/>
            </p:cNvSpPr>
            <p:nvPr/>
          </p:nvSpPr>
          <p:spPr bwMode="auto">
            <a:xfrm>
              <a:off x="5029078" y="3823572"/>
              <a:ext cx="990643" cy="37663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800" b="0">
                  <a:latin typeface="Calibri" pitchFamily="-96" charset="0"/>
                </a:rPr>
                <a:t>48</a:t>
              </a:r>
            </a:p>
          </p:txBody>
        </p:sp>
        <p:sp>
          <p:nvSpPr>
            <p:cNvPr id="62500" name="Line 39"/>
            <p:cNvSpPr>
              <a:spLocks noChangeShapeType="1"/>
            </p:cNvSpPr>
            <p:nvPr/>
          </p:nvSpPr>
          <p:spPr bwMode="auto">
            <a:xfrm flipV="1">
              <a:off x="5486400" y="3657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501" name="Text Box 40"/>
            <p:cNvSpPr txBox="1">
              <a:spLocks noChangeArrowheads="1"/>
            </p:cNvSpPr>
            <p:nvPr/>
          </p:nvSpPr>
          <p:spPr bwMode="auto">
            <a:xfrm>
              <a:off x="5943518" y="3823572"/>
              <a:ext cx="990642" cy="37663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800" b="0">
                  <a:latin typeface="Calibri" pitchFamily="-96" charset="0"/>
                </a:rPr>
                <a:t>52</a:t>
              </a:r>
            </a:p>
          </p:txBody>
        </p:sp>
        <p:sp>
          <p:nvSpPr>
            <p:cNvPr id="62502" name="Line 41"/>
            <p:cNvSpPr>
              <a:spLocks noChangeShapeType="1"/>
            </p:cNvSpPr>
            <p:nvPr/>
          </p:nvSpPr>
          <p:spPr bwMode="auto">
            <a:xfrm flipV="1">
              <a:off x="6400800" y="3657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503" name="Text Box 42"/>
            <p:cNvSpPr txBox="1">
              <a:spLocks noChangeArrowheads="1"/>
            </p:cNvSpPr>
            <p:nvPr/>
          </p:nvSpPr>
          <p:spPr bwMode="auto">
            <a:xfrm>
              <a:off x="6857957" y="3823572"/>
              <a:ext cx="990643" cy="37663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800" b="0">
                  <a:latin typeface="Calibri" pitchFamily="-96" charset="0"/>
                </a:rPr>
                <a:t>56</a:t>
              </a:r>
            </a:p>
          </p:txBody>
        </p:sp>
        <p:sp>
          <p:nvSpPr>
            <p:cNvPr id="62504" name="Line 43"/>
            <p:cNvSpPr>
              <a:spLocks noChangeShapeType="1"/>
            </p:cNvSpPr>
            <p:nvPr/>
          </p:nvSpPr>
          <p:spPr bwMode="auto">
            <a:xfrm flipV="1">
              <a:off x="7315200" y="3657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09" name="Text Box 31"/>
          <p:cNvSpPr txBox="1">
            <a:spLocks noChangeArrowheads="1"/>
          </p:cNvSpPr>
          <p:nvPr/>
        </p:nvSpPr>
        <p:spPr bwMode="auto">
          <a:xfrm>
            <a:off x="76200" y="4572000"/>
            <a:ext cx="223520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r" eaLnBrk="0" hangingPunct="0"/>
            <a:r>
              <a:rPr lang="en-US" sz="1800" dirty="0" err="1">
                <a:latin typeface="Courier New" pitchFamily="-96" charset="0"/>
              </a:rPr>
              <a:t>zip_dig</a:t>
            </a:r>
            <a:r>
              <a:rPr lang="en-US" sz="1800" dirty="0">
                <a:latin typeface="Courier New" pitchFamily="-96" charset="0"/>
              </a:rPr>
              <a:t> </a:t>
            </a:r>
            <a:r>
              <a:rPr lang="en-US" sz="1800" dirty="0" err="1">
                <a:latin typeface="Courier New" pitchFamily="-96" charset="0"/>
              </a:rPr>
              <a:t>ucb</a:t>
            </a:r>
            <a:r>
              <a:rPr lang="en-US" sz="1800" dirty="0">
                <a:latin typeface="Courier New" pitchFamily="-96" charset="0"/>
              </a:rPr>
              <a:t>;</a:t>
            </a:r>
          </a:p>
        </p:txBody>
      </p:sp>
      <p:grpSp>
        <p:nvGrpSpPr>
          <p:cNvPr id="110" name="Group 24"/>
          <p:cNvGrpSpPr>
            <a:grpSpLocks/>
          </p:cNvGrpSpPr>
          <p:nvPr/>
        </p:nvGrpSpPr>
        <p:grpSpPr bwMode="auto">
          <a:xfrm>
            <a:off x="2259013" y="4619625"/>
            <a:ext cx="5435600" cy="750888"/>
            <a:chOff x="2412765" y="3429000"/>
            <a:chExt cx="5435835" cy="771209"/>
          </a:xfrm>
        </p:grpSpPr>
        <p:grpSp>
          <p:nvGrpSpPr>
            <p:cNvPr id="62474" name="Group 25"/>
            <p:cNvGrpSpPr>
              <a:grpSpLocks/>
            </p:cNvGrpSpPr>
            <p:nvPr/>
          </p:nvGrpSpPr>
          <p:grpSpPr bwMode="auto">
            <a:xfrm>
              <a:off x="2743200" y="3429000"/>
              <a:ext cx="4572000" cy="228600"/>
              <a:chOff x="1008" y="1968"/>
              <a:chExt cx="2880" cy="144"/>
            </a:xfrm>
          </p:grpSpPr>
          <p:sp>
            <p:nvSpPr>
              <p:cNvPr id="124" name="Rectangle 26"/>
              <p:cNvSpPr>
                <a:spLocks noChangeArrowheads="1"/>
              </p:cNvSpPr>
              <p:nvPr/>
            </p:nvSpPr>
            <p:spPr bwMode="auto">
              <a:xfrm>
                <a:off x="1008" y="1968"/>
                <a:ext cx="576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r>
                  <a:rPr lang="en-US" sz="1800" dirty="0">
                    <a:latin typeface="Calibri" pitchFamily="34" charset="0"/>
                    <a:ea typeface="+mn-ea"/>
                    <a:cs typeface="+mn-cs"/>
                  </a:rPr>
                  <a:t>9</a:t>
                </a:r>
              </a:p>
            </p:txBody>
          </p:sp>
          <p:sp>
            <p:nvSpPr>
              <p:cNvPr id="125" name="Rectangle 27"/>
              <p:cNvSpPr>
                <a:spLocks noChangeArrowheads="1"/>
              </p:cNvSpPr>
              <p:nvPr/>
            </p:nvSpPr>
            <p:spPr bwMode="auto">
              <a:xfrm>
                <a:off x="1584" y="1968"/>
                <a:ext cx="576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r>
                  <a:rPr lang="en-US" sz="1800" dirty="0">
                    <a:latin typeface="Calibri" pitchFamily="34" charset="0"/>
                    <a:ea typeface="+mn-ea"/>
                    <a:cs typeface="+mn-cs"/>
                  </a:rPr>
                  <a:t>4</a:t>
                </a:r>
              </a:p>
            </p:txBody>
          </p:sp>
          <p:sp>
            <p:nvSpPr>
              <p:cNvPr id="126" name="Rectangle 28"/>
              <p:cNvSpPr>
                <a:spLocks noChangeArrowheads="1"/>
              </p:cNvSpPr>
              <p:nvPr/>
            </p:nvSpPr>
            <p:spPr bwMode="auto">
              <a:xfrm>
                <a:off x="2160" y="1968"/>
                <a:ext cx="576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r>
                  <a:rPr lang="en-US" sz="1800" dirty="0">
                    <a:latin typeface="Calibri" pitchFamily="34" charset="0"/>
                    <a:ea typeface="+mn-ea"/>
                    <a:cs typeface="+mn-cs"/>
                  </a:rPr>
                  <a:t>7</a:t>
                </a:r>
              </a:p>
            </p:txBody>
          </p:sp>
          <p:sp>
            <p:nvSpPr>
              <p:cNvPr id="127" name="Rectangle 29"/>
              <p:cNvSpPr>
                <a:spLocks noChangeArrowheads="1"/>
              </p:cNvSpPr>
              <p:nvPr/>
            </p:nvSpPr>
            <p:spPr bwMode="auto">
              <a:xfrm>
                <a:off x="2736" y="1968"/>
                <a:ext cx="576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r>
                  <a:rPr lang="en-US" sz="1800" dirty="0">
                    <a:latin typeface="Calibri" pitchFamily="34" charset="0"/>
                    <a:ea typeface="+mn-ea"/>
                    <a:cs typeface="+mn-cs"/>
                  </a:rPr>
                  <a:t>2</a:t>
                </a:r>
              </a:p>
            </p:txBody>
          </p:sp>
          <p:sp>
            <p:nvSpPr>
              <p:cNvPr id="128" name="Rectangle 30"/>
              <p:cNvSpPr>
                <a:spLocks noChangeArrowheads="1"/>
              </p:cNvSpPr>
              <p:nvPr/>
            </p:nvSpPr>
            <p:spPr bwMode="auto">
              <a:xfrm>
                <a:off x="3312" y="1968"/>
                <a:ext cx="576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r>
                  <a:rPr lang="en-US" sz="1800" dirty="0">
                    <a:latin typeface="Calibri" pitchFamily="34" charset="0"/>
                    <a:ea typeface="+mn-ea"/>
                    <a:cs typeface="+mn-cs"/>
                  </a:rPr>
                  <a:t>0</a:t>
                </a:r>
              </a:p>
            </p:txBody>
          </p:sp>
        </p:grpSp>
        <p:sp>
          <p:nvSpPr>
            <p:cNvPr id="62475" name="Text Box 32"/>
            <p:cNvSpPr txBox="1">
              <a:spLocks noChangeArrowheads="1"/>
            </p:cNvSpPr>
            <p:nvPr/>
          </p:nvSpPr>
          <p:spPr bwMode="auto">
            <a:xfrm>
              <a:off x="2412765" y="3810528"/>
              <a:ext cx="668366" cy="37663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800" b="0">
                  <a:latin typeface="Calibri" pitchFamily="-96" charset="0"/>
                </a:rPr>
                <a:t>56</a:t>
              </a:r>
            </a:p>
          </p:txBody>
        </p:sp>
        <p:sp>
          <p:nvSpPr>
            <p:cNvPr id="62476" name="Text Box 33"/>
            <p:cNvSpPr txBox="1">
              <a:spLocks noChangeArrowheads="1"/>
            </p:cNvSpPr>
            <p:nvPr/>
          </p:nvSpPr>
          <p:spPr bwMode="auto">
            <a:xfrm>
              <a:off x="3182736" y="3823572"/>
              <a:ext cx="990643" cy="37663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800" b="0">
                  <a:latin typeface="Calibri" pitchFamily="-96" charset="0"/>
                </a:rPr>
                <a:t>60</a:t>
              </a:r>
            </a:p>
          </p:txBody>
        </p:sp>
        <p:sp>
          <p:nvSpPr>
            <p:cNvPr id="62477" name="Line 34"/>
            <p:cNvSpPr>
              <a:spLocks noChangeShapeType="1"/>
            </p:cNvSpPr>
            <p:nvPr/>
          </p:nvSpPr>
          <p:spPr bwMode="auto">
            <a:xfrm flipV="1">
              <a:off x="2743200" y="3643313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478" name="Line 35"/>
            <p:cNvSpPr>
              <a:spLocks noChangeShapeType="1"/>
            </p:cNvSpPr>
            <p:nvPr/>
          </p:nvSpPr>
          <p:spPr bwMode="auto">
            <a:xfrm flipV="1">
              <a:off x="3657600" y="3657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479" name="Text Box 36"/>
            <p:cNvSpPr txBox="1">
              <a:spLocks noChangeArrowheads="1"/>
            </p:cNvSpPr>
            <p:nvPr/>
          </p:nvSpPr>
          <p:spPr bwMode="auto">
            <a:xfrm>
              <a:off x="4097175" y="3823572"/>
              <a:ext cx="990643" cy="37663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800" b="0">
                  <a:latin typeface="Calibri" pitchFamily="-96" charset="0"/>
                </a:rPr>
                <a:t>64</a:t>
              </a:r>
            </a:p>
          </p:txBody>
        </p:sp>
        <p:sp>
          <p:nvSpPr>
            <p:cNvPr id="62480" name="Line 37"/>
            <p:cNvSpPr>
              <a:spLocks noChangeShapeType="1"/>
            </p:cNvSpPr>
            <p:nvPr/>
          </p:nvSpPr>
          <p:spPr bwMode="auto">
            <a:xfrm flipV="1">
              <a:off x="4572000" y="3657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481" name="Text Box 38"/>
            <p:cNvSpPr txBox="1">
              <a:spLocks noChangeArrowheads="1"/>
            </p:cNvSpPr>
            <p:nvPr/>
          </p:nvSpPr>
          <p:spPr bwMode="auto">
            <a:xfrm>
              <a:off x="5029078" y="3823572"/>
              <a:ext cx="990643" cy="37663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800" b="0">
                  <a:latin typeface="Calibri" pitchFamily="-96" charset="0"/>
                </a:rPr>
                <a:t>68</a:t>
              </a:r>
            </a:p>
          </p:txBody>
        </p:sp>
        <p:sp>
          <p:nvSpPr>
            <p:cNvPr id="62482" name="Line 39"/>
            <p:cNvSpPr>
              <a:spLocks noChangeShapeType="1"/>
            </p:cNvSpPr>
            <p:nvPr/>
          </p:nvSpPr>
          <p:spPr bwMode="auto">
            <a:xfrm flipV="1">
              <a:off x="5486400" y="3657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483" name="Text Box 40"/>
            <p:cNvSpPr txBox="1">
              <a:spLocks noChangeArrowheads="1"/>
            </p:cNvSpPr>
            <p:nvPr/>
          </p:nvSpPr>
          <p:spPr bwMode="auto">
            <a:xfrm>
              <a:off x="5943518" y="3823572"/>
              <a:ext cx="990642" cy="37663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800" b="0">
                  <a:latin typeface="Calibri" pitchFamily="-96" charset="0"/>
                </a:rPr>
                <a:t>72</a:t>
              </a:r>
            </a:p>
          </p:txBody>
        </p:sp>
        <p:sp>
          <p:nvSpPr>
            <p:cNvPr id="62484" name="Line 41"/>
            <p:cNvSpPr>
              <a:spLocks noChangeShapeType="1"/>
            </p:cNvSpPr>
            <p:nvPr/>
          </p:nvSpPr>
          <p:spPr bwMode="auto">
            <a:xfrm flipV="1">
              <a:off x="6400800" y="3657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485" name="Text Box 42"/>
            <p:cNvSpPr txBox="1">
              <a:spLocks noChangeArrowheads="1"/>
            </p:cNvSpPr>
            <p:nvPr/>
          </p:nvSpPr>
          <p:spPr bwMode="auto">
            <a:xfrm>
              <a:off x="6857957" y="3823572"/>
              <a:ext cx="990643" cy="37663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800" b="0">
                  <a:latin typeface="Calibri" pitchFamily="-96" charset="0"/>
                </a:rPr>
                <a:t>76</a:t>
              </a:r>
            </a:p>
          </p:txBody>
        </p:sp>
        <p:sp>
          <p:nvSpPr>
            <p:cNvPr id="62486" name="Line 43"/>
            <p:cNvSpPr>
              <a:spLocks noChangeShapeType="1"/>
            </p:cNvSpPr>
            <p:nvPr/>
          </p:nvSpPr>
          <p:spPr bwMode="auto">
            <a:xfrm flipV="1">
              <a:off x="7315200" y="3657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Calibri" pitchFamily="-96" charset="0"/>
              </a:rPr>
              <a:t>Array Accessing Example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38800" y="3810000"/>
            <a:ext cx="3429000" cy="2981325"/>
          </a:xfrm>
        </p:spPr>
        <p:txBody>
          <a:bodyPr/>
          <a:lstStyle/>
          <a:p>
            <a:pPr marL="401638" indent="-246063">
              <a:spcBef>
                <a:spcPct val="25000"/>
              </a:spcBef>
              <a:buClr>
                <a:schemeClr val="hlink"/>
              </a:buClr>
              <a:buSzPct val="75000"/>
              <a:buFont typeface="Wingdings" pitchFamily="-96" charset="2"/>
              <a:buChar char="n"/>
            </a:pPr>
            <a:r>
              <a:rPr lang="en-US" sz="2000" dirty="0">
                <a:latin typeface="Calibri" pitchFamily="-96" charset="0"/>
              </a:rPr>
              <a:t>Register </a:t>
            </a:r>
            <a:r>
              <a:rPr lang="en-US" sz="2000" dirty="0">
                <a:latin typeface="Courier New" pitchFamily="-96" charset="0"/>
              </a:rPr>
              <a:t>%</a:t>
            </a:r>
            <a:r>
              <a:rPr lang="en-US" sz="2000" dirty="0" err="1">
                <a:latin typeface="Courier New" pitchFamily="-96" charset="0"/>
              </a:rPr>
              <a:t>rdi</a:t>
            </a:r>
            <a:r>
              <a:rPr lang="en-US" sz="2000" dirty="0">
                <a:latin typeface="Calibri" pitchFamily="-96" charset="0"/>
              </a:rPr>
              <a:t> contains starting address of array</a:t>
            </a:r>
          </a:p>
          <a:p>
            <a:pPr marL="401638" indent="-246063">
              <a:spcBef>
                <a:spcPct val="25000"/>
              </a:spcBef>
              <a:buClr>
                <a:schemeClr val="hlink"/>
              </a:buClr>
              <a:buSzPct val="75000"/>
              <a:buFont typeface="Wingdings" pitchFamily="-96" charset="2"/>
              <a:buChar char="n"/>
            </a:pPr>
            <a:r>
              <a:rPr lang="en-US" sz="2000" dirty="0">
                <a:latin typeface="Calibri" pitchFamily="-96" charset="0"/>
              </a:rPr>
              <a:t>Register </a:t>
            </a:r>
            <a:r>
              <a:rPr lang="en-US" sz="2000" dirty="0">
                <a:latin typeface="Courier New" pitchFamily="-96" charset="0"/>
              </a:rPr>
              <a:t>%</a:t>
            </a:r>
            <a:r>
              <a:rPr lang="en-US" sz="2000" dirty="0" err="1">
                <a:latin typeface="Courier New" pitchFamily="-96" charset="0"/>
              </a:rPr>
              <a:t>rsi</a:t>
            </a:r>
            <a:r>
              <a:rPr lang="en-US" sz="2000" dirty="0">
                <a:latin typeface="Calibri" pitchFamily="-96" charset="0"/>
              </a:rPr>
              <a:t> contains </a:t>
            </a:r>
            <a:br>
              <a:rPr lang="en-US" sz="2000" dirty="0">
                <a:latin typeface="Calibri" pitchFamily="-96" charset="0"/>
              </a:rPr>
            </a:br>
            <a:r>
              <a:rPr lang="en-US" sz="2000" dirty="0">
                <a:latin typeface="Calibri" pitchFamily="-96" charset="0"/>
              </a:rPr>
              <a:t>array index</a:t>
            </a:r>
          </a:p>
          <a:p>
            <a:pPr marL="401638" indent="-246063">
              <a:spcBef>
                <a:spcPct val="25000"/>
              </a:spcBef>
              <a:buClr>
                <a:schemeClr val="hlink"/>
              </a:buClr>
              <a:buSzPct val="75000"/>
              <a:buFont typeface="Wingdings" pitchFamily="-96" charset="2"/>
              <a:buChar char="n"/>
            </a:pPr>
            <a:r>
              <a:rPr lang="en-US" sz="2000" dirty="0">
                <a:latin typeface="Calibri" pitchFamily="-96" charset="0"/>
              </a:rPr>
              <a:t>Desired digit at </a:t>
            </a:r>
            <a:br>
              <a:rPr lang="en-US" sz="2000" dirty="0">
                <a:latin typeface="Calibri" pitchFamily="-96" charset="0"/>
              </a:rPr>
            </a:br>
            <a:r>
              <a:rPr lang="en-US" sz="2000" dirty="0">
                <a:latin typeface="Courier New" pitchFamily="-96" charset="0"/>
              </a:rPr>
              <a:t>%</a:t>
            </a:r>
            <a:r>
              <a:rPr lang="en-US" sz="2000" dirty="0" err="1">
                <a:latin typeface="Courier New" pitchFamily="-96" charset="0"/>
              </a:rPr>
              <a:t>rdi</a:t>
            </a:r>
            <a:r>
              <a:rPr lang="en-US" sz="2000" dirty="0">
                <a:latin typeface="Courier New" pitchFamily="-96" charset="0"/>
              </a:rPr>
              <a:t> + 4*%</a:t>
            </a:r>
            <a:r>
              <a:rPr lang="en-US" sz="2000" dirty="0" err="1">
                <a:latin typeface="Courier New" pitchFamily="-96" charset="0"/>
              </a:rPr>
              <a:t>rsi</a:t>
            </a:r>
            <a:endParaRPr lang="en-US" sz="2000" dirty="0">
              <a:latin typeface="Calibri" pitchFamily="-96" charset="0"/>
            </a:endParaRPr>
          </a:p>
          <a:p>
            <a:pPr marL="401638" indent="-246063">
              <a:spcBef>
                <a:spcPct val="25000"/>
              </a:spcBef>
              <a:buClr>
                <a:schemeClr val="hlink"/>
              </a:buClr>
              <a:buSzPct val="75000"/>
              <a:buFont typeface="Wingdings" pitchFamily="-96" charset="2"/>
              <a:buChar char="n"/>
            </a:pPr>
            <a:r>
              <a:rPr lang="en-US" sz="2000" dirty="0">
                <a:latin typeface="Calibri" pitchFamily="-96" charset="0"/>
              </a:rPr>
              <a:t>Use memory reference </a:t>
            </a:r>
            <a:r>
              <a:rPr lang="en-US" sz="2000" dirty="0">
                <a:latin typeface="Courier New" pitchFamily="-96" charset="0"/>
              </a:rPr>
              <a:t>(%rdi,%rsi,4)</a:t>
            </a:r>
            <a:endParaRPr lang="en-US" sz="2000" dirty="0">
              <a:latin typeface="Calibri" pitchFamily="-96" charset="0"/>
            </a:endParaRPr>
          </a:p>
        </p:txBody>
      </p:sp>
      <p:sp>
        <p:nvSpPr>
          <p:cNvPr id="64515" name="Rectangle 4"/>
          <p:cNvSpPr>
            <a:spLocks noChangeArrowheads="1"/>
          </p:cNvSpPr>
          <p:nvPr/>
        </p:nvSpPr>
        <p:spPr bwMode="auto">
          <a:xfrm>
            <a:off x="527050" y="2792413"/>
            <a:ext cx="3684910" cy="1474763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 dirty="0" err="1">
                <a:latin typeface="Courier New" pitchFamily="-96" charset="0"/>
              </a:rPr>
              <a:t>int</a:t>
            </a:r>
            <a:r>
              <a:rPr lang="en-US" sz="1800" dirty="0">
                <a:latin typeface="Courier New" pitchFamily="-96" charset="0"/>
              </a:rPr>
              <a:t> </a:t>
            </a:r>
            <a:r>
              <a:rPr lang="en-US" sz="1800" dirty="0" err="1">
                <a:latin typeface="Courier New" pitchFamily="-96" charset="0"/>
              </a:rPr>
              <a:t>get_digit</a:t>
            </a:r>
            <a:endParaRPr lang="en-US" sz="1800" dirty="0">
              <a:latin typeface="Courier New" pitchFamily="-96" charset="0"/>
            </a:endParaRP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  (</a:t>
            </a:r>
            <a:r>
              <a:rPr lang="en-US" sz="1800" dirty="0" err="1">
                <a:latin typeface="Courier New" pitchFamily="-96" charset="0"/>
              </a:rPr>
              <a:t>zip_dig</a:t>
            </a:r>
            <a:r>
              <a:rPr lang="en-US" sz="1800" dirty="0">
                <a:latin typeface="Courier New" pitchFamily="-96" charset="0"/>
              </a:rPr>
              <a:t> z, </a:t>
            </a:r>
            <a:r>
              <a:rPr lang="en-US" sz="1800" dirty="0" err="1">
                <a:latin typeface="Courier New" pitchFamily="-96" charset="0"/>
              </a:rPr>
              <a:t>int</a:t>
            </a:r>
            <a:r>
              <a:rPr lang="en-US" sz="1800" dirty="0">
                <a:latin typeface="Courier New" pitchFamily="-96" charset="0"/>
              </a:rPr>
              <a:t> digit)</a:t>
            </a: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{</a:t>
            </a: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  return z[digit];</a:t>
            </a: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}</a:t>
            </a:r>
          </a:p>
        </p:txBody>
      </p:sp>
      <p:sp>
        <p:nvSpPr>
          <p:cNvPr id="64516" name="Rectangle 5"/>
          <p:cNvSpPr>
            <a:spLocks noChangeArrowheads="1"/>
          </p:cNvSpPr>
          <p:nvPr/>
        </p:nvSpPr>
        <p:spPr bwMode="auto">
          <a:xfrm>
            <a:off x="304800" y="4876800"/>
            <a:ext cx="5334000" cy="92076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>
              <a:tabLst>
                <a:tab pos="342900" algn="l"/>
                <a:tab pos="2628900" algn="l"/>
              </a:tabLst>
            </a:pPr>
            <a:r>
              <a:rPr lang="en-US" sz="1800" dirty="0">
                <a:latin typeface="Courier New" pitchFamily="-96" charset="0"/>
              </a:rPr>
              <a:t>  # %</a:t>
            </a:r>
            <a:r>
              <a:rPr lang="en-US" sz="1800" dirty="0" err="1">
                <a:latin typeface="Courier New" pitchFamily="-96" charset="0"/>
              </a:rPr>
              <a:t>rdi</a:t>
            </a:r>
            <a:r>
              <a:rPr lang="en-US" sz="1800" dirty="0">
                <a:latin typeface="Courier New" pitchFamily="-96" charset="0"/>
              </a:rPr>
              <a:t> = z</a:t>
            </a:r>
          </a:p>
          <a:p>
            <a:pPr eaLnBrk="0" hangingPunct="0">
              <a:tabLst>
                <a:tab pos="342900" algn="l"/>
                <a:tab pos="2628900" algn="l"/>
              </a:tabLst>
            </a:pPr>
            <a:r>
              <a:rPr lang="en-US" sz="1800" dirty="0">
                <a:latin typeface="Courier New" pitchFamily="-96" charset="0"/>
              </a:rPr>
              <a:t>  # %</a:t>
            </a:r>
            <a:r>
              <a:rPr lang="en-US" sz="1800" dirty="0" err="1">
                <a:latin typeface="Courier New" pitchFamily="-96" charset="0"/>
              </a:rPr>
              <a:t>rsi</a:t>
            </a:r>
            <a:r>
              <a:rPr lang="en-US" sz="1800" dirty="0">
                <a:latin typeface="Courier New" pitchFamily="-96" charset="0"/>
              </a:rPr>
              <a:t> = digit</a:t>
            </a:r>
            <a:endParaRPr lang="cs-CZ" sz="1800" dirty="0">
              <a:latin typeface="Courier New" pitchFamily="-96" charset="0"/>
            </a:endParaRPr>
          </a:p>
          <a:p>
            <a:pPr eaLnBrk="0" hangingPunct="0">
              <a:tabLst>
                <a:tab pos="342900" algn="l"/>
                <a:tab pos="2628900" algn="l"/>
              </a:tabLst>
            </a:pPr>
            <a:r>
              <a:rPr lang="cs-CZ" sz="1800" dirty="0" err="1">
                <a:latin typeface="Courier New" pitchFamily="-96" charset="0"/>
              </a:rPr>
              <a:t>movl</a:t>
            </a:r>
            <a:r>
              <a:rPr lang="cs-CZ" sz="1800" dirty="0">
                <a:latin typeface="Courier New" pitchFamily="-96" charset="0"/>
              </a:rPr>
              <a:t> (%rdi,%rsi,4), %</a:t>
            </a:r>
            <a:r>
              <a:rPr lang="cs-CZ" sz="1800" dirty="0" err="1">
                <a:latin typeface="Courier New" pitchFamily="-96" charset="0"/>
              </a:rPr>
              <a:t>eax</a:t>
            </a:r>
            <a:r>
              <a:rPr lang="en-US" sz="1800" dirty="0">
                <a:latin typeface="Courier New" pitchFamily="-96" charset="0"/>
              </a:rPr>
              <a:t>  # z[digit]</a:t>
            </a:r>
          </a:p>
        </p:txBody>
      </p:sp>
      <p:sp>
        <p:nvSpPr>
          <p:cNvPr id="64517" name="TextBox 6"/>
          <p:cNvSpPr txBox="1">
            <a:spLocks noChangeArrowheads="1"/>
          </p:cNvSpPr>
          <p:nvPr/>
        </p:nvSpPr>
        <p:spPr bwMode="auto">
          <a:xfrm>
            <a:off x="420688" y="4392613"/>
            <a:ext cx="7588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>
                <a:latin typeface="Calibri" pitchFamily="-96" charset="0"/>
              </a:rPr>
              <a:t>IA32</a:t>
            </a:r>
          </a:p>
        </p:txBody>
      </p:sp>
      <p:sp>
        <p:nvSpPr>
          <p:cNvPr id="64518" name="Text Box 31"/>
          <p:cNvSpPr txBox="1">
            <a:spLocks noChangeArrowheads="1"/>
          </p:cNvSpPr>
          <p:nvPr/>
        </p:nvSpPr>
        <p:spPr bwMode="auto">
          <a:xfrm>
            <a:off x="304800" y="1408113"/>
            <a:ext cx="1930400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r" eaLnBrk="0" hangingPunct="0"/>
            <a:r>
              <a:rPr lang="en-US" sz="1800">
                <a:latin typeface="Courier New" pitchFamily="-96" charset="0"/>
              </a:rPr>
              <a:t>zip_dig cmu;</a:t>
            </a:r>
          </a:p>
        </p:txBody>
      </p:sp>
      <p:grpSp>
        <p:nvGrpSpPr>
          <p:cNvPr id="64519" name="Group 24"/>
          <p:cNvGrpSpPr>
            <a:grpSpLocks/>
          </p:cNvGrpSpPr>
          <p:nvPr/>
        </p:nvGrpSpPr>
        <p:grpSpPr bwMode="auto">
          <a:xfrm>
            <a:off x="2184400" y="1455738"/>
            <a:ext cx="5435600" cy="750887"/>
            <a:chOff x="2412765" y="3429000"/>
            <a:chExt cx="5435835" cy="771209"/>
          </a:xfrm>
        </p:grpSpPr>
        <p:grpSp>
          <p:nvGrpSpPr>
            <p:cNvPr id="64520" name="Group 25"/>
            <p:cNvGrpSpPr>
              <a:grpSpLocks/>
            </p:cNvGrpSpPr>
            <p:nvPr/>
          </p:nvGrpSpPr>
          <p:grpSpPr bwMode="auto">
            <a:xfrm>
              <a:off x="2743200" y="3429000"/>
              <a:ext cx="4572000" cy="228600"/>
              <a:chOff x="1008" y="1968"/>
              <a:chExt cx="2880" cy="144"/>
            </a:xfrm>
          </p:grpSpPr>
          <p:sp>
            <p:nvSpPr>
              <p:cNvPr id="23" name="Rectangle 26"/>
              <p:cNvSpPr>
                <a:spLocks noChangeArrowheads="1"/>
              </p:cNvSpPr>
              <p:nvPr/>
            </p:nvSpPr>
            <p:spPr bwMode="auto">
              <a:xfrm>
                <a:off x="1008" y="1968"/>
                <a:ext cx="576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r>
                  <a:rPr lang="en-US" sz="1800" dirty="0">
                    <a:latin typeface="Calibri" pitchFamily="34" charset="0"/>
                    <a:ea typeface="+mn-ea"/>
                    <a:cs typeface="+mn-cs"/>
                  </a:rPr>
                  <a:t>1</a:t>
                </a:r>
              </a:p>
            </p:txBody>
          </p:sp>
          <p:sp>
            <p:nvSpPr>
              <p:cNvPr id="24" name="Rectangle 27"/>
              <p:cNvSpPr>
                <a:spLocks noChangeArrowheads="1"/>
              </p:cNvSpPr>
              <p:nvPr/>
            </p:nvSpPr>
            <p:spPr bwMode="auto">
              <a:xfrm>
                <a:off x="1584" y="1968"/>
                <a:ext cx="576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r>
                  <a:rPr lang="en-US" sz="1800" dirty="0">
                    <a:latin typeface="Calibri" pitchFamily="34" charset="0"/>
                    <a:ea typeface="+mn-ea"/>
                    <a:cs typeface="+mn-cs"/>
                  </a:rPr>
                  <a:t>5</a:t>
                </a:r>
              </a:p>
            </p:txBody>
          </p:sp>
          <p:sp>
            <p:nvSpPr>
              <p:cNvPr id="25" name="Rectangle 28"/>
              <p:cNvSpPr>
                <a:spLocks noChangeArrowheads="1"/>
              </p:cNvSpPr>
              <p:nvPr/>
            </p:nvSpPr>
            <p:spPr bwMode="auto">
              <a:xfrm>
                <a:off x="2160" y="1968"/>
                <a:ext cx="576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r>
                  <a:rPr lang="en-US" sz="1800" dirty="0">
                    <a:latin typeface="Calibri" pitchFamily="34" charset="0"/>
                    <a:ea typeface="+mn-ea"/>
                    <a:cs typeface="+mn-cs"/>
                  </a:rPr>
                  <a:t>2</a:t>
                </a:r>
              </a:p>
            </p:txBody>
          </p:sp>
          <p:sp>
            <p:nvSpPr>
              <p:cNvPr id="26" name="Rectangle 29"/>
              <p:cNvSpPr>
                <a:spLocks noChangeArrowheads="1"/>
              </p:cNvSpPr>
              <p:nvPr/>
            </p:nvSpPr>
            <p:spPr bwMode="auto">
              <a:xfrm>
                <a:off x="2736" y="1968"/>
                <a:ext cx="576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r>
                  <a:rPr lang="en-US" sz="1800" dirty="0">
                    <a:latin typeface="Calibri" pitchFamily="34" charset="0"/>
                    <a:ea typeface="+mn-ea"/>
                    <a:cs typeface="+mn-cs"/>
                  </a:rPr>
                  <a:t>1</a:t>
                </a:r>
              </a:p>
            </p:txBody>
          </p:sp>
          <p:sp>
            <p:nvSpPr>
              <p:cNvPr id="27" name="Rectangle 30"/>
              <p:cNvSpPr>
                <a:spLocks noChangeArrowheads="1"/>
              </p:cNvSpPr>
              <p:nvPr/>
            </p:nvSpPr>
            <p:spPr bwMode="auto">
              <a:xfrm>
                <a:off x="3312" y="1968"/>
                <a:ext cx="576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r>
                  <a:rPr lang="en-US" sz="1800" dirty="0">
                    <a:latin typeface="Calibri" pitchFamily="34" charset="0"/>
                    <a:ea typeface="+mn-ea"/>
                    <a:cs typeface="+mn-cs"/>
                  </a:rPr>
                  <a:t>3</a:t>
                </a:r>
              </a:p>
            </p:txBody>
          </p:sp>
        </p:grpSp>
        <p:sp>
          <p:nvSpPr>
            <p:cNvPr id="64521" name="Text Box 32"/>
            <p:cNvSpPr txBox="1">
              <a:spLocks noChangeArrowheads="1"/>
            </p:cNvSpPr>
            <p:nvPr/>
          </p:nvSpPr>
          <p:spPr bwMode="auto">
            <a:xfrm>
              <a:off x="2412765" y="3810528"/>
              <a:ext cx="668366" cy="37663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800" b="0">
                  <a:latin typeface="Calibri" pitchFamily="-96" charset="0"/>
                </a:rPr>
                <a:t>16</a:t>
              </a:r>
            </a:p>
          </p:txBody>
        </p:sp>
        <p:sp>
          <p:nvSpPr>
            <p:cNvPr id="64522" name="Text Box 33"/>
            <p:cNvSpPr txBox="1">
              <a:spLocks noChangeArrowheads="1"/>
            </p:cNvSpPr>
            <p:nvPr/>
          </p:nvSpPr>
          <p:spPr bwMode="auto">
            <a:xfrm>
              <a:off x="3182736" y="3823572"/>
              <a:ext cx="990643" cy="37663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800" b="0">
                  <a:latin typeface="Calibri" pitchFamily="-96" charset="0"/>
                </a:rPr>
                <a:t>20</a:t>
              </a:r>
            </a:p>
          </p:txBody>
        </p:sp>
        <p:sp>
          <p:nvSpPr>
            <p:cNvPr id="64523" name="Line 34"/>
            <p:cNvSpPr>
              <a:spLocks noChangeShapeType="1"/>
            </p:cNvSpPr>
            <p:nvPr/>
          </p:nvSpPr>
          <p:spPr bwMode="auto">
            <a:xfrm flipV="1">
              <a:off x="2743200" y="3643313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524" name="Line 35"/>
            <p:cNvSpPr>
              <a:spLocks noChangeShapeType="1"/>
            </p:cNvSpPr>
            <p:nvPr/>
          </p:nvSpPr>
          <p:spPr bwMode="auto">
            <a:xfrm flipV="1">
              <a:off x="3657600" y="3657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525" name="Text Box 36"/>
            <p:cNvSpPr txBox="1">
              <a:spLocks noChangeArrowheads="1"/>
            </p:cNvSpPr>
            <p:nvPr/>
          </p:nvSpPr>
          <p:spPr bwMode="auto">
            <a:xfrm>
              <a:off x="4097175" y="3823572"/>
              <a:ext cx="990643" cy="37663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800" b="0">
                  <a:latin typeface="Calibri" pitchFamily="-96" charset="0"/>
                </a:rPr>
                <a:t>24</a:t>
              </a:r>
            </a:p>
          </p:txBody>
        </p:sp>
        <p:sp>
          <p:nvSpPr>
            <p:cNvPr id="64526" name="Line 37"/>
            <p:cNvSpPr>
              <a:spLocks noChangeShapeType="1"/>
            </p:cNvSpPr>
            <p:nvPr/>
          </p:nvSpPr>
          <p:spPr bwMode="auto">
            <a:xfrm flipV="1">
              <a:off x="4572000" y="3657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527" name="Text Box 38"/>
            <p:cNvSpPr txBox="1">
              <a:spLocks noChangeArrowheads="1"/>
            </p:cNvSpPr>
            <p:nvPr/>
          </p:nvSpPr>
          <p:spPr bwMode="auto">
            <a:xfrm>
              <a:off x="5029078" y="3823572"/>
              <a:ext cx="990643" cy="37663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800" b="0">
                  <a:latin typeface="Calibri" pitchFamily="-96" charset="0"/>
                </a:rPr>
                <a:t>28</a:t>
              </a:r>
            </a:p>
          </p:txBody>
        </p:sp>
        <p:sp>
          <p:nvSpPr>
            <p:cNvPr id="64528" name="Line 39"/>
            <p:cNvSpPr>
              <a:spLocks noChangeShapeType="1"/>
            </p:cNvSpPr>
            <p:nvPr/>
          </p:nvSpPr>
          <p:spPr bwMode="auto">
            <a:xfrm flipV="1">
              <a:off x="5486400" y="3657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529" name="Text Box 40"/>
            <p:cNvSpPr txBox="1">
              <a:spLocks noChangeArrowheads="1"/>
            </p:cNvSpPr>
            <p:nvPr/>
          </p:nvSpPr>
          <p:spPr bwMode="auto">
            <a:xfrm>
              <a:off x="5943518" y="3823572"/>
              <a:ext cx="990642" cy="37663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800" b="0">
                  <a:latin typeface="Calibri" pitchFamily="-96" charset="0"/>
                </a:rPr>
                <a:t>32</a:t>
              </a:r>
            </a:p>
          </p:txBody>
        </p:sp>
        <p:sp>
          <p:nvSpPr>
            <p:cNvPr id="64530" name="Line 41"/>
            <p:cNvSpPr>
              <a:spLocks noChangeShapeType="1"/>
            </p:cNvSpPr>
            <p:nvPr/>
          </p:nvSpPr>
          <p:spPr bwMode="auto">
            <a:xfrm flipV="1">
              <a:off x="6400800" y="3657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531" name="Text Box 42"/>
            <p:cNvSpPr txBox="1">
              <a:spLocks noChangeArrowheads="1"/>
            </p:cNvSpPr>
            <p:nvPr/>
          </p:nvSpPr>
          <p:spPr bwMode="auto">
            <a:xfrm>
              <a:off x="6857957" y="3823572"/>
              <a:ext cx="990643" cy="37663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800" b="0">
                  <a:latin typeface="Calibri" pitchFamily="-96" charset="0"/>
                </a:rPr>
                <a:t>36</a:t>
              </a:r>
            </a:p>
          </p:txBody>
        </p:sp>
        <p:sp>
          <p:nvSpPr>
            <p:cNvPr id="64532" name="Line 43"/>
            <p:cNvSpPr>
              <a:spLocks noChangeShapeType="1"/>
            </p:cNvSpPr>
            <p:nvPr/>
          </p:nvSpPr>
          <p:spPr bwMode="auto">
            <a:xfrm flipV="1">
              <a:off x="7315200" y="3657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02" name="Rectangle 2"/>
          <p:cNvSpPr>
            <a:spLocks noChangeArrowheads="1"/>
          </p:cNvSpPr>
          <p:nvPr/>
        </p:nvSpPr>
        <p:spPr bwMode="auto">
          <a:xfrm>
            <a:off x="928662" y="3500438"/>
            <a:ext cx="7099722" cy="2859758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342900" algn="l"/>
                <a:tab pos="1147763" algn="l"/>
                <a:tab pos="3657600" algn="l"/>
              </a:tabLst>
              <a:defRPr/>
            </a:pP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  # %</a:t>
            </a:r>
            <a:r>
              <a:rPr lang="en-US" sz="1800" dirty="0" err="1">
                <a:latin typeface="Courier New" pitchFamily="49" charset="0"/>
                <a:ea typeface="+mn-ea"/>
                <a:cs typeface="+mn-cs"/>
              </a:rPr>
              <a:t>rdi</a:t>
            </a: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 = z</a:t>
            </a:r>
          </a:p>
          <a:p>
            <a:pPr eaLnBrk="0" hangingPunct="0">
              <a:tabLst>
                <a:tab pos="342900" algn="l"/>
                <a:tab pos="1147763" algn="l"/>
                <a:tab pos="3657600" algn="l"/>
              </a:tabLst>
              <a:defRPr/>
            </a:pPr>
            <a:r>
              <a:rPr lang="cs-CZ" sz="1800" dirty="0">
                <a:latin typeface="Courier New" pitchFamily="49" charset="0"/>
                <a:ea typeface="+mn-ea"/>
                <a:cs typeface="+mn-cs"/>
              </a:rPr>
              <a:t>  </a:t>
            </a:r>
            <a:r>
              <a:rPr lang="cs-CZ" sz="1800" dirty="0" err="1">
                <a:latin typeface="Courier New" pitchFamily="49" charset="0"/>
                <a:ea typeface="+mn-ea"/>
                <a:cs typeface="+mn-cs"/>
              </a:rPr>
              <a:t>movl</a:t>
            </a:r>
            <a:r>
              <a:rPr lang="cs-CZ" sz="1800" dirty="0">
                <a:latin typeface="Courier New" pitchFamily="49" charset="0"/>
                <a:ea typeface="+mn-ea"/>
                <a:cs typeface="+mn-cs"/>
              </a:rPr>
              <a:t>    $0, %</a:t>
            </a:r>
            <a:r>
              <a:rPr lang="cs-CZ" sz="1800" dirty="0" err="1">
                <a:latin typeface="Courier New" pitchFamily="49" charset="0"/>
                <a:ea typeface="+mn-ea"/>
                <a:cs typeface="+mn-cs"/>
              </a:rPr>
              <a:t>eax</a:t>
            </a:r>
            <a:r>
              <a:rPr lang="cs-CZ" sz="1800" dirty="0">
                <a:latin typeface="Courier New" pitchFamily="49" charset="0"/>
                <a:ea typeface="+mn-ea"/>
                <a:cs typeface="+mn-cs"/>
              </a:rPr>
              <a:t>          #   i = 0</a:t>
            </a:r>
          </a:p>
          <a:p>
            <a:pPr eaLnBrk="0" hangingPunct="0">
              <a:tabLst>
                <a:tab pos="342900" algn="l"/>
                <a:tab pos="1147763" algn="l"/>
                <a:tab pos="3657600" algn="l"/>
              </a:tabLst>
              <a:defRPr/>
            </a:pPr>
            <a:r>
              <a:rPr lang="cs-CZ" sz="1800" dirty="0">
                <a:latin typeface="Courier New" pitchFamily="49" charset="0"/>
                <a:ea typeface="+mn-ea"/>
                <a:cs typeface="+mn-cs"/>
              </a:rPr>
              <a:t>  </a:t>
            </a:r>
            <a:r>
              <a:rPr lang="cs-CZ" sz="1800" dirty="0" err="1">
                <a:latin typeface="Courier New" pitchFamily="49" charset="0"/>
                <a:ea typeface="+mn-ea"/>
                <a:cs typeface="+mn-cs"/>
              </a:rPr>
              <a:t>jmp</a:t>
            </a:r>
            <a:r>
              <a:rPr lang="cs-CZ" sz="1800" dirty="0">
                <a:latin typeface="Courier New" pitchFamily="49" charset="0"/>
                <a:ea typeface="+mn-ea"/>
                <a:cs typeface="+mn-cs"/>
              </a:rPr>
              <a:t>     .L3               #   </a:t>
            </a:r>
            <a:r>
              <a:rPr lang="cs-CZ" sz="1800" dirty="0" err="1">
                <a:latin typeface="Courier New" pitchFamily="49" charset="0"/>
                <a:ea typeface="+mn-ea"/>
                <a:cs typeface="+mn-cs"/>
              </a:rPr>
              <a:t>goto</a:t>
            </a:r>
            <a:r>
              <a:rPr lang="cs-CZ" sz="1800" dirty="0">
                <a:latin typeface="Courier New" pitchFamily="49" charset="0"/>
                <a:ea typeface="+mn-ea"/>
                <a:cs typeface="+mn-cs"/>
              </a:rPr>
              <a:t> </a:t>
            </a:r>
            <a:r>
              <a:rPr lang="cs-CZ" sz="1800" dirty="0" err="1">
                <a:latin typeface="Courier New" pitchFamily="49" charset="0"/>
                <a:ea typeface="+mn-ea"/>
                <a:cs typeface="+mn-cs"/>
              </a:rPr>
              <a:t>middle</a:t>
            </a:r>
            <a:endParaRPr lang="cs-CZ" sz="1800" dirty="0">
              <a:latin typeface="Courier New" pitchFamily="49" charset="0"/>
              <a:ea typeface="+mn-ea"/>
              <a:cs typeface="+mn-cs"/>
            </a:endParaRPr>
          </a:p>
          <a:p>
            <a:pPr eaLnBrk="0" hangingPunct="0">
              <a:tabLst>
                <a:tab pos="342900" algn="l"/>
                <a:tab pos="1147763" algn="l"/>
                <a:tab pos="3657600" algn="l"/>
              </a:tabLst>
              <a:defRPr/>
            </a:pPr>
            <a:r>
              <a:rPr lang="cs-CZ" sz="1800" dirty="0">
                <a:latin typeface="Courier New" pitchFamily="49" charset="0"/>
                <a:ea typeface="+mn-ea"/>
                <a:cs typeface="+mn-cs"/>
              </a:rPr>
              <a:t>.L4:                        # </a:t>
            </a:r>
            <a:r>
              <a:rPr lang="cs-CZ" sz="1800" dirty="0" err="1">
                <a:latin typeface="Courier New" pitchFamily="49" charset="0"/>
                <a:ea typeface="+mn-ea"/>
                <a:cs typeface="+mn-cs"/>
              </a:rPr>
              <a:t>loop</a:t>
            </a:r>
            <a:r>
              <a:rPr lang="cs-CZ" sz="1800" dirty="0">
                <a:latin typeface="Courier New" pitchFamily="49" charset="0"/>
                <a:ea typeface="+mn-ea"/>
                <a:cs typeface="+mn-cs"/>
              </a:rPr>
              <a:t>:</a:t>
            </a:r>
          </a:p>
          <a:p>
            <a:pPr eaLnBrk="0" hangingPunct="0">
              <a:tabLst>
                <a:tab pos="342900" algn="l"/>
                <a:tab pos="1147763" algn="l"/>
                <a:tab pos="3657600" algn="l"/>
              </a:tabLst>
              <a:defRPr/>
            </a:pPr>
            <a:r>
              <a:rPr lang="cs-CZ" sz="1800" dirty="0">
                <a:solidFill>
                  <a:srgbClr val="FF0000"/>
                </a:solidFill>
                <a:latin typeface="Courier New" pitchFamily="49" charset="0"/>
                <a:ea typeface="+mn-ea"/>
                <a:cs typeface="+mn-cs"/>
              </a:rPr>
              <a:t>  </a:t>
            </a:r>
            <a:r>
              <a:rPr lang="cs-CZ" sz="1800" dirty="0" err="1">
                <a:solidFill>
                  <a:srgbClr val="FF0000"/>
                </a:solidFill>
                <a:latin typeface="Courier New" pitchFamily="49" charset="0"/>
                <a:ea typeface="+mn-ea"/>
                <a:cs typeface="+mn-cs"/>
              </a:rPr>
              <a:t>addl</a:t>
            </a:r>
            <a:r>
              <a:rPr lang="cs-CZ" sz="1800" dirty="0">
                <a:solidFill>
                  <a:srgbClr val="FF0000"/>
                </a:solidFill>
                <a:latin typeface="Courier New" pitchFamily="49" charset="0"/>
                <a:ea typeface="+mn-ea"/>
                <a:cs typeface="+mn-cs"/>
              </a:rPr>
              <a:t>    $1, (%rdi,%rax,4) #   z[i]++</a:t>
            </a:r>
          </a:p>
          <a:p>
            <a:pPr eaLnBrk="0" hangingPunct="0">
              <a:tabLst>
                <a:tab pos="342900" algn="l"/>
                <a:tab pos="1147763" algn="l"/>
                <a:tab pos="3657600" algn="l"/>
              </a:tabLst>
              <a:defRPr/>
            </a:pPr>
            <a:r>
              <a:rPr lang="cs-CZ" sz="1800" dirty="0">
                <a:latin typeface="Courier New" pitchFamily="49" charset="0"/>
                <a:ea typeface="+mn-ea"/>
                <a:cs typeface="+mn-cs"/>
              </a:rPr>
              <a:t>  </a:t>
            </a:r>
            <a:r>
              <a:rPr lang="cs-CZ" sz="1800" dirty="0" err="1">
                <a:latin typeface="Courier New" pitchFamily="49" charset="0"/>
                <a:ea typeface="+mn-ea"/>
                <a:cs typeface="+mn-cs"/>
              </a:rPr>
              <a:t>addq</a:t>
            </a:r>
            <a:r>
              <a:rPr lang="cs-CZ" sz="1800" dirty="0">
                <a:latin typeface="Courier New" pitchFamily="49" charset="0"/>
                <a:ea typeface="+mn-ea"/>
                <a:cs typeface="+mn-cs"/>
              </a:rPr>
              <a:t>    $1, %</a:t>
            </a:r>
            <a:r>
              <a:rPr lang="cs-CZ" sz="1800" dirty="0" err="1">
                <a:latin typeface="Courier New" pitchFamily="49" charset="0"/>
                <a:ea typeface="+mn-ea"/>
                <a:cs typeface="+mn-cs"/>
              </a:rPr>
              <a:t>rax</a:t>
            </a:r>
            <a:r>
              <a:rPr lang="cs-CZ" sz="1800" dirty="0">
                <a:latin typeface="Courier New" pitchFamily="49" charset="0"/>
                <a:ea typeface="+mn-ea"/>
                <a:cs typeface="+mn-cs"/>
              </a:rPr>
              <a:t>          #   i++</a:t>
            </a:r>
          </a:p>
          <a:p>
            <a:pPr eaLnBrk="0" hangingPunct="0">
              <a:tabLst>
                <a:tab pos="342900" algn="l"/>
                <a:tab pos="1147763" algn="l"/>
                <a:tab pos="3657600" algn="l"/>
              </a:tabLst>
              <a:defRPr/>
            </a:pPr>
            <a:r>
              <a:rPr lang="cs-CZ" sz="1800" dirty="0">
                <a:latin typeface="Courier New" pitchFamily="49" charset="0"/>
                <a:ea typeface="+mn-ea"/>
                <a:cs typeface="+mn-cs"/>
              </a:rPr>
              <a:t>.L3:                        # </a:t>
            </a:r>
            <a:r>
              <a:rPr lang="cs-CZ" sz="1800" dirty="0" err="1">
                <a:latin typeface="Courier New" pitchFamily="49" charset="0"/>
                <a:ea typeface="+mn-ea"/>
                <a:cs typeface="+mn-cs"/>
              </a:rPr>
              <a:t>middle</a:t>
            </a:r>
            <a:endParaRPr lang="cs-CZ" sz="1800" dirty="0">
              <a:latin typeface="Courier New" pitchFamily="49" charset="0"/>
              <a:ea typeface="+mn-ea"/>
              <a:cs typeface="+mn-cs"/>
            </a:endParaRPr>
          </a:p>
          <a:p>
            <a:pPr eaLnBrk="0" hangingPunct="0">
              <a:tabLst>
                <a:tab pos="342900" algn="l"/>
                <a:tab pos="1147763" algn="l"/>
                <a:tab pos="3657600" algn="l"/>
              </a:tabLst>
              <a:defRPr/>
            </a:pPr>
            <a:r>
              <a:rPr lang="cs-CZ" sz="1800" dirty="0">
                <a:latin typeface="Courier New" pitchFamily="49" charset="0"/>
                <a:ea typeface="+mn-ea"/>
                <a:cs typeface="+mn-cs"/>
              </a:rPr>
              <a:t>  </a:t>
            </a:r>
            <a:r>
              <a:rPr lang="cs-CZ" sz="1800" dirty="0" err="1">
                <a:latin typeface="Courier New" pitchFamily="49" charset="0"/>
                <a:ea typeface="+mn-ea"/>
                <a:cs typeface="+mn-cs"/>
              </a:rPr>
              <a:t>cmpq</a:t>
            </a:r>
            <a:r>
              <a:rPr lang="cs-CZ" sz="1800" dirty="0">
                <a:latin typeface="Courier New" pitchFamily="49" charset="0"/>
                <a:ea typeface="+mn-ea"/>
                <a:cs typeface="+mn-cs"/>
              </a:rPr>
              <a:t>    $4, %</a:t>
            </a:r>
            <a:r>
              <a:rPr lang="cs-CZ" sz="1800" dirty="0" err="1">
                <a:latin typeface="Courier New" pitchFamily="49" charset="0"/>
                <a:ea typeface="+mn-ea"/>
                <a:cs typeface="+mn-cs"/>
              </a:rPr>
              <a:t>rax</a:t>
            </a:r>
            <a:r>
              <a:rPr lang="cs-CZ" sz="1800" dirty="0">
                <a:latin typeface="Courier New" pitchFamily="49" charset="0"/>
                <a:ea typeface="+mn-ea"/>
                <a:cs typeface="+mn-cs"/>
              </a:rPr>
              <a:t>          #   i:4</a:t>
            </a:r>
          </a:p>
          <a:p>
            <a:pPr eaLnBrk="0" hangingPunct="0">
              <a:tabLst>
                <a:tab pos="342900" algn="l"/>
                <a:tab pos="1147763" algn="l"/>
                <a:tab pos="3657600" algn="l"/>
              </a:tabLst>
              <a:defRPr/>
            </a:pPr>
            <a:r>
              <a:rPr lang="cs-CZ" sz="1800" dirty="0">
                <a:latin typeface="Courier New" pitchFamily="49" charset="0"/>
                <a:ea typeface="+mn-ea"/>
                <a:cs typeface="+mn-cs"/>
              </a:rPr>
              <a:t>  </a:t>
            </a:r>
            <a:r>
              <a:rPr lang="cs-CZ" sz="1800" dirty="0" err="1">
                <a:latin typeface="Courier New" pitchFamily="49" charset="0"/>
                <a:ea typeface="+mn-ea"/>
                <a:cs typeface="+mn-cs"/>
              </a:rPr>
              <a:t>jbe</a:t>
            </a:r>
            <a:r>
              <a:rPr lang="cs-CZ" sz="1800" dirty="0">
                <a:latin typeface="Courier New" pitchFamily="49" charset="0"/>
                <a:ea typeface="+mn-ea"/>
                <a:cs typeface="+mn-cs"/>
              </a:rPr>
              <a:t>     .L4               #   </a:t>
            </a:r>
            <a:r>
              <a:rPr lang="cs-CZ" sz="1800" dirty="0" err="1">
                <a:latin typeface="Courier New" pitchFamily="49" charset="0"/>
                <a:ea typeface="+mn-ea"/>
                <a:cs typeface="+mn-cs"/>
              </a:rPr>
              <a:t>if</a:t>
            </a:r>
            <a:r>
              <a:rPr lang="cs-CZ" sz="1800" dirty="0">
                <a:latin typeface="Courier New" pitchFamily="49" charset="0"/>
                <a:ea typeface="+mn-ea"/>
                <a:cs typeface="+mn-cs"/>
              </a:rPr>
              <a:t> &lt;=, </a:t>
            </a:r>
            <a:r>
              <a:rPr lang="cs-CZ" sz="1800" dirty="0" err="1">
                <a:latin typeface="Courier New" pitchFamily="49" charset="0"/>
                <a:ea typeface="+mn-ea"/>
                <a:cs typeface="+mn-cs"/>
              </a:rPr>
              <a:t>goto</a:t>
            </a:r>
            <a:r>
              <a:rPr lang="cs-CZ" sz="1800" dirty="0">
                <a:latin typeface="Courier New" pitchFamily="49" charset="0"/>
                <a:ea typeface="+mn-ea"/>
                <a:cs typeface="+mn-cs"/>
              </a:rPr>
              <a:t> </a:t>
            </a:r>
            <a:r>
              <a:rPr lang="cs-CZ" sz="1800" dirty="0" err="1">
                <a:latin typeface="Courier New" pitchFamily="49" charset="0"/>
                <a:ea typeface="+mn-ea"/>
                <a:cs typeface="+mn-cs"/>
              </a:rPr>
              <a:t>loop</a:t>
            </a:r>
            <a:endParaRPr lang="cs-CZ" sz="1800" dirty="0">
              <a:latin typeface="Courier New" pitchFamily="49" charset="0"/>
              <a:ea typeface="+mn-ea"/>
              <a:cs typeface="+mn-cs"/>
            </a:endParaRPr>
          </a:p>
          <a:p>
            <a:pPr eaLnBrk="0" hangingPunct="0">
              <a:tabLst>
                <a:tab pos="342900" algn="l"/>
                <a:tab pos="1147763" algn="l"/>
                <a:tab pos="3657600" algn="l"/>
              </a:tabLst>
              <a:defRPr/>
            </a:pPr>
            <a:r>
              <a:rPr lang="cs-CZ" sz="1800" dirty="0">
                <a:latin typeface="Courier New" pitchFamily="49" charset="0"/>
                <a:ea typeface="+mn-ea"/>
                <a:cs typeface="+mn-cs"/>
              </a:rPr>
              <a:t>  </a:t>
            </a:r>
            <a:r>
              <a:rPr lang="cs-CZ" sz="1800" dirty="0" err="1">
                <a:latin typeface="Courier New" pitchFamily="49" charset="0"/>
                <a:ea typeface="+mn-ea"/>
                <a:cs typeface="+mn-cs"/>
              </a:rPr>
              <a:t>rep</a:t>
            </a:r>
            <a:r>
              <a:rPr lang="cs-CZ" sz="1800" dirty="0">
                <a:latin typeface="Courier New" pitchFamily="49" charset="0"/>
                <a:ea typeface="+mn-ea"/>
                <a:cs typeface="+mn-cs"/>
              </a:rPr>
              <a:t>; ret</a:t>
            </a:r>
          </a:p>
        </p:txBody>
      </p:sp>
      <p:sp>
        <p:nvSpPr>
          <p:cNvPr id="72706" name="Rectangle 3"/>
          <p:cNvSpPr>
            <a:spLocks noGrp="1" noChangeArrowheads="1"/>
          </p:cNvSpPr>
          <p:nvPr>
            <p:ph type="title"/>
          </p:nvPr>
        </p:nvSpPr>
        <p:spPr>
          <a:xfrm>
            <a:off x="304800" y="417513"/>
            <a:ext cx="8382000" cy="573087"/>
          </a:xfrm>
        </p:spPr>
        <p:txBody>
          <a:bodyPr/>
          <a:lstStyle/>
          <a:p>
            <a:r>
              <a:rPr lang="en-US" dirty="0">
                <a:latin typeface="Calibri" pitchFamily="-96" charset="0"/>
              </a:rPr>
              <a:t>Array Loop Example</a:t>
            </a:r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2476500" y="1357298"/>
            <a:ext cx="4038600" cy="1474763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 dirty="0">
                <a:latin typeface="Courier New" pitchFamily="-96" charset="0"/>
              </a:rPr>
              <a:t>void </a:t>
            </a:r>
            <a:r>
              <a:rPr lang="en-US" sz="1800" dirty="0" err="1">
                <a:latin typeface="Courier New" pitchFamily="-96" charset="0"/>
              </a:rPr>
              <a:t>zincr</a:t>
            </a:r>
            <a:r>
              <a:rPr lang="en-US" sz="1800" dirty="0">
                <a:latin typeface="Courier New" pitchFamily="-96" charset="0"/>
              </a:rPr>
              <a:t>(</a:t>
            </a:r>
            <a:r>
              <a:rPr lang="en-US" sz="1800" dirty="0" err="1">
                <a:latin typeface="Courier New" pitchFamily="-96" charset="0"/>
              </a:rPr>
              <a:t>zip_dig</a:t>
            </a:r>
            <a:r>
              <a:rPr lang="en-US" sz="1800" dirty="0">
                <a:latin typeface="Courier New" pitchFamily="-96" charset="0"/>
              </a:rPr>
              <a:t> z) {</a:t>
            </a: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  </a:t>
            </a:r>
            <a:r>
              <a:rPr lang="en-US" sz="1800" dirty="0" err="1">
                <a:latin typeface="Courier New" pitchFamily="-96" charset="0"/>
              </a:rPr>
              <a:t>size_t</a:t>
            </a:r>
            <a:r>
              <a:rPr lang="en-US" sz="1800" dirty="0">
                <a:latin typeface="Courier New" pitchFamily="-96" charset="0"/>
              </a:rPr>
              <a:t> </a:t>
            </a:r>
            <a:r>
              <a:rPr lang="en-US" sz="1800" dirty="0" err="1">
                <a:latin typeface="Courier New" pitchFamily="-96" charset="0"/>
              </a:rPr>
              <a:t>i</a:t>
            </a:r>
            <a:r>
              <a:rPr lang="en-US" sz="1800" dirty="0">
                <a:latin typeface="Courier New" pitchFamily="-96" charset="0"/>
              </a:rPr>
              <a:t>;</a:t>
            </a: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  for (</a:t>
            </a:r>
            <a:r>
              <a:rPr lang="en-US" sz="1800" dirty="0" err="1">
                <a:latin typeface="Courier New" pitchFamily="-96" charset="0"/>
              </a:rPr>
              <a:t>i</a:t>
            </a:r>
            <a:r>
              <a:rPr lang="en-US" sz="1800" dirty="0">
                <a:latin typeface="Courier New" pitchFamily="-96" charset="0"/>
              </a:rPr>
              <a:t> = 0; </a:t>
            </a:r>
            <a:r>
              <a:rPr lang="en-US" sz="1800" dirty="0" err="1">
                <a:latin typeface="Courier New" pitchFamily="-96" charset="0"/>
              </a:rPr>
              <a:t>i</a:t>
            </a:r>
            <a:r>
              <a:rPr lang="en-US" sz="1800" dirty="0">
                <a:latin typeface="Courier New" pitchFamily="-96" charset="0"/>
              </a:rPr>
              <a:t> &lt; ZLEN; </a:t>
            </a:r>
            <a:r>
              <a:rPr lang="en-US" sz="1800" dirty="0" err="1">
                <a:latin typeface="Courier New" pitchFamily="-96" charset="0"/>
              </a:rPr>
              <a:t>i</a:t>
            </a:r>
            <a:r>
              <a:rPr lang="en-US" sz="1800" dirty="0">
                <a:latin typeface="Courier New" pitchFamily="-96" charset="0"/>
              </a:rPr>
              <a:t>++)</a:t>
            </a: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    z[</a:t>
            </a:r>
            <a:r>
              <a:rPr lang="en-US" sz="1800" dirty="0" err="1">
                <a:latin typeface="Courier New" pitchFamily="-96" charset="0"/>
              </a:rPr>
              <a:t>i</a:t>
            </a:r>
            <a:r>
              <a:rPr lang="en-US" sz="1800" dirty="0">
                <a:latin typeface="Courier New" pitchFamily="-96" charset="0"/>
              </a:rPr>
              <a:t>]++;</a:t>
            </a: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}</a:t>
            </a:r>
          </a:p>
        </p:txBody>
      </p:sp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493713"/>
            <a:ext cx="8077200" cy="573087"/>
          </a:xfrm>
        </p:spPr>
        <p:txBody>
          <a:bodyPr/>
          <a:lstStyle/>
          <a:p>
            <a:r>
              <a:rPr lang="en-US">
                <a:latin typeface="Calibri" pitchFamily="-96" charset="0"/>
              </a:rPr>
              <a:t>Multidimensional (Nested) Arrays</a:t>
            </a:r>
          </a:p>
        </p:txBody>
      </p:sp>
      <p:sp>
        <p:nvSpPr>
          <p:cNvPr id="3092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135063"/>
            <a:ext cx="4433888" cy="3360737"/>
          </a:xfrm>
        </p:spPr>
        <p:txBody>
          <a:bodyPr/>
          <a:lstStyle/>
          <a:p>
            <a:r>
              <a:rPr lang="en-US">
                <a:latin typeface="Calibri" pitchFamily="-96" charset="0"/>
              </a:rPr>
              <a:t>Declaration</a:t>
            </a:r>
          </a:p>
          <a:p>
            <a:pPr lvl="1">
              <a:buFont typeface="Wingdings" pitchFamily="-96" charset="2"/>
              <a:buNone/>
            </a:pPr>
            <a:r>
              <a:rPr lang="en-US" i="1">
                <a:latin typeface="Calibri" pitchFamily="-96" charset="0"/>
              </a:rPr>
              <a:t>T</a:t>
            </a:r>
            <a:r>
              <a:rPr lang="en-US">
                <a:latin typeface="Calibri" pitchFamily="-96" charset="0"/>
              </a:rPr>
              <a:t>   </a:t>
            </a:r>
            <a:r>
              <a:rPr lang="en-US" b="1">
                <a:latin typeface="Courier New" pitchFamily="-96" charset="0"/>
              </a:rPr>
              <a:t>A</a:t>
            </a:r>
            <a:r>
              <a:rPr lang="en-US">
                <a:latin typeface="Courier New" pitchFamily="-96" charset="0"/>
              </a:rPr>
              <a:t>[</a:t>
            </a:r>
            <a:r>
              <a:rPr lang="en-US" i="1">
                <a:latin typeface="Calibri" pitchFamily="-96" charset="0"/>
              </a:rPr>
              <a:t>R</a:t>
            </a:r>
            <a:r>
              <a:rPr lang="en-US">
                <a:latin typeface="Courier New" pitchFamily="-96" charset="0"/>
              </a:rPr>
              <a:t>][</a:t>
            </a:r>
            <a:r>
              <a:rPr lang="en-US" i="1">
                <a:latin typeface="Calibri" pitchFamily="-96" charset="0"/>
              </a:rPr>
              <a:t>C</a:t>
            </a:r>
            <a:r>
              <a:rPr lang="en-US">
                <a:latin typeface="Courier New" pitchFamily="-96" charset="0"/>
              </a:rPr>
              <a:t>];</a:t>
            </a:r>
            <a:endParaRPr lang="en-US">
              <a:latin typeface="Calibri" pitchFamily="-96" charset="0"/>
            </a:endParaRPr>
          </a:p>
          <a:p>
            <a:pPr lvl="1"/>
            <a:r>
              <a:rPr lang="en-US">
                <a:latin typeface="Calibri" pitchFamily="-96" charset="0"/>
              </a:rPr>
              <a:t>2D array of data type </a:t>
            </a:r>
            <a:r>
              <a:rPr lang="en-US" i="1">
                <a:latin typeface="Calibri" pitchFamily="-96" charset="0"/>
              </a:rPr>
              <a:t>T</a:t>
            </a:r>
            <a:endParaRPr lang="en-US">
              <a:latin typeface="Calibri" pitchFamily="-96" charset="0"/>
            </a:endParaRPr>
          </a:p>
          <a:p>
            <a:pPr lvl="1"/>
            <a:r>
              <a:rPr lang="en-US" i="1">
                <a:latin typeface="Calibri" pitchFamily="-96" charset="0"/>
              </a:rPr>
              <a:t>R</a:t>
            </a:r>
            <a:r>
              <a:rPr lang="en-US">
                <a:latin typeface="Calibri" pitchFamily="-96" charset="0"/>
              </a:rPr>
              <a:t> rows, </a:t>
            </a:r>
            <a:r>
              <a:rPr lang="en-US" i="1">
                <a:latin typeface="Calibri" pitchFamily="-96" charset="0"/>
              </a:rPr>
              <a:t>C</a:t>
            </a:r>
            <a:r>
              <a:rPr lang="en-US">
                <a:latin typeface="Calibri" pitchFamily="-96" charset="0"/>
              </a:rPr>
              <a:t> columns</a:t>
            </a:r>
          </a:p>
          <a:p>
            <a:pPr lvl="1"/>
            <a:r>
              <a:rPr lang="en-US">
                <a:latin typeface="Calibri" pitchFamily="-96" charset="0"/>
              </a:rPr>
              <a:t>Type </a:t>
            </a:r>
            <a:r>
              <a:rPr lang="en-US" i="1">
                <a:latin typeface="Calibri" pitchFamily="-96" charset="0"/>
              </a:rPr>
              <a:t>T</a:t>
            </a:r>
            <a:r>
              <a:rPr lang="en-US">
                <a:latin typeface="Calibri" pitchFamily="-96" charset="0"/>
              </a:rPr>
              <a:t> element requires </a:t>
            </a:r>
            <a:r>
              <a:rPr lang="en-US" i="1">
                <a:latin typeface="Calibri" pitchFamily="-96" charset="0"/>
              </a:rPr>
              <a:t>K</a:t>
            </a:r>
            <a:r>
              <a:rPr lang="en-US">
                <a:latin typeface="Calibri" pitchFamily="-96" charset="0"/>
              </a:rPr>
              <a:t> bytes</a:t>
            </a:r>
          </a:p>
          <a:p>
            <a:r>
              <a:rPr lang="en-US">
                <a:latin typeface="Calibri" pitchFamily="-96" charset="0"/>
              </a:rPr>
              <a:t>Array Size</a:t>
            </a:r>
          </a:p>
          <a:p>
            <a:pPr lvl="1"/>
            <a:r>
              <a:rPr lang="en-US" i="1">
                <a:latin typeface="Calibri" pitchFamily="-96" charset="0"/>
              </a:rPr>
              <a:t>R</a:t>
            </a:r>
            <a:r>
              <a:rPr lang="en-US">
                <a:latin typeface="Calibri" pitchFamily="-96" charset="0"/>
              </a:rPr>
              <a:t> * </a:t>
            </a:r>
            <a:r>
              <a:rPr lang="en-US" i="1">
                <a:latin typeface="Calibri" pitchFamily="-96" charset="0"/>
              </a:rPr>
              <a:t>C </a:t>
            </a:r>
            <a:r>
              <a:rPr lang="en-US">
                <a:latin typeface="Calibri" pitchFamily="-96" charset="0"/>
              </a:rPr>
              <a:t>* </a:t>
            </a:r>
            <a:r>
              <a:rPr lang="en-US" i="1">
                <a:latin typeface="Calibri" pitchFamily="-96" charset="0"/>
              </a:rPr>
              <a:t>K </a:t>
            </a:r>
            <a:r>
              <a:rPr lang="en-US">
                <a:latin typeface="Calibri" pitchFamily="-96" charset="0"/>
              </a:rPr>
              <a:t>bytes</a:t>
            </a:r>
          </a:p>
          <a:p>
            <a:r>
              <a:rPr lang="en-US">
                <a:latin typeface="Calibri" pitchFamily="-96" charset="0"/>
              </a:rPr>
              <a:t>Arrangement</a:t>
            </a:r>
          </a:p>
          <a:p>
            <a:pPr lvl="1"/>
            <a:r>
              <a:rPr lang="en-US">
                <a:latin typeface="Calibri" pitchFamily="-96" charset="0"/>
              </a:rPr>
              <a:t>Row-Major Ordering</a:t>
            </a:r>
          </a:p>
        </p:txBody>
      </p:sp>
      <p:grpSp>
        <p:nvGrpSpPr>
          <p:cNvPr id="78851" name="Group 4"/>
          <p:cNvGrpSpPr>
            <a:grpSpLocks/>
          </p:cNvGrpSpPr>
          <p:nvPr/>
        </p:nvGrpSpPr>
        <p:grpSpPr bwMode="auto">
          <a:xfrm>
            <a:off x="4876800" y="1143000"/>
            <a:ext cx="4038600" cy="2209800"/>
            <a:chOff x="2208" y="2688"/>
            <a:chExt cx="2544" cy="1392"/>
          </a:xfrm>
        </p:grpSpPr>
        <p:sp>
          <p:nvSpPr>
            <p:cNvPr id="78871" name="Rectangle 5"/>
            <p:cNvSpPr>
              <a:spLocks noChangeArrowheads="1"/>
            </p:cNvSpPr>
            <p:nvPr/>
          </p:nvSpPr>
          <p:spPr bwMode="auto">
            <a:xfrm>
              <a:off x="2304" y="2784"/>
              <a:ext cx="768" cy="288"/>
            </a:xfrm>
            <a:prstGeom prst="rect">
              <a:avLst/>
            </a:prstGeom>
            <a:solidFill>
              <a:schemeClr val="bg1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r>
                <a:rPr lang="en-US" sz="1800">
                  <a:latin typeface="Courier New" pitchFamily="-96" charset="0"/>
                </a:rPr>
                <a:t>A[0][0]</a:t>
              </a:r>
            </a:p>
          </p:txBody>
        </p:sp>
        <p:sp>
          <p:nvSpPr>
            <p:cNvPr id="78872" name="Rectangle 6"/>
            <p:cNvSpPr>
              <a:spLocks noChangeArrowheads="1"/>
            </p:cNvSpPr>
            <p:nvPr/>
          </p:nvSpPr>
          <p:spPr bwMode="auto">
            <a:xfrm>
              <a:off x="3936" y="2784"/>
              <a:ext cx="768" cy="288"/>
            </a:xfrm>
            <a:prstGeom prst="rect">
              <a:avLst/>
            </a:prstGeom>
            <a:solidFill>
              <a:schemeClr val="bg1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r" eaLnBrk="0" hangingPunct="0"/>
              <a:r>
                <a:rPr lang="en-US" sz="1800">
                  <a:latin typeface="Courier New" pitchFamily="-96" charset="0"/>
                </a:rPr>
                <a:t>A[0][C-1]</a:t>
              </a:r>
            </a:p>
          </p:txBody>
        </p:sp>
        <p:sp>
          <p:nvSpPr>
            <p:cNvPr id="78873" name="Rectangle 7"/>
            <p:cNvSpPr>
              <a:spLocks noChangeArrowheads="1"/>
            </p:cNvSpPr>
            <p:nvPr/>
          </p:nvSpPr>
          <p:spPr bwMode="auto">
            <a:xfrm>
              <a:off x="2304" y="3744"/>
              <a:ext cx="768" cy="288"/>
            </a:xfrm>
            <a:prstGeom prst="rect">
              <a:avLst/>
            </a:prstGeom>
            <a:solidFill>
              <a:schemeClr val="bg1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r>
                <a:rPr lang="en-US" sz="1800">
                  <a:latin typeface="Courier New" pitchFamily="-96" charset="0"/>
                </a:rPr>
                <a:t>A[R-1][0]</a:t>
              </a:r>
            </a:p>
          </p:txBody>
        </p:sp>
        <p:sp>
          <p:nvSpPr>
            <p:cNvPr id="78874" name="Rectangle 8"/>
            <p:cNvSpPr>
              <a:spLocks noChangeArrowheads="1"/>
            </p:cNvSpPr>
            <p:nvPr/>
          </p:nvSpPr>
          <p:spPr bwMode="auto">
            <a:xfrm>
              <a:off x="3120" y="2784"/>
              <a:ext cx="576" cy="288"/>
            </a:xfrm>
            <a:prstGeom prst="rect">
              <a:avLst/>
            </a:prstGeom>
            <a:solidFill>
              <a:schemeClr val="bg1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r>
                <a:rPr lang="en-US" sz="1800">
                  <a:latin typeface="Courier New" pitchFamily="-96" charset="0"/>
                </a:rPr>
                <a:t>• • •</a:t>
              </a:r>
            </a:p>
          </p:txBody>
        </p:sp>
        <p:sp>
          <p:nvSpPr>
            <p:cNvPr id="78875" name="Rectangle 9"/>
            <p:cNvSpPr>
              <a:spLocks noChangeArrowheads="1"/>
            </p:cNvSpPr>
            <p:nvPr/>
          </p:nvSpPr>
          <p:spPr bwMode="auto">
            <a:xfrm>
              <a:off x="3168" y="3744"/>
              <a:ext cx="576" cy="288"/>
            </a:xfrm>
            <a:prstGeom prst="rect">
              <a:avLst/>
            </a:prstGeom>
            <a:solidFill>
              <a:schemeClr val="bg1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r>
                <a:rPr lang="en-US" sz="1800">
                  <a:latin typeface="Courier New" pitchFamily="-96" charset="0"/>
                </a:rPr>
                <a:t>• • •</a:t>
              </a:r>
            </a:p>
          </p:txBody>
        </p:sp>
        <p:sp>
          <p:nvSpPr>
            <p:cNvPr id="78876" name="Rectangle 10"/>
            <p:cNvSpPr>
              <a:spLocks noChangeArrowheads="1"/>
            </p:cNvSpPr>
            <p:nvPr/>
          </p:nvSpPr>
          <p:spPr bwMode="auto">
            <a:xfrm>
              <a:off x="3936" y="3744"/>
              <a:ext cx="768" cy="288"/>
            </a:xfrm>
            <a:prstGeom prst="rect">
              <a:avLst/>
            </a:prstGeom>
            <a:solidFill>
              <a:schemeClr val="bg1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r" eaLnBrk="0" hangingPunct="0"/>
              <a:r>
                <a:rPr lang="en-US" sz="1800">
                  <a:latin typeface="Courier New" pitchFamily="-96" charset="0"/>
                </a:rPr>
                <a:t>A[R-1][C-1]</a:t>
              </a:r>
            </a:p>
          </p:txBody>
        </p:sp>
        <p:sp>
          <p:nvSpPr>
            <p:cNvPr id="78877" name="Rectangle 11"/>
            <p:cNvSpPr>
              <a:spLocks noChangeArrowheads="1"/>
            </p:cNvSpPr>
            <p:nvPr/>
          </p:nvSpPr>
          <p:spPr bwMode="auto">
            <a:xfrm>
              <a:off x="2592" y="3168"/>
              <a:ext cx="288" cy="480"/>
            </a:xfrm>
            <a:prstGeom prst="rect">
              <a:avLst/>
            </a:prstGeom>
            <a:solidFill>
              <a:schemeClr val="bg1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r>
                <a:rPr lang="en-US" sz="1800">
                  <a:latin typeface="Courier New" pitchFamily="-96" charset="0"/>
                </a:rPr>
                <a:t>•</a:t>
              </a:r>
            </a:p>
            <a:p>
              <a:pPr eaLnBrk="0" hangingPunct="0"/>
              <a:r>
                <a:rPr lang="en-US" sz="1800">
                  <a:latin typeface="Courier New" pitchFamily="-96" charset="0"/>
                </a:rPr>
                <a:t>•</a:t>
              </a:r>
            </a:p>
            <a:p>
              <a:pPr eaLnBrk="0" hangingPunct="0"/>
              <a:r>
                <a:rPr lang="en-US" sz="1800">
                  <a:latin typeface="Courier New" pitchFamily="-96" charset="0"/>
                </a:rPr>
                <a:t>•</a:t>
              </a:r>
            </a:p>
          </p:txBody>
        </p:sp>
        <p:sp>
          <p:nvSpPr>
            <p:cNvPr id="78878" name="Rectangle 12"/>
            <p:cNvSpPr>
              <a:spLocks noChangeArrowheads="1"/>
            </p:cNvSpPr>
            <p:nvPr/>
          </p:nvSpPr>
          <p:spPr bwMode="auto">
            <a:xfrm>
              <a:off x="4080" y="3168"/>
              <a:ext cx="288" cy="480"/>
            </a:xfrm>
            <a:prstGeom prst="rect">
              <a:avLst/>
            </a:prstGeom>
            <a:solidFill>
              <a:schemeClr val="bg1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r>
                <a:rPr lang="en-US" sz="1800">
                  <a:latin typeface="Courier New" pitchFamily="-96" charset="0"/>
                </a:rPr>
                <a:t>•</a:t>
              </a:r>
            </a:p>
            <a:p>
              <a:pPr eaLnBrk="0" hangingPunct="0"/>
              <a:r>
                <a:rPr lang="en-US" sz="1800">
                  <a:latin typeface="Courier New" pitchFamily="-96" charset="0"/>
                </a:rPr>
                <a:t>•</a:t>
              </a:r>
            </a:p>
            <a:p>
              <a:pPr eaLnBrk="0" hangingPunct="0"/>
              <a:r>
                <a:rPr lang="en-US" sz="1800">
                  <a:latin typeface="Courier New" pitchFamily="-96" charset="0"/>
                </a:rPr>
                <a:t>•</a:t>
              </a:r>
            </a:p>
          </p:txBody>
        </p:sp>
        <p:sp>
          <p:nvSpPr>
            <p:cNvPr id="78879" name="Freeform 13"/>
            <p:cNvSpPr>
              <a:spLocks/>
            </p:cNvSpPr>
            <p:nvPr/>
          </p:nvSpPr>
          <p:spPr bwMode="auto">
            <a:xfrm>
              <a:off x="2208" y="2688"/>
              <a:ext cx="96" cy="1392"/>
            </a:xfrm>
            <a:custGeom>
              <a:avLst/>
              <a:gdLst>
                <a:gd name="T0" fmla="*/ 96 w 96"/>
                <a:gd name="T1" fmla="*/ 0 h 1392"/>
                <a:gd name="T2" fmla="*/ 0 w 96"/>
                <a:gd name="T3" fmla="*/ 0 h 1392"/>
                <a:gd name="T4" fmla="*/ 0 w 96"/>
                <a:gd name="T5" fmla="*/ 1392 h 1392"/>
                <a:gd name="T6" fmla="*/ 96 w 96"/>
                <a:gd name="T7" fmla="*/ 1392 h 1392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96"/>
                <a:gd name="T13" fmla="*/ 0 h 1392"/>
                <a:gd name="T14" fmla="*/ 96 w 96"/>
                <a:gd name="T15" fmla="*/ 1392 h 1392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96" h="1392">
                  <a:moveTo>
                    <a:pt x="96" y="0"/>
                  </a:moveTo>
                  <a:lnTo>
                    <a:pt x="0" y="0"/>
                  </a:lnTo>
                  <a:lnTo>
                    <a:pt x="0" y="1392"/>
                  </a:lnTo>
                  <a:lnTo>
                    <a:pt x="96" y="1392"/>
                  </a:lnTo>
                </a:path>
              </a:pathLst>
            </a:cu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endParaRPr lang="en-US" sz="1800">
                <a:latin typeface="Calibri" pitchFamily="-96" charset="0"/>
              </a:endParaRPr>
            </a:p>
          </p:txBody>
        </p:sp>
        <p:sp>
          <p:nvSpPr>
            <p:cNvPr id="78880" name="Freeform 14"/>
            <p:cNvSpPr>
              <a:spLocks/>
            </p:cNvSpPr>
            <p:nvPr/>
          </p:nvSpPr>
          <p:spPr bwMode="auto">
            <a:xfrm flipH="1">
              <a:off x="4656" y="2688"/>
              <a:ext cx="96" cy="1392"/>
            </a:xfrm>
            <a:custGeom>
              <a:avLst/>
              <a:gdLst>
                <a:gd name="T0" fmla="*/ 96 w 96"/>
                <a:gd name="T1" fmla="*/ 0 h 1392"/>
                <a:gd name="T2" fmla="*/ 0 w 96"/>
                <a:gd name="T3" fmla="*/ 0 h 1392"/>
                <a:gd name="T4" fmla="*/ 0 w 96"/>
                <a:gd name="T5" fmla="*/ 1392 h 1392"/>
                <a:gd name="T6" fmla="*/ 96 w 96"/>
                <a:gd name="T7" fmla="*/ 1392 h 1392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96"/>
                <a:gd name="T13" fmla="*/ 0 h 1392"/>
                <a:gd name="T14" fmla="*/ 96 w 96"/>
                <a:gd name="T15" fmla="*/ 1392 h 1392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96" h="1392">
                  <a:moveTo>
                    <a:pt x="96" y="0"/>
                  </a:moveTo>
                  <a:lnTo>
                    <a:pt x="0" y="0"/>
                  </a:lnTo>
                  <a:lnTo>
                    <a:pt x="0" y="1392"/>
                  </a:lnTo>
                  <a:lnTo>
                    <a:pt x="96" y="1392"/>
                  </a:lnTo>
                </a:path>
              </a:pathLst>
            </a:cu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endParaRPr lang="en-US" sz="1800">
                <a:latin typeface="Calibri" pitchFamily="-96" charset="0"/>
              </a:endParaRPr>
            </a:p>
          </p:txBody>
        </p:sp>
      </p:grpSp>
      <p:sp>
        <p:nvSpPr>
          <p:cNvPr id="309263" name="Text Box 15"/>
          <p:cNvSpPr txBox="1">
            <a:spLocks noChangeArrowheads="1"/>
          </p:cNvSpPr>
          <p:nvPr/>
        </p:nvSpPr>
        <p:spPr bwMode="auto">
          <a:xfrm>
            <a:off x="323850" y="4857750"/>
            <a:ext cx="2012950" cy="3968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r" eaLnBrk="0" hangingPunct="0"/>
            <a:r>
              <a:rPr lang="en-US" sz="2000">
                <a:latin typeface="Courier New" pitchFamily="-96" charset="0"/>
              </a:rPr>
              <a:t>int A[R][C];</a:t>
            </a:r>
          </a:p>
        </p:txBody>
      </p:sp>
      <p:grpSp>
        <p:nvGrpSpPr>
          <p:cNvPr id="3" name="Group 16"/>
          <p:cNvGrpSpPr>
            <a:grpSpLocks/>
          </p:cNvGrpSpPr>
          <p:nvPr/>
        </p:nvGrpSpPr>
        <p:grpSpPr bwMode="auto">
          <a:xfrm>
            <a:off x="457200" y="5257800"/>
            <a:ext cx="8229600" cy="990600"/>
            <a:chOff x="336" y="3408"/>
            <a:chExt cx="5184" cy="624"/>
          </a:xfrm>
        </p:grpSpPr>
        <p:grpSp>
          <p:nvGrpSpPr>
            <p:cNvPr id="78858" name="Group 17"/>
            <p:cNvGrpSpPr>
              <a:grpSpLocks/>
            </p:cNvGrpSpPr>
            <p:nvPr/>
          </p:nvGrpSpPr>
          <p:grpSpPr bwMode="auto">
            <a:xfrm>
              <a:off x="336" y="3408"/>
              <a:ext cx="1344" cy="624"/>
              <a:chOff x="1488" y="3504"/>
              <a:chExt cx="1344" cy="624"/>
            </a:xfrm>
          </p:grpSpPr>
          <p:sp>
            <p:nvSpPr>
              <p:cNvPr id="78868" name="Rectangle 20"/>
              <p:cNvSpPr>
                <a:spLocks noChangeArrowheads="1"/>
              </p:cNvSpPr>
              <p:nvPr/>
            </p:nvSpPr>
            <p:spPr bwMode="auto">
              <a:xfrm>
                <a:off x="1488" y="3504"/>
                <a:ext cx="1344" cy="624"/>
              </a:xfrm>
              <a:prstGeom prst="rect">
                <a:avLst/>
              </a:prstGeom>
              <a:solidFill>
                <a:srgbClr val="F1C7C7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 eaLnBrk="0" hangingPunct="0"/>
                <a:r>
                  <a:rPr lang="en-US" sz="1600" b="0">
                    <a:latin typeface="Courier New" pitchFamily="-96" charset="0"/>
                  </a:rPr>
                  <a:t>• • •</a:t>
                </a:r>
              </a:p>
            </p:txBody>
          </p:sp>
          <p:sp>
            <p:nvSpPr>
              <p:cNvPr id="78869" name="Rectangle 18"/>
              <p:cNvSpPr>
                <a:spLocks noChangeArrowheads="1"/>
              </p:cNvSpPr>
              <p:nvPr/>
            </p:nvSpPr>
            <p:spPr bwMode="auto">
              <a:xfrm>
                <a:off x="1488" y="3504"/>
                <a:ext cx="384" cy="624"/>
              </a:xfrm>
              <a:prstGeom prst="rect">
                <a:avLst/>
              </a:prstGeom>
              <a:solidFill>
                <a:srgbClr val="F1C7C7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A</a:t>
                </a:r>
              </a:p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[0]</a:t>
                </a:r>
              </a:p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[0]</a:t>
                </a:r>
              </a:p>
            </p:txBody>
          </p:sp>
          <p:sp>
            <p:nvSpPr>
              <p:cNvPr id="78870" name="Rectangle 19"/>
              <p:cNvSpPr>
                <a:spLocks noChangeArrowheads="1"/>
              </p:cNvSpPr>
              <p:nvPr/>
            </p:nvSpPr>
            <p:spPr bwMode="auto">
              <a:xfrm>
                <a:off x="2448" y="3504"/>
                <a:ext cx="384" cy="624"/>
              </a:xfrm>
              <a:prstGeom prst="rect">
                <a:avLst/>
              </a:prstGeom>
              <a:solidFill>
                <a:srgbClr val="F1C7C7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A</a:t>
                </a:r>
              </a:p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[0]</a:t>
                </a:r>
              </a:p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[C-1]</a:t>
                </a:r>
              </a:p>
            </p:txBody>
          </p:sp>
        </p:grpSp>
        <p:grpSp>
          <p:nvGrpSpPr>
            <p:cNvPr id="78859" name="Group 21"/>
            <p:cNvGrpSpPr>
              <a:grpSpLocks/>
            </p:cNvGrpSpPr>
            <p:nvPr/>
          </p:nvGrpSpPr>
          <p:grpSpPr bwMode="auto">
            <a:xfrm>
              <a:off x="1680" y="3408"/>
              <a:ext cx="1344" cy="624"/>
              <a:chOff x="1488" y="3504"/>
              <a:chExt cx="1344" cy="624"/>
            </a:xfrm>
          </p:grpSpPr>
          <p:sp>
            <p:nvSpPr>
              <p:cNvPr id="78865" name="Rectangle 24"/>
              <p:cNvSpPr>
                <a:spLocks noChangeArrowheads="1"/>
              </p:cNvSpPr>
              <p:nvPr/>
            </p:nvSpPr>
            <p:spPr bwMode="auto">
              <a:xfrm>
                <a:off x="1488" y="3504"/>
                <a:ext cx="1344" cy="624"/>
              </a:xfrm>
              <a:prstGeom prst="rect">
                <a:avLst/>
              </a:prstGeom>
              <a:solidFill>
                <a:srgbClr val="F6F5BD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 eaLnBrk="0" hangingPunct="0"/>
                <a:r>
                  <a:rPr lang="en-US" sz="1600" b="0">
                    <a:latin typeface="Courier New" pitchFamily="-96" charset="0"/>
                  </a:rPr>
                  <a:t>• • •</a:t>
                </a:r>
              </a:p>
            </p:txBody>
          </p:sp>
          <p:sp>
            <p:nvSpPr>
              <p:cNvPr id="78866" name="Rectangle 22"/>
              <p:cNvSpPr>
                <a:spLocks noChangeArrowheads="1"/>
              </p:cNvSpPr>
              <p:nvPr/>
            </p:nvSpPr>
            <p:spPr bwMode="auto">
              <a:xfrm>
                <a:off x="1488" y="3504"/>
                <a:ext cx="384" cy="624"/>
              </a:xfrm>
              <a:prstGeom prst="rect">
                <a:avLst/>
              </a:prstGeom>
              <a:solidFill>
                <a:srgbClr val="F6F5BD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A</a:t>
                </a:r>
              </a:p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[1]</a:t>
                </a:r>
              </a:p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[0]</a:t>
                </a:r>
              </a:p>
            </p:txBody>
          </p:sp>
          <p:sp>
            <p:nvSpPr>
              <p:cNvPr id="78867" name="Rectangle 23"/>
              <p:cNvSpPr>
                <a:spLocks noChangeArrowheads="1"/>
              </p:cNvSpPr>
              <p:nvPr/>
            </p:nvSpPr>
            <p:spPr bwMode="auto">
              <a:xfrm>
                <a:off x="2448" y="3504"/>
                <a:ext cx="384" cy="624"/>
              </a:xfrm>
              <a:prstGeom prst="rect">
                <a:avLst/>
              </a:prstGeom>
              <a:solidFill>
                <a:srgbClr val="F6F5BD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A</a:t>
                </a:r>
              </a:p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[1]</a:t>
                </a:r>
              </a:p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[C-1]</a:t>
                </a:r>
              </a:p>
            </p:txBody>
          </p:sp>
        </p:grpSp>
        <p:grpSp>
          <p:nvGrpSpPr>
            <p:cNvPr id="78860" name="Group 25"/>
            <p:cNvGrpSpPr>
              <a:grpSpLocks/>
            </p:cNvGrpSpPr>
            <p:nvPr/>
          </p:nvGrpSpPr>
          <p:grpSpPr bwMode="auto">
            <a:xfrm>
              <a:off x="4176" y="3408"/>
              <a:ext cx="1344" cy="624"/>
              <a:chOff x="1488" y="3504"/>
              <a:chExt cx="1344" cy="624"/>
            </a:xfrm>
          </p:grpSpPr>
          <p:sp>
            <p:nvSpPr>
              <p:cNvPr id="78862" name="Rectangle 28"/>
              <p:cNvSpPr>
                <a:spLocks noChangeArrowheads="1"/>
              </p:cNvSpPr>
              <p:nvPr/>
            </p:nvSpPr>
            <p:spPr bwMode="auto">
              <a:xfrm>
                <a:off x="1488" y="3504"/>
                <a:ext cx="1344" cy="624"/>
              </a:xfrm>
              <a:prstGeom prst="rect">
                <a:avLst/>
              </a:prstGeom>
              <a:solidFill>
                <a:srgbClr val="D5F1CF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 eaLnBrk="0" hangingPunct="0"/>
                <a:r>
                  <a:rPr lang="en-US" sz="1600" b="0">
                    <a:latin typeface="Courier New" pitchFamily="-96" charset="0"/>
                  </a:rPr>
                  <a:t>• • •</a:t>
                </a:r>
              </a:p>
            </p:txBody>
          </p:sp>
          <p:sp>
            <p:nvSpPr>
              <p:cNvPr id="78863" name="Rectangle 26"/>
              <p:cNvSpPr>
                <a:spLocks noChangeArrowheads="1"/>
              </p:cNvSpPr>
              <p:nvPr/>
            </p:nvSpPr>
            <p:spPr bwMode="auto">
              <a:xfrm>
                <a:off x="1488" y="3504"/>
                <a:ext cx="384" cy="624"/>
              </a:xfrm>
              <a:prstGeom prst="rect">
                <a:avLst/>
              </a:prstGeom>
              <a:solidFill>
                <a:srgbClr val="D5F1C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A</a:t>
                </a:r>
              </a:p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[R-1]</a:t>
                </a:r>
              </a:p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[0]</a:t>
                </a:r>
              </a:p>
            </p:txBody>
          </p:sp>
          <p:sp>
            <p:nvSpPr>
              <p:cNvPr id="78864" name="Rectangle 27"/>
              <p:cNvSpPr>
                <a:spLocks noChangeArrowheads="1"/>
              </p:cNvSpPr>
              <p:nvPr/>
            </p:nvSpPr>
            <p:spPr bwMode="auto">
              <a:xfrm>
                <a:off x="2448" y="3504"/>
                <a:ext cx="384" cy="624"/>
              </a:xfrm>
              <a:prstGeom prst="rect">
                <a:avLst/>
              </a:prstGeom>
              <a:solidFill>
                <a:srgbClr val="D5F1C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A</a:t>
                </a:r>
              </a:p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[R-1]</a:t>
                </a:r>
              </a:p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[C-1]</a:t>
                </a:r>
              </a:p>
            </p:txBody>
          </p:sp>
        </p:grpSp>
        <p:sp>
          <p:nvSpPr>
            <p:cNvPr id="78861" name="Rectangle 29"/>
            <p:cNvSpPr>
              <a:spLocks noChangeArrowheads="1"/>
            </p:cNvSpPr>
            <p:nvPr/>
          </p:nvSpPr>
          <p:spPr bwMode="auto">
            <a:xfrm>
              <a:off x="3024" y="3408"/>
              <a:ext cx="1152" cy="62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 sz="1600" b="0">
                  <a:latin typeface="Courier New" pitchFamily="-96" charset="0"/>
                </a:rPr>
                <a:t>•  •  •</a:t>
              </a:r>
            </a:p>
          </p:txBody>
        </p:sp>
      </p:grpSp>
      <p:sp>
        <p:nvSpPr>
          <p:cNvPr id="309278" name="Line 30"/>
          <p:cNvSpPr>
            <a:spLocks noChangeShapeType="1"/>
          </p:cNvSpPr>
          <p:nvPr/>
        </p:nvSpPr>
        <p:spPr bwMode="auto">
          <a:xfrm>
            <a:off x="457200" y="6324600"/>
            <a:ext cx="0" cy="228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9279" name="Line 31"/>
          <p:cNvSpPr>
            <a:spLocks noChangeShapeType="1"/>
          </p:cNvSpPr>
          <p:nvPr/>
        </p:nvSpPr>
        <p:spPr bwMode="auto">
          <a:xfrm>
            <a:off x="8686800" y="6324600"/>
            <a:ext cx="0" cy="228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9280" name="Line 32"/>
          <p:cNvSpPr>
            <a:spLocks noChangeShapeType="1"/>
          </p:cNvSpPr>
          <p:nvPr/>
        </p:nvSpPr>
        <p:spPr bwMode="auto">
          <a:xfrm>
            <a:off x="457200" y="6477000"/>
            <a:ext cx="8229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9281" name="Rectangle 33"/>
          <p:cNvSpPr>
            <a:spLocks noChangeArrowheads="1"/>
          </p:cNvSpPr>
          <p:nvPr/>
        </p:nvSpPr>
        <p:spPr bwMode="auto">
          <a:xfrm>
            <a:off x="3505200" y="6324600"/>
            <a:ext cx="1447800" cy="381000"/>
          </a:xfrm>
          <a:prstGeom prst="rect">
            <a:avLst/>
          </a:prstGeom>
          <a:solidFill>
            <a:schemeClr val="bg1"/>
          </a:solidFill>
          <a:ln w="25400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eaLnBrk="0" hangingPunct="0"/>
            <a:r>
              <a:rPr lang="en-US" sz="1800">
                <a:latin typeface="Courier New" pitchFamily="-96" charset="0"/>
              </a:rPr>
              <a:t>4*R*C</a:t>
            </a:r>
            <a:r>
              <a:rPr lang="en-US" sz="1800" b="0">
                <a:latin typeface="Calibri" pitchFamily="-96" charset="0"/>
              </a:rPr>
              <a:t>  Bytes</a:t>
            </a:r>
          </a:p>
        </p:txBody>
      </p:sp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Rectangle 2"/>
          <p:cNvSpPr>
            <a:spLocks noGrp="1" noChangeArrowheads="1"/>
          </p:cNvSpPr>
          <p:nvPr>
            <p:ph type="title"/>
          </p:nvPr>
        </p:nvSpPr>
        <p:spPr>
          <a:xfrm>
            <a:off x="406400" y="457200"/>
            <a:ext cx="6375400" cy="573088"/>
          </a:xfrm>
        </p:spPr>
        <p:txBody>
          <a:bodyPr/>
          <a:lstStyle/>
          <a:p>
            <a:r>
              <a:rPr lang="en-US">
                <a:latin typeface="Calibri" pitchFamily="-96" charset="0"/>
              </a:rPr>
              <a:t>Nested Array Example</a:t>
            </a:r>
          </a:p>
        </p:txBody>
      </p:sp>
      <p:sp>
        <p:nvSpPr>
          <p:cNvPr id="3082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4953000"/>
            <a:ext cx="8001000" cy="1905000"/>
          </a:xfrm>
        </p:spPr>
        <p:txBody>
          <a:bodyPr/>
          <a:lstStyle/>
          <a:p>
            <a:r>
              <a:rPr lang="en-US" dirty="0">
                <a:latin typeface="Calibri" pitchFamily="-96" charset="0"/>
              </a:rPr>
              <a:t>“</a:t>
            </a:r>
            <a:r>
              <a:rPr lang="en-US" dirty="0" err="1">
                <a:latin typeface="Courier New" pitchFamily="-96" charset="0"/>
              </a:rPr>
              <a:t>zip_dig</a:t>
            </a:r>
            <a:r>
              <a:rPr lang="en-US" dirty="0">
                <a:latin typeface="Courier New" pitchFamily="-96" charset="0"/>
              </a:rPr>
              <a:t> </a:t>
            </a:r>
            <a:r>
              <a:rPr lang="en-US" dirty="0" err="1">
                <a:latin typeface="Courier New" pitchFamily="-96" charset="0"/>
              </a:rPr>
              <a:t>pgh</a:t>
            </a:r>
            <a:r>
              <a:rPr lang="en-US" dirty="0">
                <a:latin typeface="Courier New" pitchFamily="-96" charset="0"/>
              </a:rPr>
              <a:t>[4]</a:t>
            </a:r>
            <a:r>
              <a:rPr lang="en-US" dirty="0">
                <a:latin typeface="Calibri" pitchFamily="-96" charset="0"/>
              </a:rPr>
              <a:t>” equivalent to “</a:t>
            </a:r>
            <a:r>
              <a:rPr lang="en-US" dirty="0" err="1">
                <a:latin typeface="Courier New" pitchFamily="-96" charset="0"/>
              </a:rPr>
              <a:t>int</a:t>
            </a:r>
            <a:r>
              <a:rPr lang="en-US" dirty="0">
                <a:latin typeface="Courier New" pitchFamily="-96" charset="0"/>
              </a:rPr>
              <a:t> </a:t>
            </a:r>
            <a:r>
              <a:rPr lang="en-US" dirty="0" err="1">
                <a:latin typeface="Courier New" pitchFamily="-96" charset="0"/>
              </a:rPr>
              <a:t>pgh</a:t>
            </a:r>
            <a:r>
              <a:rPr lang="en-US" dirty="0">
                <a:latin typeface="Courier New" pitchFamily="-96" charset="0"/>
              </a:rPr>
              <a:t>[4][5]</a:t>
            </a:r>
            <a:r>
              <a:rPr lang="en-US" dirty="0">
                <a:latin typeface="Calibri" pitchFamily="-96" charset="0"/>
              </a:rPr>
              <a:t>”</a:t>
            </a:r>
          </a:p>
          <a:p>
            <a:pPr lvl="1"/>
            <a:r>
              <a:rPr lang="en-US" dirty="0">
                <a:latin typeface="Calibri" pitchFamily="-96" charset="0"/>
              </a:rPr>
              <a:t>Variable </a:t>
            </a:r>
            <a:r>
              <a:rPr lang="en-US" b="1" dirty="0" err="1">
                <a:latin typeface="Courier New" pitchFamily="-96" charset="0"/>
              </a:rPr>
              <a:t>pgh</a:t>
            </a:r>
            <a:r>
              <a:rPr lang="en-US" dirty="0">
                <a:latin typeface="Calibri" pitchFamily="-96" charset="0"/>
              </a:rPr>
              <a:t>: array of 4 elements, allocated contiguously</a:t>
            </a:r>
          </a:p>
          <a:p>
            <a:pPr lvl="1"/>
            <a:r>
              <a:rPr lang="en-US" dirty="0">
                <a:latin typeface="Calibri" pitchFamily="-96" charset="0"/>
              </a:rPr>
              <a:t>Each element is an array of 5 </a:t>
            </a:r>
            <a:r>
              <a:rPr lang="en-US" b="1" dirty="0" err="1">
                <a:latin typeface="Courier New" pitchFamily="-96" charset="0"/>
              </a:rPr>
              <a:t>int</a:t>
            </a:r>
            <a:r>
              <a:rPr lang="en-US" dirty="0" err="1">
                <a:latin typeface="Calibri" pitchFamily="-96" charset="0"/>
              </a:rPr>
              <a:t>’s</a:t>
            </a:r>
            <a:r>
              <a:rPr lang="en-US" dirty="0">
                <a:latin typeface="Calibri" pitchFamily="-96" charset="0"/>
              </a:rPr>
              <a:t>, allocated contiguously</a:t>
            </a:r>
          </a:p>
          <a:p>
            <a:r>
              <a:rPr lang="en-US" dirty="0">
                <a:latin typeface="Calibri" pitchFamily="-96" charset="0"/>
              </a:rPr>
              <a:t>“Row-Major” ordering of all elements in memory</a:t>
            </a:r>
          </a:p>
        </p:txBody>
      </p:sp>
      <p:sp>
        <p:nvSpPr>
          <p:cNvPr id="76803" name="Rectangle 4"/>
          <p:cNvSpPr>
            <a:spLocks noChangeArrowheads="1"/>
          </p:cNvSpPr>
          <p:nvPr/>
        </p:nvSpPr>
        <p:spPr bwMode="auto">
          <a:xfrm>
            <a:off x="533400" y="1298575"/>
            <a:ext cx="4924425" cy="1749425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 dirty="0">
                <a:latin typeface="Courier New" pitchFamily="-96" charset="0"/>
              </a:rPr>
              <a:t>#define PCOUNT 4</a:t>
            </a:r>
          </a:p>
          <a:p>
            <a:pPr eaLnBrk="0" hangingPunct="0"/>
            <a:r>
              <a:rPr lang="en-US" sz="1800" dirty="0" err="1">
                <a:latin typeface="Courier New" pitchFamily="-96" charset="0"/>
              </a:rPr>
              <a:t>zip_dig</a:t>
            </a:r>
            <a:r>
              <a:rPr lang="en-US" sz="1800" dirty="0">
                <a:latin typeface="Courier New" pitchFamily="-96" charset="0"/>
              </a:rPr>
              <a:t> </a:t>
            </a:r>
            <a:r>
              <a:rPr lang="en-US" sz="1800" dirty="0" err="1">
                <a:latin typeface="Courier New" pitchFamily="-96" charset="0"/>
              </a:rPr>
              <a:t>pgh</a:t>
            </a:r>
            <a:r>
              <a:rPr lang="en-US" sz="1800" dirty="0">
                <a:latin typeface="Courier New" pitchFamily="-96" charset="0"/>
              </a:rPr>
              <a:t>[PCOUNT] = </a:t>
            </a: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  {{1, 5, 2, 0, 6},</a:t>
            </a: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   {1, 5, 2, 1, 3 },</a:t>
            </a: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   {1, 5, 2, 1, 7 },</a:t>
            </a: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   {1, 5, 2, 2, 1 }};</a:t>
            </a:r>
          </a:p>
        </p:txBody>
      </p:sp>
      <p:sp>
        <p:nvSpPr>
          <p:cNvPr id="76804" name="Text Box 6"/>
          <p:cNvSpPr txBox="1">
            <a:spLocks noChangeArrowheads="1"/>
          </p:cNvSpPr>
          <p:nvPr/>
        </p:nvSpPr>
        <p:spPr bwMode="auto">
          <a:xfrm>
            <a:off x="455613" y="3519488"/>
            <a:ext cx="1144587" cy="64135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r" eaLnBrk="0" hangingPunct="0"/>
            <a:r>
              <a:rPr lang="en-US" sz="1800">
                <a:latin typeface="Courier New" pitchFamily="-96" charset="0"/>
              </a:rPr>
              <a:t>zip_dig</a:t>
            </a:r>
          </a:p>
          <a:p>
            <a:pPr algn="r" eaLnBrk="0" hangingPunct="0"/>
            <a:r>
              <a:rPr lang="en-US" sz="1800">
                <a:latin typeface="Courier New" pitchFamily="-96" charset="0"/>
              </a:rPr>
              <a:t>pgh[4];</a:t>
            </a:r>
          </a:p>
        </p:txBody>
      </p:sp>
      <p:sp>
        <p:nvSpPr>
          <p:cNvPr id="308232" name="Line 8"/>
          <p:cNvSpPr>
            <a:spLocks noChangeShapeType="1"/>
          </p:cNvSpPr>
          <p:nvPr/>
        </p:nvSpPr>
        <p:spPr bwMode="auto">
          <a:xfrm flipV="1">
            <a:off x="1905000" y="4205288"/>
            <a:ext cx="0" cy="228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8233" name="Text Box 9"/>
          <p:cNvSpPr txBox="1">
            <a:spLocks noChangeArrowheads="1"/>
          </p:cNvSpPr>
          <p:nvPr/>
        </p:nvSpPr>
        <p:spPr bwMode="auto">
          <a:xfrm>
            <a:off x="1676400" y="4357688"/>
            <a:ext cx="458788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>
                <a:latin typeface="Courier New" pitchFamily="-96" charset="0"/>
              </a:rPr>
              <a:t>76</a:t>
            </a:r>
          </a:p>
        </p:txBody>
      </p:sp>
      <p:sp>
        <p:nvSpPr>
          <p:cNvPr id="308234" name="Line 10"/>
          <p:cNvSpPr>
            <a:spLocks noChangeShapeType="1"/>
          </p:cNvSpPr>
          <p:nvPr/>
        </p:nvSpPr>
        <p:spPr bwMode="auto">
          <a:xfrm flipV="1">
            <a:off x="3429000" y="4205288"/>
            <a:ext cx="0" cy="228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8235" name="Text Box 11"/>
          <p:cNvSpPr txBox="1">
            <a:spLocks noChangeArrowheads="1"/>
          </p:cNvSpPr>
          <p:nvPr/>
        </p:nvSpPr>
        <p:spPr bwMode="auto">
          <a:xfrm>
            <a:off x="3200400" y="4357688"/>
            <a:ext cx="458788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>
                <a:latin typeface="Courier New" pitchFamily="-96" charset="0"/>
              </a:rPr>
              <a:t>96</a:t>
            </a:r>
          </a:p>
        </p:txBody>
      </p:sp>
      <p:sp>
        <p:nvSpPr>
          <p:cNvPr id="308236" name="Line 12"/>
          <p:cNvSpPr>
            <a:spLocks noChangeShapeType="1"/>
          </p:cNvSpPr>
          <p:nvPr/>
        </p:nvSpPr>
        <p:spPr bwMode="auto">
          <a:xfrm flipV="1">
            <a:off x="4953000" y="4205288"/>
            <a:ext cx="0" cy="228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8237" name="Text Box 13"/>
          <p:cNvSpPr txBox="1">
            <a:spLocks noChangeArrowheads="1"/>
          </p:cNvSpPr>
          <p:nvPr/>
        </p:nvSpPr>
        <p:spPr bwMode="auto">
          <a:xfrm>
            <a:off x="4656138" y="4357688"/>
            <a:ext cx="595312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>
                <a:latin typeface="Courier New" pitchFamily="-96" charset="0"/>
              </a:rPr>
              <a:t>116</a:t>
            </a:r>
          </a:p>
        </p:txBody>
      </p:sp>
      <p:sp>
        <p:nvSpPr>
          <p:cNvPr id="308238" name="Line 14"/>
          <p:cNvSpPr>
            <a:spLocks noChangeShapeType="1"/>
          </p:cNvSpPr>
          <p:nvPr/>
        </p:nvSpPr>
        <p:spPr bwMode="auto">
          <a:xfrm flipV="1">
            <a:off x="6477000" y="4205288"/>
            <a:ext cx="0" cy="228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8239" name="Text Box 15"/>
          <p:cNvSpPr txBox="1">
            <a:spLocks noChangeArrowheads="1"/>
          </p:cNvSpPr>
          <p:nvPr/>
        </p:nvSpPr>
        <p:spPr bwMode="auto">
          <a:xfrm>
            <a:off x="6180138" y="4357688"/>
            <a:ext cx="595312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>
                <a:latin typeface="Courier New" pitchFamily="-96" charset="0"/>
              </a:rPr>
              <a:t>136</a:t>
            </a:r>
          </a:p>
        </p:txBody>
      </p:sp>
      <p:sp>
        <p:nvSpPr>
          <p:cNvPr id="308240" name="Line 16"/>
          <p:cNvSpPr>
            <a:spLocks noChangeShapeType="1"/>
          </p:cNvSpPr>
          <p:nvPr/>
        </p:nvSpPr>
        <p:spPr bwMode="auto">
          <a:xfrm flipV="1">
            <a:off x="8001000" y="4205288"/>
            <a:ext cx="0" cy="228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8241" name="Text Box 17"/>
          <p:cNvSpPr txBox="1">
            <a:spLocks noChangeArrowheads="1"/>
          </p:cNvSpPr>
          <p:nvPr/>
        </p:nvSpPr>
        <p:spPr bwMode="auto">
          <a:xfrm>
            <a:off x="7704138" y="4357688"/>
            <a:ext cx="595312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>
                <a:latin typeface="Courier New" pitchFamily="-96" charset="0"/>
              </a:rPr>
              <a:t>156</a:t>
            </a:r>
          </a:p>
        </p:txBody>
      </p:sp>
      <p:grpSp>
        <p:nvGrpSpPr>
          <p:cNvPr id="5" name="Group 19"/>
          <p:cNvGrpSpPr>
            <a:grpSpLocks/>
          </p:cNvGrpSpPr>
          <p:nvPr/>
        </p:nvGrpSpPr>
        <p:grpSpPr bwMode="auto">
          <a:xfrm>
            <a:off x="1905000" y="3443288"/>
            <a:ext cx="1524000" cy="762000"/>
            <a:chOff x="816" y="2640"/>
            <a:chExt cx="960" cy="480"/>
          </a:xfrm>
        </p:grpSpPr>
        <p:sp>
          <p:nvSpPr>
            <p:cNvPr id="76838" name="Rectangle 20"/>
            <p:cNvSpPr>
              <a:spLocks noChangeArrowheads="1"/>
            </p:cNvSpPr>
            <p:nvPr/>
          </p:nvSpPr>
          <p:spPr bwMode="auto">
            <a:xfrm>
              <a:off x="816" y="2640"/>
              <a:ext cx="192" cy="48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r>
                <a:rPr lang="en-US" sz="1800">
                  <a:latin typeface="Courier New" pitchFamily="-96" charset="0"/>
                </a:rPr>
                <a:t>1</a:t>
              </a:r>
            </a:p>
          </p:txBody>
        </p:sp>
        <p:sp>
          <p:nvSpPr>
            <p:cNvPr id="76839" name="Rectangle 21"/>
            <p:cNvSpPr>
              <a:spLocks noChangeArrowheads="1"/>
            </p:cNvSpPr>
            <p:nvPr/>
          </p:nvSpPr>
          <p:spPr bwMode="auto">
            <a:xfrm>
              <a:off x="1008" y="2640"/>
              <a:ext cx="192" cy="48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r>
                <a:rPr lang="en-US" sz="1800">
                  <a:latin typeface="Courier New" pitchFamily="-96" charset="0"/>
                </a:rPr>
                <a:t>5</a:t>
              </a:r>
            </a:p>
          </p:txBody>
        </p:sp>
        <p:sp>
          <p:nvSpPr>
            <p:cNvPr id="76840" name="Rectangle 22"/>
            <p:cNvSpPr>
              <a:spLocks noChangeArrowheads="1"/>
            </p:cNvSpPr>
            <p:nvPr/>
          </p:nvSpPr>
          <p:spPr bwMode="auto">
            <a:xfrm>
              <a:off x="1200" y="2640"/>
              <a:ext cx="192" cy="48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r>
                <a:rPr lang="en-US" sz="1800">
                  <a:latin typeface="Courier New" pitchFamily="-96" charset="0"/>
                </a:rPr>
                <a:t>2</a:t>
              </a:r>
            </a:p>
          </p:txBody>
        </p:sp>
        <p:sp>
          <p:nvSpPr>
            <p:cNvPr id="76841" name="Rectangle 23"/>
            <p:cNvSpPr>
              <a:spLocks noChangeArrowheads="1"/>
            </p:cNvSpPr>
            <p:nvPr/>
          </p:nvSpPr>
          <p:spPr bwMode="auto">
            <a:xfrm>
              <a:off x="1392" y="2640"/>
              <a:ext cx="192" cy="48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r>
                <a:rPr lang="en-US" sz="1800">
                  <a:latin typeface="Courier New" pitchFamily="-96" charset="0"/>
                </a:rPr>
                <a:t>0</a:t>
              </a:r>
            </a:p>
          </p:txBody>
        </p:sp>
        <p:sp>
          <p:nvSpPr>
            <p:cNvPr id="76842" name="Rectangle 24"/>
            <p:cNvSpPr>
              <a:spLocks noChangeArrowheads="1"/>
            </p:cNvSpPr>
            <p:nvPr/>
          </p:nvSpPr>
          <p:spPr bwMode="auto">
            <a:xfrm>
              <a:off x="1584" y="2640"/>
              <a:ext cx="192" cy="48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r>
                <a:rPr lang="en-US" sz="1800">
                  <a:latin typeface="Courier New" pitchFamily="-96" charset="0"/>
                </a:rPr>
                <a:t>6</a:t>
              </a:r>
            </a:p>
          </p:txBody>
        </p:sp>
      </p:grpSp>
      <p:grpSp>
        <p:nvGrpSpPr>
          <p:cNvPr id="6" name="Group 25"/>
          <p:cNvGrpSpPr>
            <a:grpSpLocks/>
          </p:cNvGrpSpPr>
          <p:nvPr/>
        </p:nvGrpSpPr>
        <p:grpSpPr bwMode="auto">
          <a:xfrm>
            <a:off x="3429000" y="3443288"/>
            <a:ext cx="1524000" cy="762000"/>
            <a:chOff x="816" y="2640"/>
            <a:chExt cx="960" cy="480"/>
          </a:xfrm>
        </p:grpSpPr>
        <p:sp>
          <p:nvSpPr>
            <p:cNvPr id="76833" name="Rectangle 26"/>
            <p:cNvSpPr>
              <a:spLocks noChangeArrowheads="1"/>
            </p:cNvSpPr>
            <p:nvPr/>
          </p:nvSpPr>
          <p:spPr bwMode="auto">
            <a:xfrm>
              <a:off x="816" y="2640"/>
              <a:ext cx="192" cy="48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r>
                <a:rPr lang="en-US" sz="1800">
                  <a:latin typeface="Courier New" pitchFamily="-96" charset="0"/>
                </a:rPr>
                <a:t>1</a:t>
              </a:r>
            </a:p>
          </p:txBody>
        </p:sp>
        <p:sp>
          <p:nvSpPr>
            <p:cNvPr id="76834" name="Rectangle 27"/>
            <p:cNvSpPr>
              <a:spLocks noChangeArrowheads="1"/>
            </p:cNvSpPr>
            <p:nvPr/>
          </p:nvSpPr>
          <p:spPr bwMode="auto">
            <a:xfrm>
              <a:off x="1008" y="2640"/>
              <a:ext cx="192" cy="48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r>
                <a:rPr lang="en-US" sz="1800">
                  <a:latin typeface="Courier New" pitchFamily="-96" charset="0"/>
                </a:rPr>
                <a:t>5</a:t>
              </a:r>
            </a:p>
          </p:txBody>
        </p:sp>
        <p:sp>
          <p:nvSpPr>
            <p:cNvPr id="76835" name="Rectangle 28"/>
            <p:cNvSpPr>
              <a:spLocks noChangeArrowheads="1"/>
            </p:cNvSpPr>
            <p:nvPr/>
          </p:nvSpPr>
          <p:spPr bwMode="auto">
            <a:xfrm>
              <a:off x="1200" y="2640"/>
              <a:ext cx="192" cy="48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r>
                <a:rPr lang="en-US" sz="1800">
                  <a:latin typeface="Courier New" pitchFamily="-96" charset="0"/>
                </a:rPr>
                <a:t>2</a:t>
              </a:r>
            </a:p>
          </p:txBody>
        </p:sp>
        <p:sp>
          <p:nvSpPr>
            <p:cNvPr id="76836" name="Rectangle 29"/>
            <p:cNvSpPr>
              <a:spLocks noChangeArrowheads="1"/>
            </p:cNvSpPr>
            <p:nvPr/>
          </p:nvSpPr>
          <p:spPr bwMode="auto">
            <a:xfrm>
              <a:off x="1392" y="2640"/>
              <a:ext cx="192" cy="48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r>
                <a:rPr lang="en-US" sz="1800">
                  <a:latin typeface="Courier New" pitchFamily="-96" charset="0"/>
                </a:rPr>
                <a:t>1</a:t>
              </a:r>
            </a:p>
          </p:txBody>
        </p:sp>
        <p:sp>
          <p:nvSpPr>
            <p:cNvPr id="76837" name="Rectangle 30"/>
            <p:cNvSpPr>
              <a:spLocks noChangeArrowheads="1"/>
            </p:cNvSpPr>
            <p:nvPr/>
          </p:nvSpPr>
          <p:spPr bwMode="auto">
            <a:xfrm>
              <a:off x="1584" y="2640"/>
              <a:ext cx="192" cy="48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r>
                <a:rPr lang="en-US" sz="1800">
                  <a:latin typeface="Courier New" pitchFamily="-96" charset="0"/>
                </a:rPr>
                <a:t>3</a:t>
              </a:r>
            </a:p>
          </p:txBody>
        </p:sp>
      </p:grpSp>
      <p:grpSp>
        <p:nvGrpSpPr>
          <p:cNvPr id="7" name="Group 31"/>
          <p:cNvGrpSpPr>
            <a:grpSpLocks/>
          </p:cNvGrpSpPr>
          <p:nvPr/>
        </p:nvGrpSpPr>
        <p:grpSpPr bwMode="auto">
          <a:xfrm>
            <a:off x="4953000" y="3443288"/>
            <a:ext cx="1524000" cy="762000"/>
            <a:chOff x="816" y="2640"/>
            <a:chExt cx="960" cy="480"/>
          </a:xfrm>
        </p:grpSpPr>
        <p:sp>
          <p:nvSpPr>
            <p:cNvPr id="308256" name="Rectangle 32"/>
            <p:cNvSpPr>
              <a:spLocks noChangeArrowheads="1"/>
            </p:cNvSpPr>
            <p:nvPr/>
          </p:nvSpPr>
          <p:spPr bwMode="auto">
            <a:xfrm>
              <a:off x="816" y="2640"/>
              <a:ext cx="192" cy="48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r>
                <a:rPr lang="en-US" sz="1800">
                  <a:latin typeface="Courier New" pitchFamily="49" charset="0"/>
                  <a:ea typeface="+mn-ea"/>
                  <a:cs typeface="+mn-cs"/>
                </a:rPr>
                <a:t>1</a:t>
              </a:r>
            </a:p>
          </p:txBody>
        </p:sp>
        <p:sp>
          <p:nvSpPr>
            <p:cNvPr id="308257" name="Rectangle 33"/>
            <p:cNvSpPr>
              <a:spLocks noChangeArrowheads="1"/>
            </p:cNvSpPr>
            <p:nvPr/>
          </p:nvSpPr>
          <p:spPr bwMode="auto">
            <a:xfrm>
              <a:off x="1008" y="2640"/>
              <a:ext cx="192" cy="48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r>
                <a:rPr lang="en-US" sz="1800">
                  <a:latin typeface="Courier New" pitchFamily="49" charset="0"/>
                  <a:ea typeface="+mn-ea"/>
                  <a:cs typeface="+mn-cs"/>
                </a:rPr>
                <a:t>5</a:t>
              </a:r>
            </a:p>
          </p:txBody>
        </p:sp>
        <p:sp>
          <p:nvSpPr>
            <p:cNvPr id="308258" name="Rectangle 34"/>
            <p:cNvSpPr>
              <a:spLocks noChangeArrowheads="1"/>
            </p:cNvSpPr>
            <p:nvPr/>
          </p:nvSpPr>
          <p:spPr bwMode="auto">
            <a:xfrm>
              <a:off x="1200" y="2640"/>
              <a:ext cx="192" cy="48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r>
                <a:rPr lang="en-US" sz="1800">
                  <a:latin typeface="Courier New" pitchFamily="49" charset="0"/>
                  <a:ea typeface="+mn-ea"/>
                  <a:cs typeface="+mn-cs"/>
                </a:rPr>
                <a:t>2</a:t>
              </a:r>
            </a:p>
          </p:txBody>
        </p:sp>
        <p:sp>
          <p:nvSpPr>
            <p:cNvPr id="308259" name="Rectangle 35"/>
            <p:cNvSpPr>
              <a:spLocks noChangeArrowheads="1"/>
            </p:cNvSpPr>
            <p:nvPr/>
          </p:nvSpPr>
          <p:spPr bwMode="auto">
            <a:xfrm>
              <a:off x="1392" y="2640"/>
              <a:ext cx="192" cy="48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r>
                <a:rPr lang="en-US" sz="1800">
                  <a:latin typeface="Courier New" pitchFamily="49" charset="0"/>
                  <a:ea typeface="+mn-ea"/>
                  <a:cs typeface="+mn-cs"/>
                </a:rPr>
                <a:t>1</a:t>
              </a:r>
            </a:p>
          </p:txBody>
        </p:sp>
        <p:sp>
          <p:nvSpPr>
            <p:cNvPr id="308260" name="Rectangle 36"/>
            <p:cNvSpPr>
              <a:spLocks noChangeArrowheads="1"/>
            </p:cNvSpPr>
            <p:nvPr/>
          </p:nvSpPr>
          <p:spPr bwMode="auto">
            <a:xfrm>
              <a:off x="1584" y="2640"/>
              <a:ext cx="192" cy="48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r>
                <a:rPr lang="en-US" sz="1800">
                  <a:latin typeface="Courier New" pitchFamily="49" charset="0"/>
                  <a:ea typeface="+mn-ea"/>
                  <a:cs typeface="+mn-cs"/>
                </a:rPr>
                <a:t>7</a:t>
              </a:r>
            </a:p>
          </p:txBody>
        </p:sp>
      </p:grpSp>
      <p:grpSp>
        <p:nvGrpSpPr>
          <p:cNvPr id="8" name="Group 37"/>
          <p:cNvGrpSpPr>
            <a:grpSpLocks/>
          </p:cNvGrpSpPr>
          <p:nvPr/>
        </p:nvGrpSpPr>
        <p:grpSpPr bwMode="auto">
          <a:xfrm>
            <a:off x="6477000" y="3438525"/>
            <a:ext cx="1524000" cy="766763"/>
            <a:chOff x="816" y="2637"/>
            <a:chExt cx="960" cy="483"/>
          </a:xfrm>
        </p:grpSpPr>
        <p:sp>
          <p:nvSpPr>
            <p:cNvPr id="76823" name="Rectangle 38"/>
            <p:cNvSpPr>
              <a:spLocks noChangeArrowheads="1"/>
            </p:cNvSpPr>
            <p:nvPr/>
          </p:nvSpPr>
          <p:spPr bwMode="auto">
            <a:xfrm>
              <a:off x="816" y="2640"/>
              <a:ext cx="192" cy="48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r>
                <a:rPr lang="en-US" sz="1800">
                  <a:latin typeface="Courier New" pitchFamily="-96" charset="0"/>
                </a:rPr>
                <a:t>1</a:t>
              </a:r>
            </a:p>
          </p:txBody>
        </p:sp>
        <p:sp>
          <p:nvSpPr>
            <p:cNvPr id="76824" name="Rectangle 39"/>
            <p:cNvSpPr>
              <a:spLocks noChangeArrowheads="1"/>
            </p:cNvSpPr>
            <p:nvPr/>
          </p:nvSpPr>
          <p:spPr bwMode="auto">
            <a:xfrm>
              <a:off x="1008" y="2640"/>
              <a:ext cx="192" cy="48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r>
                <a:rPr lang="en-US" sz="1800">
                  <a:latin typeface="Courier New" pitchFamily="-96" charset="0"/>
                </a:rPr>
                <a:t>5</a:t>
              </a:r>
            </a:p>
          </p:txBody>
        </p:sp>
        <p:sp>
          <p:nvSpPr>
            <p:cNvPr id="76825" name="Rectangle 40"/>
            <p:cNvSpPr>
              <a:spLocks noChangeArrowheads="1"/>
            </p:cNvSpPr>
            <p:nvPr/>
          </p:nvSpPr>
          <p:spPr bwMode="auto">
            <a:xfrm>
              <a:off x="1200" y="2640"/>
              <a:ext cx="192" cy="48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r>
                <a:rPr lang="en-US" sz="1800">
                  <a:latin typeface="Courier New" pitchFamily="-96" charset="0"/>
                </a:rPr>
                <a:t>2</a:t>
              </a:r>
            </a:p>
          </p:txBody>
        </p:sp>
        <p:sp>
          <p:nvSpPr>
            <p:cNvPr id="76826" name="Rectangle 41"/>
            <p:cNvSpPr>
              <a:spLocks noChangeArrowheads="1"/>
            </p:cNvSpPr>
            <p:nvPr/>
          </p:nvSpPr>
          <p:spPr bwMode="auto">
            <a:xfrm>
              <a:off x="1392" y="2637"/>
              <a:ext cx="192" cy="48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r>
                <a:rPr lang="en-US" sz="1800">
                  <a:latin typeface="Courier New" pitchFamily="-96" charset="0"/>
                </a:rPr>
                <a:t>2</a:t>
              </a:r>
            </a:p>
          </p:txBody>
        </p:sp>
        <p:sp>
          <p:nvSpPr>
            <p:cNvPr id="76827" name="Rectangle 42"/>
            <p:cNvSpPr>
              <a:spLocks noChangeArrowheads="1"/>
            </p:cNvSpPr>
            <p:nvPr/>
          </p:nvSpPr>
          <p:spPr bwMode="auto">
            <a:xfrm>
              <a:off x="1584" y="2640"/>
              <a:ext cx="192" cy="48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r>
                <a:rPr lang="en-US" sz="1800">
                  <a:latin typeface="Courier New" pitchFamily="-96" charset="0"/>
                </a:rPr>
                <a:t>1</a:t>
              </a:r>
            </a:p>
          </p:txBody>
        </p:sp>
      </p:grpSp>
      <p:sp>
        <p:nvSpPr>
          <p:cNvPr id="308267" name="Rectangle 43"/>
          <p:cNvSpPr>
            <a:spLocks noChangeArrowheads="1"/>
          </p:cNvSpPr>
          <p:nvPr/>
        </p:nvSpPr>
        <p:spPr bwMode="auto">
          <a:xfrm>
            <a:off x="1905000" y="3443288"/>
            <a:ext cx="1524000" cy="7620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eaLnBrk="0" hangingPunct="0"/>
            <a:endParaRPr lang="en-US" sz="1800">
              <a:latin typeface="Calibri" pitchFamily="-96" charset="0"/>
            </a:endParaRPr>
          </a:p>
        </p:txBody>
      </p:sp>
      <p:sp>
        <p:nvSpPr>
          <p:cNvPr id="308268" name="Rectangle 44"/>
          <p:cNvSpPr>
            <a:spLocks noChangeArrowheads="1"/>
          </p:cNvSpPr>
          <p:nvPr/>
        </p:nvSpPr>
        <p:spPr bwMode="auto">
          <a:xfrm>
            <a:off x="3429000" y="3443288"/>
            <a:ext cx="1524000" cy="7620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eaLnBrk="0" hangingPunct="0"/>
            <a:endParaRPr lang="en-US" sz="1800">
              <a:latin typeface="Calibri" pitchFamily="-96" charset="0"/>
            </a:endParaRPr>
          </a:p>
        </p:txBody>
      </p:sp>
      <p:sp>
        <p:nvSpPr>
          <p:cNvPr id="308269" name="Rectangle 45"/>
          <p:cNvSpPr>
            <a:spLocks noChangeArrowheads="1"/>
          </p:cNvSpPr>
          <p:nvPr/>
        </p:nvSpPr>
        <p:spPr bwMode="auto">
          <a:xfrm>
            <a:off x="4953000" y="3443288"/>
            <a:ext cx="1524000" cy="7620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eaLnBrk="0" hangingPunct="0"/>
            <a:endParaRPr lang="en-US" sz="1800">
              <a:latin typeface="Calibri" pitchFamily="-96" charset="0"/>
            </a:endParaRPr>
          </a:p>
        </p:txBody>
      </p:sp>
      <p:sp>
        <p:nvSpPr>
          <p:cNvPr id="308270" name="Rectangle 46"/>
          <p:cNvSpPr>
            <a:spLocks noChangeArrowheads="1"/>
          </p:cNvSpPr>
          <p:nvPr/>
        </p:nvSpPr>
        <p:spPr bwMode="auto">
          <a:xfrm>
            <a:off x="6477000" y="3443288"/>
            <a:ext cx="1524000" cy="7620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eaLnBrk="0" hangingPunct="0"/>
            <a:endParaRPr lang="en-US" sz="1800">
              <a:latin typeface="Calibri" pitchFamily="-96" charset="0"/>
            </a:endParaRPr>
          </a:p>
        </p:txBody>
      </p:sp>
    </p:spTree>
  </p:cSld>
  <p:clrMapOvr>
    <a:masterClrMapping/>
  </p:clrMapOvr>
  <p:transition/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INIT" val=""/>
  <p:tag name="USEAMSFONTS" val="True"/>
  <p:tag name="EMBEDFONTS" val="False"/>
  <p:tag name="USEBOLDAMS" val="False"/>
  <p:tag name="DEFAULTDISPLAYSOURCE" val="\documentclass{slides}\pagestyle{empty}&#10;\begin{document}&#10;&#10;\end{document}&#10;"/>
  <p:tag name="TEX2PS" val="latex $(base).tex; dvips -D $(res) -E -o $(base).ps $(base).dvi"/>
  <p:tag name="EXTERNALEDITCOMMAND" val="notepad %"/>
  <p:tag name="GHOSTSCRIPTCOMMAND" val="gswin32c"/>
  <p:tag name="DEFAULTBITMAP" val="pngmono"/>
  <p:tag name="DEFAULTBLEND" val="False"/>
  <p:tag name="DEFAULTTRANSPARENT" val="False"/>
  <p:tag name="DEFAULTWORKAROUNDTRANSPARENCYBUG" val="False"/>
  <p:tag name="DEFAULTRESOLUTION" val="1200"/>
  <p:tag name="DEFAULTMAGNIFICATION" val="0.8"/>
  <p:tag name="DEFAULTFONTSIZE" val="10"/>
  <p:tag name="DEFAULTWIDTH" val="418"/>
  <p:tag name="DEFAULTHEIGHT" val="316"/>
</p:tagLst>
</file>

<file path=ppt/theme/theme1.xml><?xml version="1.0" encoding="utf-8"?>
<a:theme xmlns:a="http://schemas.openxmlformats.org/drawingml/2006/main" name="template2007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00000"/>
      </a:hlink>
      <a:folHlink>
        <a:srgbClr val="C00000"/>
      </a:folHlink>
    </a:clrScheme>
    <a:fontScheme name="Custom 1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1">
            <a:lumMod val="85000"/>
          </a:schemeClr>
        </a:solidFill>
        <a:ln w="25400" cap="flat" cmpd="sng" algn="ctr">
          <a:noFill/>
          <a:prstDash val="solid"/>
          <a:round/>
          <a:headEnd type="none" w="med" len="med"/>
          <a:tailEnd type="triangle" w="med" len="med"/>
        </a:ln>
        <a:effectLst/>
      </a:spPr>
      <a:bodyPr vert="horz" wrap="square" lIns="91440" tIns="45720" rIns="91440" bIns="45720" numCol="1" rtlCol="0" anchor="ctr" anchorCtr="1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dirty="0" smtClean="0">
            <a:latin typeface="Calibri" pitchFamily="34" charset="0"/>
          </a:defRPr>
        </a:defPPr>
      </a:lstStyle>
    </a:spDef>
    <a:lnDef>
      <a:spPr bwMode="auto">
        <a:noFill/>
        <a:ln w="25400" cap="flat" cmpd="sng" algn="ctr">
          <a:solidFill>
            <a:schemeClr val="tx1">
              <a:lumMod val="50000"/>
              <a:lumOff val="50000"/>
            </a:schemeClr>
          </a:solidFill>
          <a:prstDash val="solid"/>
          <a:round/>
          <a:headEnd type="none" w="med" len="med"/>
          <a:tailEnd type="none" w="med" len="med"/>
        </a:ln>
        <a:effectLst/>
      </a:spPr>
      <a:bodyPr/>
      <a:lstStyle/>
    </a:lnDef>
    <a:txDef>
      <a:spPr>
        <a:noFill/>
      </a:spPr>
      <a:bodyPr wrap="none" rtlCol="0">
        <a:spAutoFit/>
      </a:bodyPr>
      <a:lstStyle>
        <a:defPPr>
          <a:defRPr sz="1800" dirty="0" smtClean="0">
            <a:latin typeface="Calibri" pitchFamily="34" charset="0"/>
          </a:defRPr>
        </a:defPPr>
      </a:lstStyle>
    </a:txDef>
  </a:objectDefaults>
  <a:extraClrSchemeLst>
    <a:extraClrScheme>
      <a:clrScheme name="class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1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template2007</Template>
  <TotalTime>20193</TotalTime>
  <Words>4187</Words>
  <Application>Microsoft Macintosh PowerPoint</Application>
  <PresentationFormat>On-screen Show (4:3)</PresentationFormat>
  <Paragraphs>1195</Paragraphs>
  <Slides>46</Slides>
  <Notes>27</Notes>
  <HiddenSlides>0</HiddenSlides>
  <MMClips>0</MMClips>
  <ScaleCrop>false</ScaleCrop>
  <HeadingPairs>
    <vt:vector size="6" baseType="variant">
      <vt:variant>
        <vt:lpstr>Fonts Used</vt:lpstr>
      </vt:variant>
      <vt:variant>
        <vt:i4>12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46</vt:i4>
      </vt:variant>
    </vt:vector>
  </HeadingPairs>
  <TitlesOfParts>
    <vt:vector size="59" baseType="lpstr">
      <vt:lpstr>Arial</vt:lpstr>
      <vt:lpstr>Arial Narrow</vt:lpstr>
      <vt:lpstr>Calibri</vt:lpstr>
      <vt:lpstr>Calibri Bold</vt:lpstr>
      <vt:lpstr>Calibri Bold Italic</vt:lpstr>
      <vt:lpstr>Century Gothic</vt:lpstr>
      <vt:lpstr>Courier</vt:lpstr>
      <vt:lpstr>Courier New</vt:lpstr>
      <vt:lpstr>Courier New Bold</vt:lpstr>
      <vt:lpstr>Times New Roman</vt:lpstr>
      <vt:lpstr>Wingdings</vt:lpstr>
      <vt:lpstr>Wingdings 2</vt:lpstr>
      <vt:lpstr>template2007</vt:lpstr>
      <vt:lpstr>Machine-Level Programming IV: Data   CSCI 370: Computer Architecture Slide Attribution: Adopted from CMU 15-213</vt:lpstr>
      <vt:lpstr>Today</vt:lpstr>
      <vt:lpstr>Array Allocation</vt:lpstr>
      <vt:lpstr>Array Access</vt:lpstr>
      <vt:lpstr>Array Example</vt:lpstr>
      <vt:lpstr>Array Accessing Example</vt:lpstr>
      <vt:lpstr>Array Loop Example</vt:lpstr>
      <vt:lpstr>Multidimensional (Nested) Arrays</vt:lpstr>
      <vt:lpstr>Nested Array Example</vt:lpstr>
      <vt:lpstr>Nested Array Row Access</vt:lpstr>
      <vt:lpstr>Nested Array Row Access Code</vt:lpstr>
      <vt:lpstr>Nested Array Element Access</vt:lpstr>
      <vt:lpstr>Nested Array Element Access Code</vt:lpstr>
      <vt:lpstr>Multi-Level Array Example</vt:lpstr>
      <vt:lpstr>Element Access in Multi-Level Array</vt:lpstr>
      <vt:lpstr>Array Element Accesses</vt:lpstr>
      <vt:lpstr>N X N Matrix Code</vt:lpstr>
      <vt:lpstr>16 X 16 Matrix Access</vt:lpstr>
      <vt:lpstr>n X n Matrix Access</vt:lpstr>
      <vt:lpstr>Today</vt:lpstr>
      <vt:lpstr>Structure Representation</vt:lpstr>
      <vt:lpstr>Generating Pointer to Structure Member</vt:lpstr>
      <vt:lpstr>Following Linked List</vt:lpstr>
      <vt:lpstr>Structures &amp; Alignment</vt:lpstr>
      <vt:lpstr>Alignment Principles</vt:lpstr>
      <vt:lpstr>Specific Cases of Alignment (x86-64)</vt:lpstr>
      <vt:lpstr>Satisfying Alignment with Structures</vt:lpstr>
      <vt:lpstr>Meeting Overall Alignment Requirement</vt:lpstr>
      <vt:lpstr>Arrays of Structures</vt:lpstr>
      <vt:lpstr>Accessing Array Elements</vt:lpstr>
      <vt:lpstr>Saving Space</vt:lpstr>
      <vt:lpstr>Today</vt:lpstr>
      <vt:lpstr>Background</vt:lpstr>
      <vt:lpstr>Programming with SSE3</vt:lpstr>
      <vt:lpstr>Scalar &amp; SIMD Operations</vt:lpstr>
      <vt:lpstr>FP Basics</vt:lpstr>
      <vt:lpstr>FP Memory Referencing</vt:lpstr>
      <vt:lpstr>Other Aspects of FP Code</vt:lpstr>
      <vt:lpstr>Summary</vt:lpstr>
      <vt:lpstr>Understanding Pointers &amp; Arrays #1</vt:lpstr>
      <vt:lpstr>Understanding Pointers &amp; Arrays #1</vt:lpstr>
      <vt:lpstr>Understanding Pointers &amp; Arrays #2</vt:lpstr>
      <vt:lpstr>Understanding Pointers &amp; Arrays #2</vt:lpstr>
      <vt:lpstr>Understanding Pointers &amp; Arrays #3</vt:lpstr>
      <vt:lpstr>PowerPoint Presentation</vt:lpstr>
      <vt:lpstr>Understanding Pointers &amp; Arrays #3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Computer Systems 15-213/18-243, spring 2009</dc:title>
  <dc:creator>Markus Pueschel</dc:creator>
  <dc:description>Redesign of slides created by Randal E. Bryant and David R. O'Hallaron</dc:description>
  <cp:lastModifiedBy>William Killian</cp:lastModifiedBy>
  <cp:revision>748</cp:revision>
  <cp:lastPrinted>2014-09-18T08:14:12Z</cp:lastPrinted>
  <dcterms:created xsi:type="dcterms:W3CDTF">2012-09-20T14:26:38Z</dcterms:created>
  <dcterms:modified xsi:type="dcterms:W3CDTF">2019-09-10T10:58:39Z</dcterms:modified>
</cp:coreProperties>
</file>