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4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12192000" cy="6858000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FFFFC0"/>
    <a:srgbClr val="FFFF8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85752" autoAdjust="0"/>
  </p:normalViewPr>
  <p:slideViewPr>
    <p:cSldViewPr>
      <p:cViewPr varScale="1">
        <p:scale>
          <a:sx n="107" d="100"/>
          <a:sy n="107" d="100"/>
        </p:scale>
        <p:origin x="104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49" Type="http://schemas.openxmlformats.org/officeDocument/2006/relationships/theme" Target="theme/theme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EE7E115-1C5F-46AB-8CAE-42EB39E519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60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7E115-1C5F-46AB-8CAE-42EB39E51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5856E5CD-4D25-4D3E-B205-3CE769FC6710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3915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887DF67-C53F-49C9-BD24-4581CE49406D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18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8519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808623A-BA54-485C-BE33-945B16E142D7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19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64048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8BF9620B-D37A-4E2E-BF41-28133BD5D7B6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20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62302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6987BFA0-CADD-4512-B329-4DC54D5B517E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632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1D8D61BF-ECC3-47C8-B7C0-31EDB30AE8C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54960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EC2943A-2657-436E-BAC8-4165DE537681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9562756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0DA3996E-4742-42E0-9318-FBA9521DDF05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05249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707CCB0A-29C0-491F-A322-C74114CCD7F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36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2" rIns="91426" bIns="45712" anchor="b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0" hangingPunct="0"/>
            <a:fld id="{F3DC9B1A-A4D4-4023-8A85-18EB20682004}" type="slidenum"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algn="r" eaLnBrk="0" hangingPunct="0"/>
              <a:t>36</a:t>
            </a:fld>
            <a:endParaRPr lang="en-US" altLang="en-US" sz="12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6" tIns="45712" rIns="91426" bIns="45712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39469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“Subtotal: $%.2f\n"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C40E7C4-1C52-4B99-B873-54B19AF175EA}" type="slidenum">
              <a:rPr lang="en-US" altLang="en-US">
                <a:latin typeface="Calibri" panose="020F0502020204030204" pitchFamily="34" charset="0"/>
              </a:rPr>
              <a:pPr/>
              <a:t>41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920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16D3A5C-7E00-4E6C-AE52-F449A1BAA88F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8649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B63AB9E3-3B6E-4896-939C-A012D260D2D9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04889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EBF7DA82-5715-4907-B1CD-DBBB23177F15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44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63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2D09BF-7FFF-43BB-BEFF-D75CC87EAF14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568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72C679F-C41F-45FA-9490-97B3C79D4192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243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BB794D-7A28-4DA8-9FD1-3D676947DF51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640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5CC349-A128-40D3-8A0A-10E2B6EA75D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6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52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B34833F-73C7-4F77-9337-24FC279DAB1B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10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63923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4680804-3D62-469F-B391-3C5165B7D0CC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/>
              <a:t>12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2588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0391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A3BEC-B57A-4808-A357-96800E356549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5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8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88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6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74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92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1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57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16454B-BCFD-444D-B727-94EAD391319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2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25563"/>
            <a:ext cx="11430000" cy="5175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0089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73CB-1AB8-144A-8377-CD0E83B2C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Conditional Execution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CSCI 161 </a:t>
            </a:r>
            <a:r>
              <a:rPr lang="mr-IN" altLang="en-US" dirty="0" smtClean="0"/>
              <a:t>–</a:t>
            </a:r>
            <a:r>
              <a:rPr lang="en-US" altLang="en-US" dirty="0" smtClean="0"/>
              <a:t> Introduction to Programming I</a:t>
            </a:r>
          </a:p>
          <a:p>
            <a:pPr eaLnBrk="1" hangingPunct="1"/>
            <a:r>
              <a:rPr lang="en-US" altLang="en-US" dirty="0" smtClean="0"/>
              <a:t>William Killian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58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 question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	Formula for body mass index (BMI):</a:t>
            </a:r>
          </a:p>
          <a:p>
            <a:pPr lvl="1" eaLnBrk="1" hangingPunct="1">
              <a:buFontTx/>
              <a:buNone/>
            </a:pPr>
            <a:endParaRPr lang="en-US" altLang="en-US" sz="1800"/>
          </a:p>
          <a:p>
            <a:pPr lvl="1" eaLnBrk="1" hangingPunct="1">
              <a:buFontTx/>
              <a:buNone/>
            </a:pPr>
            <a:endParaRPr lang="en-US" altLang="en-US" sz="1800"/>
          </a:p>
          <a:p>
            <a:pPr lvl="1" eaLnBrk="1" hangingPunct="1">
              <a:buFontTx/>
              <a:buNone/>
            </a:pPr>
            <a:endParaRPr lang="en-US" altLang="en-US" sz="1800"/>
          </a:p>
          <a:p>
            <a:pPr lvl="1" eaLnBrk="1" hangingPunct="1">
              <a:buFontTx/>
              <a:buNone/>
            </a:pPr>
            <a:endParaRPr lang="en-US" altLang="en-US" sz="1800"/>
          </a:p>
          <a:p>
            <a:pPr eaLnBrk="1" hangingPunct="1"/>
            <a:r>
              <a:rPr lang="en-US" altLang="en-US" smtClean="0"/>
              <a:t>Write a program that produces output like the following: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This program reads data for two people and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computes their body mass index (BMI).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Enter next person's information: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height (in inches)? </a:t>
            </a:r>
            <a:r>
              <a:rPr lang="en-US" altLang="en-US" sz="1600" b="1" u="sng">
                <a:latin typeface="Courier New" panose="02070309020205020404" pitchFamily="49" charset="0"/>
              </a:rPr>
              <a:t>70.0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weight (in pounds)? </a:t>
            </a:r>
            <a:r>
              <a:rPr lang="en-US" altLang="en-US" sz="1600" b="1" u="sng">
                <a:latin typeface="Courier New" panose="02070309020205020404" pitchFamily="49" charset="0"/>
              </a:rPr>
              <a:t>194.25</a:t>
            </a:r>
            <a:endParaRPr lang="en-US" altLang="en-US" sz="16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Enter next person's information: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height (in inches)? </a:t>
            </a:r>
            <a:r>
              <a:rPr lang="en-US" altLang="en-US" sz="1600" b="1" u="sng">
                <a:latin typeface="Courier New" panose="02070309020205020404" pitchFamily="49" charset="0"/>
              </a:rPr>
              <a:t>62.5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weight (in pounds)? </a:t>
            </a:r>
            <a:r>
              <a:rPr lang="en-US" altLang="en-US" sz="1600" b="1" u="sng">
                <a:latin typeface="Courier New" panose="02070309020205020404" pitchFamily="49" charset="0"/>
              </a:rPr>
              <a:t>130.5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Person 1 BMI = 27.868928571428572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overweight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Person 2 BMI = 23.485824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normal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Difference = 4.3831045714285715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413000" y="1884364"/>
          <a:ext cx="2463800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1320480" imgH="419040" progId="Equation.3">
                  <p:embed/>
                </p:oleObj>
              </mc:Choice>
              <mc:Fallback>
                <p:oleObj name="Equation" r:id="rId4" imgW="1320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1884364"/>
                        <a:ext cx="2463800" cy="782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5993" name="Group 25"/>
          <p:cNvGraphicFramePr>
            <a:graphicFrameLocks noGrp="1"/>
          </p:cNvGraphicFramePr>
          <p:nvPr/>
        </p:nvGraphicFramePr>
        <p:xfrm>
          <a:off x="7391400" y="1295400"/>
          <a:ext cx="3054350" cy="1505482"/>
        </p:xfrm>
        <a:graphic>
          <a:graphicData uri="http://schemas.openxmlformats.org/drawingml/2006/table">
            <a:tbl>
              <a:tblPr/>
              <a:tblGrid>
                <a:gridCol w="1420813"/>
                <a:gridCol w="1633537"/>
              </a:tblGrid>
              <a:tr h="3107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BMI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 class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below 18.5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underweight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18.5 - 24.9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normal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25.0 - 29.9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overweight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30.0 and up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obese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677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 answer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computes two people's body mass index (BMI) and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compares them.  The code uses </a:t>
            </a:r>
            <a:r>
              <a:rPr lang="en-US" altLang="en-US" sz="1400" b="1">
                <a:solidFill>
                  <a:srgbClr val="008080"/>
                </a:solidFill>
                <a:latin typeface="Courier New" panose="02070309020205020404" pitchFamily="49" charset="0"/>
              </a:rPr>
              <a:t>Scanner for input, and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parameters/returns.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5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import java.util.*;  </a:t>
            </a: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// so that I can use Scanner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public class BMI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main(String[] args)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printIntro();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double bmi1 = readInfoAndComputeBmi(</a:t>
            </a:r>
            <a:r>
              <a:rPr lang="en-US" altLang="en-US" sz="1500" b="1">
                <a:latin typeface="Courier New" panose="02070309020205020404" pitchFamily="49" charset="0"/>
              </a:rPr>
              <a:t>console</a:t>
            </a:r>
            <a:r>
              <a:rPr lang="en-US" altLang="en-US" sz="15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double bmi2 = readInfoAndComputeBmi(</a:t>
            </a:r>
            <a:r>
              <a:rPr lang="en-US" altLang="en-US" sz="1500" b="1">
                <a:latin typeface="Courier New" panose="02070309020205020404" pitchFamily="49" charset="0"/>
              </a:rPr>
              <a:t>console</a:t>
            </a:r>
            <a:r>
              <a:rPr lang="en-US" altLang="en-US" sz="15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    // report overall results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reportResult(1, bmi1);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reportResult(2, bmi2);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System.out.println("Difference = " + Math.abs(bmi1 - bmi2));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 b="1">
                <a:solidFill>
                  <a:srgbClr val="008080"/>
                </a:solidFill>
                <a:latin typeface="Courier New" panose="02070309020205020404" pitchFamily="49" charset="0"/>
              </a:rPr>
              <a:t>    // prints a welcome message explaining the program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public static void printIntro()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System.out.println("This program reads data for two people and");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System.out.println("computes their body mass index (BMI).");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    System.out.println();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708753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, cont'd.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reads information for one person, computes their BMI, and returns it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public static double </a:t>
            </a:r>
            <a:r>
              <a:rPr lang="en-US" altLang="en-US" sz="1300" dirty="0" err="1">
                <a:latin typeface="Courier New" panose="02070309020205020404" pitchFamily="49" charset="0"/>
              </a:rPr>
              <a:t>readInfoAndComputeBmi</a:t>
            </a:r>
            <a:r>
              <a:rPr lang="en-US" altLang="en-US" sz="1300" dirty="0">
                <a:latin typeface="Courier New" panose="02070309020205020404" pitchFamily="49" charset="0"/>
              </a:rPr>
              <a:t>(Scanner console)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</a:t>
            </a:r>
            <a:r>
              <a:rPr lang="en-US" altLang="en-US" sz="13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300" dirty="0">
                <a:latin typeface="Courier New" panose="02070309020205020404" pitchFamily="49" charset="0"/>
              </a:rPr>
              <a:t>("Enter next person's information:");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</a:t>
            </a:r>
            <a:r>
              <a:rPr lang="en-US" altLang="en-US" sz="13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300" dirty="0">
                <a:latin typeface="Courier New" panose="02070309020205020404" pitchFamily="49" charset="0"/>
              </a:rPr>
              <a:t>("height (in inches)? ");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double height = </a:t>
            </a:r>
            <a:r>
              <a:rPr lang="en-US" altLang="en-US" sz="1300" dirty="0" err="1">
                <a:latin typeface="Courier New" panose="02070309020205020404" pitchFamily="49" charset="0"/>
              </a:rPr>
              <a:t>console.nextDouble</a:t>
            </a:r>
            <a:r>
              <a:rPr lang="en-US" altLang="en-US" sz="13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</a:t>
            </a:r>
            <a:r>
              <a:rPr lang="en-US" altLang="en-US" sz="13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1300" dirty="0">
                <a:latin typeface="Courier New" panose="02070309020205020404" pitchFamily="49" charset="0"/>
              </a:rPr>
              <a:t>("weight (in pounds)? ");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double weight = </a:t>
            </a:r>
            <a:r>
              <a:rPr lang="en-US" altLang="en-US" sz="1300" dirty="0" err="1">
                <a:latin typeface="Courier New" panose="02070309020205020404" pitchFamily="49" charset="0"/>
              </a:rPr>
              <a:t>console.nextDouble</a:t>
            </a:r>
            <a:r>
              <a:rPr lang="en-US" altLang="en-US" sz="13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</a:t>
            </a:r>
            <a:r>
              <a:rPr lang="en-US" altLang="en-US" sz="13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300" dirty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double </a:t>
            </a:r>
            <a:r>
              <a:rPr lang="en-US" altLang="en-US" sz="1300" dirty="0" err="1">
                <a:latin typeface="Courier New" panose="02070309020205020404" pitchFamily="49" charset="0"/>
              </a:rPr>
              <a:t>bodyMass</a:t>
            </a:r>
            <a:r>
              <a:rPr lang="en-US" altLang="en-US" sz="1300" dirty="0">
                <a:latin typeface="Courier New" panose="02070309020205020404" pitchFamily="49" charset="0"/>
              </a:rPr>
              <a:t> = </a:t>
            </a:r>
            <a:r>
              <a:rPr lang="en-US" altLang="en-US" sz="1300" dirty="0" err="1">
                <a:latin typeface="Courier New" panose="02070309020205020404" pitchFamily="49" charset="0"/>
              </a:rPr>
              <a:t>computeBmi</a:t>
            </a:r>
            <a:r>
              <a:rPr lang="en-US" altLang="en-US" sz="1300" dirty="0">
                <a:latin typeface="Courier New" panose="02070309020205020404" pitchFamily="49" charset="0"/>
              </a:rPr>
              <a:t>(height, weight);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return </a:t>
            </a:r>
            <a:r>
              <a:rPr lang="en-US" altLang="en-US" sz="1300" dirty="0" err="1">
                <a:latin typeface="Courier New" panose="02070309020205020404" pitchFamily="49" charset="0"/>
              </a:rPr>
              <a:t>bodyMass</a:t>
            </a:r>
            <a:r>
              <a:rPr lang="en-US" altLang="en-US" sz="1300" dirty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Computes/returns a person's BMI based on their height and weight.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public static double </a:t>
            </a:r>
            <a:r>
              <a:rPr lang="en-US" altLang="en-US" sz="1300" dirty="0" err="1">
                <a:latin typeface="Courier New" panose="02070309020205020404" pitchFamily="49" charset="0"/>
              </a:rPr>
              <a:t>computeBmi</a:t>
            </a:r>
            <a:r>
              <a:rPr lang="en-US" altLang="en-US" sz="1300" dirty="0">
                <a:latin typeface="Courier New" panose="02070309020205020404" pitchFamily="49" charset="0"/>
              </a:rPr>
              <a:t>(double height, double weight)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return (weight * 703 / (height * height));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b="1" dirty="0">
                <a:solidFill>
                  <a:srgbClr val="008080"/>
                </a:solidFill>
                <a:latin typeface="Courier New" panose="02070309020205020404" pitchFamily="49" charset="0"/>
              </a:rPr>
              <a:t>    // Outputs information about a person's BMI and weight status.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public static void </a:t>
            </a:r>
            <a:r>
              <a:rPr lang="en-US" altLang="en-US" sz="1300" dirty="0" err="1">
                <a:latin typeface="Courier New" panose="02070309020205020404" pitchFamily="49" charset="0"/>
              </a:rPr>
              <a:t>reportResult</a:t>
            </a:r>
            <a:r>
              <a:rPr lang="en-US" altLang="en-US" sz="1300" dirty="0">
                <a:latin typeface="Courier New" panose="02070309020205020404" pitchFamily="49" charset="0"/>
              </a:rPr>
              <a:t>(</a:t>
            </a:r>
            <a:r>
              <a:rPr lang="en-US" altLang="en-US" sz="1300" dirty="0" err="1">
                <a:latin typeface="Courier New" panose="02070309020205020404" pitchFamily="49" charset="0"/>
              </a:rPr>
              <a:t>int</a:t>
            </a:r>
            <a:r>
              <a:rPr lang="en-US" altLang="en-US" sz="1300" dirty="0">
                <a:latin typeface="Courier New" panose="02070309020205020404" pitchFamily="49" charset="0"/>
              </a:rPr>
              <a:t> number, double </a:t>
            </a:r>
            <a:r>
              <a:rPr lang="en-US" altLang="en-US" sz="1300" dirty="0" err="1">
                <a:latin typeface="Courier New" panose="02070309020205020404" pitchFamily="49" charset="0"/>
              </a:rPr>
              <a:t>bmi</a:t>
            </a:r>
            <a:r>
              <a:rPr lang="en-US" altLang="en-US" sz="1300" dirty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    </a:t>
            </a:r>
            <a:r>
              <a:rPr lang="en-US" altLang="en-US" sz="13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300" dirty="0">
                <a:latin typeface="Courier New" panose="02070309020205020404" pitchFamily="49" charset="0"/>
              </a:rPr>
              <a:t>("Person " + number + " BMI = " + </a:t>
            </a:r>
            <a:r>
              <a:rPr lang="en-US" altLang="en-US" sz="1300" dirty="0" err="1">
                <a:latin typeface="Courier New" panose="02070309020205020404" pitchFamily="49" charset="0"/>
              </a:rPr>
              <a:t>bmi</a:t>
            </a:r>
            <a:r>
              <a:rPr lang="en-US" altLang="en-US" sz="1300" dirty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b="1" dirty="0">
                <a:latin typeface="Courier New" panose="02070309020205020404" pitchFamily="49" charset="0"/>
              </a:rPr>
              <a:t>        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b="1" dirty="0">
                <a:latin typeface="Courier New" panose="02070309020205020404" pitchFamily="49" charset="0"/>
              </a:rPr>
              <a:t>	</a:t>
            </a:r>
            <a:r>
              <a:rPr lang="en-US" altLang="en-US" sz="1300" b="1" dirty="0">
                <a:latin typeface="Courier New" panose="02070309020205020404" pitchFamily="49" charset="0"/>
              </a:rPr>
              <a:t>	  // </a:t>
            </a:r>
            <a:r>
              <a:rPr lang="en-US" altLang="en-US" sz="1600" b="1" dirty="0">
                <a:solidFill>
                  <a:srgbClr val="7030A0"/>
                </a:solidFill>
                <a:latin typeface="Courier New" panose="02070309020205020404" pitchFamily="49" charset="0"/>
              </a:rPr>
              <a:t>Complete...</a:t>
            </a:r>
            <a:endParaRPr lang="en-US" altLang="en-US" sz="1300" b="1" dirty="0">
              <a:solidFill>
                <a:srgbClr val="7030A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1300" dirty="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190278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Scanners as parameters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If many methods need to read input, declare a </a:t>
            </a:r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in </a:t>
            </a:r>
            <a:r>
              <a:rPr lang="en-US" altLang="en-US" smtClean="0">
                <a:latin typeface="Courier New" panose="02070309020205020404" pitchFamily="49" charset="0"/>
              </a:rPr>
              <a:t>main</a:t>
            </a:r>
            <a:r>
              <a:rPr lang="en-US" altLang="en-US" smtClean="0"/>
              <a:t> and pass it to the other methods as a parameter.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void main(String[] args)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Scanner console = new Scanner(System.in);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sum = readSum3(</a:t>
            </a:r>
            <a:r>
              <a:rPr lang="en-US" altLang="en-US" sz="2000" b="1">
                <a:latin typeface="Courier New" panose="02070309020205020404" pitchFamily="49" charset="0"/>
              </a:rPr>
              <a:t>console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System.out.println("The sum is " + sum);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Prompts for 3 numbers and returns their sum.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public static int readSum3(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Scanner console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System.out.print("Type 3 numbers: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num1 = console.nextInt();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num2 = console.nextInt();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int num3 = console.nextInt();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return num1 + num2 + num3;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534400" y="5105400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Downside?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281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Logical operators</a:t>
            </a:r>
            <a:endParaRPr lang="en-US" altLang="en-US" smtClean="0">
              <a:latin typeface="Courier New" panose="02070309020205020404" pitchFamily="49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Tests can be combined using </a:t>
            </a:r>
            <a:r>
              <a:rPr lang="en-US" altLang="en-US" i="1" dirty="0" smtClean="0">
                <a:solidFill>
                  <a:srgbClr val="C00000"/>
                </a:solidFill>
              </a:rPr>
              <a:t>logical operators</a:t>
            </a:r>
            <a:r>
              <a:rPr lang="en-US" altLang="en-US" dirty="0" smtClean="0"/>
              <a:t>: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lvl="1" eaLnBrk="1" hangingPunct="1">
              <a:lnSpc>
                <a:spcPct val="110000"/>
              </a:lnSpc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"</a:t>
            </a:r>
            <a:r>
              <a:rPr lang="en-US" altLang="en-US" dirty="0" smtClean="0"/>
              <a:t>Truth tables" for each, used with logical values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:</a:t>
            </a:r>
          </a:p>
        </p:txBody>
      </p:sp>
      <p:graphicFrame>
        <p:nvGraphicFramePr>
          <p:cNvPr id="604164" name="Group 4"/>
          <p:cNvGraphicFramePr>
            <a:graphicFrameLocks noGrp="1"/>
          </p:cNvGraphicFramePr>
          <p:nvPr/>
        </p:nvGraphicFramePr>
        <p:xfrm>
          <a:off x="2627314" y="1905000"/>
          <a:ext cx="6897687" cy="1463676"/>
        </p:xfrm>
        <a:graphic>
          <a:graphicData uri="http://schemas.openxmlformats.org/drawingml/2006/table">
            <a:tbl>
              <a:tblPr/>
              <a:tblGrid>
                <a:gridCol w="1333500"/>
                <a:gridCol w="1652587"/>
                <a:gridCol w="2914650"/>
                <a:gridCol w="996950"/>
              </a:tblGrid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Operator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Description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Example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Result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and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(2 == 3) &amp;&amp; (-1 &lt; 5) 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or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(2 == 3) || (-1 &lt; 5)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9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</a:t>
                      </a:r>
                    </a:p>
                  </a:txBody>
                  <a:tcPr marT="45740" marB="4574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not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!(2 == 3)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marT="45740" marB="4574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191" name="Group 31"/>
          <p:cNvGraphicFramePr>
            <a:graphicFrameLocks noGrp="1"/>
          </p:cNvGraphicFramePr>
          <p:nvPr/>
        </p:nvGraphicFramePr>
        <p:xfrm>
          <a:off x="2628900" y="4422775"/>
          <a:ext cx="3721100" cy="1828800"/>
        </p:xfrm>
        <a:graphic>
          <a:graphicData uri="http://schemas.openxmlformats.org/drawingml/2006/table">
            <a:tbl>
              <a:tblPr/>
              <a:tblGrid>
                <a:gridCol w="866775"/>
                <a:gridCol w="866775"/>
                <a:gridCol w="1054100"/>
                <a:gridCol w="933450"/>
              </a:tblGrid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&amp;&amp;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||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04223" name="Group 63"/>
          <p:cNvGraphicFramePr>
            <a:graphicFrameLocks noGrp="1"/>
          </p:cNvGraphicFramePr>
          <p:nvPr/>
        </p:nvGraphicFramePr>
        <p:xfrm>
          <a:off x="7750176" y="4422775"/>
          <a:ext cx="1774825" cy="1097202"/>
        </p:xfrm>
        <a:graphic>
          <a:graphicData uri="http://schemas.openxmlformats.org/drawingml/2006/table">
            <a:tbl>
              <a:tblPr/>
              <a:tblGrid>
                <a:gridCol w="866775"/>
                <a:gridCol w="908050"/>
              </a:tblGrid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0642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Evaluating logic expressions</a:t>
            </a:r>
          </a:p>
        </p:txBody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smtClean="0"/>
              <a:t>Relational operators have lower precedence than math.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5 * 7 &gt;= 3 + 5 * </a:t>
            </a:r>
            <a:r>
              <a:rPr lang="en-US" altLang="en-US" b="1" smtClean="0">
                <a:latin typeface="Courier New" panose="02070309020205020404" pitchFamily="49" charset="0"/>
              </a:rPr>
              <a:t>(7 - 1)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5 * 7</a:t>
            </a:r>
            <a:r>
              <a:rPr lang="en-US" altLang="en-US" smtClean="0">
                <a:latin typeface="Courier New" panose="02070309020205020404" pitchFamily="49" charset="0"/>
              </a:rPr>
              <a:t> &gt;= 3 + </a:t>
            </a:r>
            <a:r>
              <a:rPr lang="en-US" altLang="en-US" b="1" smtClean="0">
                <a:latin typeface="Courier New" panose="02070309020205020404" pitchFamily="49" charset="0"/>
              </a:rPr>
              <a:t>5 * 6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35    &gt;= </a:t>
            </a:r>
            <a:r>
              <a:rPr lang="en-US" altLang="en-US" b="1" smtClean="0">
                <a:latin typeface="Courier New" panose="02070309020205020404" pitchFamily="49" charset="0"/>
              </a:rPr>
              <a:t>3 + 30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35    &gt;= 33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true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mtClean="0"/>
              <a:t>Relational operators cannot be "chained" as in algebra.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900" b="1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2 &lt;= x</a:t>
            </a:r>
            <a:r>
              <a:rPr lang="en-US" altLang="en-US" smtClean="0">
                <a:latin typeface="Courier New" panose="02070309020205020404" pitchFamily="49" charset="0"/>
              </a:rPr>
              <a:t> &lt;= 10</a:t>
            </a:r>
            <a:endParaRPr lang="en-US" altLang="en-US" smtClean="0"/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true   &lt;= 10</a:t>
            </a:r>
            <a:r>
              <a:rPr lang="en-US" altLang="en-US" smtClean="0">
                <a:latin typeface="Courier New" panose="02070309020205020404" pitchFamily="49" charset="0"/>
              </a:rPr>
              <a:t>             </a:t>
            </a:r>
            <a:r>
              <a:rPr lang="en-US" altLang="en-US" smtClean="0"/>
              <a:t>(assume that </a:t>
            </a:r>
            <a:r>
              <a:rPr lang="en-US" altLang="en-US" smtClean="0">
                <a:latin typeface="Courier New" panose="02070309020205020404" pitchFamily="49" charset="0"/>
              </a:rPr>
              <a:t>x</a:t>
            </a:r>
            <a:r>
              <a:rPr lang="en-US" altLang="en-US" smtClean="0"/>
              <a:t> is </a:t>
            </a:r>
            <a:r>
              <a:rPr lang="en-US" altLang="en-US" smtClean="0">
                <a:latin typeface="Courier New" panose="02070309020205020404" pitchFamily="49" charset="0"/>
              </a:rPr>
              <a:t>15</a:t>
            </a:r>
            <a:r>
              <a:rPr lang="en-US" altLang="en-US" smtClean="0"/>
              <a:t>)</a:t>
            </a:r>
            <a:endParaRPr lang="en-US" altLang="en-US" b="1" smtClean="0">
              <a:solidFill>
                <a:srgbClr val="800000"/>
              </a:solidFill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rgbClr val="800000"/>
                </a:solidFill>
                <a:latin typeface="Courier New" panose="02070309020205020404" pitchFamily="49" charset="0"/>
              </a:rPr>
              <a:t>error!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mtClean="0"/>
              <a:t>Instead, combine multiple tests with </a:t>
            </a:r>
            <a:r>
              <a:rPr lang="en-US" altLang="en-US" smtClean="0">
                <a:latin typeface="Courier New" panose="02070309020205020404" pitchFamily="49" charset="0"/>
              </a:rPr>
              <a:t>&amp;&amp;</a:t>
            </a:r>
            <a:r>
              <a:rPr lang="en-US" altLang="en-US" smtClean="0"/>
              <a:t> or </a:t>
            </a:r>
            <a:r>
              <a:rPr lang="en-US" altLang="en-US" smtClean="0">
                <a:latin typeface="Courier New" panose="02070309020205020404" pitchFamily="49" charset="0"/>
              </a:rPr>
              <a:t>||</a:t>
            </a:r>
            <a:endParaRPr lang="en-US" altLang="en-US" smtClean="0"/>
          </a:p>
          <a:p>
            <a:pPr lvl="2" eaLnBrk="1" hangingPunct="1">
              <a:lnSpc>
                <a:spcPct val="80000"/>
              </a:lnSpc>
              <a:buFontTx/>
              <a:buNone/>
            </a:pPr>
            <a:endParaRPr lang="en-US" altLang="en-US" sz="900" b="1">
              <a:latin typeface="Courier New" panose="02070309020205020404" pitchFamily="49" charset="0"/>
            </a:endParaRP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2 &lt;= x</a:t>
            </a:r>
            <a:r>
              <a:rPr lang="en-US" altLang="en-US" smtClean="0">
                <a:latin typeface="Courier New" panose="02070309020205020404" pitchFamily="49" charset="0"/>
              </a:rPr>
              <a:t> &amp;&amp; </a:t>
            </a:r>
            <a:r>
              <a:rPr lang="en-US" altLang="en-US" b="1" smtClean="0">
                <a:latin typeface="Courier New" panose="02070309020205020404" pitchFamily="49" charset="0"/>
              </a:rPr>
              <a:t>x &lt;= 10</a:t>
            </a:r>
            <a:endParaRPr lang="en-US" altLang="en-US" smtClean="0"/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true   &amp;&amp; false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rgbClr val="003399"/>
                </a:solidFill>
                <a:latin typeface="Courier New" panose="02070309020205020404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76266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51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0518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0518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05187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8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Logical questions</a:t>
            </a:r>
          </a:p>
        </p:txBody>
      </p:sp>
      <p:sp>
        <p:nvSpPr>
          <p:cNvPr id="607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What is the result of each of the following expressions?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x = 42;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y = 17;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z = 25;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y &lt; x &amp;&amp; y &lt;=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x % 2 == y % 2 || x % 2 == z % 2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x &lt;= y + z &amp;&amp; x &gt;= y + z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!(x &lt; y &amp;&amp; x &lt; z)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Courier New" panose="02070309020205020404" pitchFamily="49" charset="0"/>
              </a:rPr>
              <a:t>(x + y) % 2 == 0 || !((z - y) % 2 == 0)</a:t>
            </a:r>
          </a:p>
          <a:p>
            <a:pPr lvl="1" eaLnBrk="1" hangingPunct="1">
              <a:buFontTx/>
              <a:buNone/>
            </a:pPr>
            <a:endParaRPr lang="en-US" altLang="en-US" sz="13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Exercise</a:t>
            </a:r>
            <a:br>
              <a:rPr lang="en-US" altLang="en-US" dirty="0" smtClean="0"/>
            </a:br>
            <a:r>
              <a:rPr lang="en-US" altLang="en-US" dirty="0" smtClean="0"/>
              <a:t>Write a program that prompts for information about a person and uses it to decide whether to date them.</a:t>
            </a:r>
            <a:endParaRPr lang="en-US" altLang="en-US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928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7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7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72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Factoring </a:t>
            </a:r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 code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smtClean="0"/>
              <a:t>factoring</a:t>
            </a:r>
            <a:r>
              <a:rPr lang="en-US" altLang="en-US" smtClean="0"/>
              <a:t>: Extracting common/redundant code.</a:t>
            </a:r>
          </a:p>
          <a:p>
            <a:pPr lvl="1" eaLnBrk="1" hangingPunct="1"/>
            <a:r>
              <a:rPr lang="en-US" altLang="en-US" smtClean="0"/>
              <a:t>Can reduce or eliminate redundancy from </a:t>
            </a:r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 code.</a:t>
            </a:r>
          </a:p>
          <a:p>
            <a:pPr lvl="1" eaLnBrk="1" hangingPunct="1"/>
            <a:endParaRPr lang="en-US" altLang="en-US" sz="900"/>
          </a:p>
          <a:p>
            <a:pPr eaLnBrk="1" hangingPunct="1"/>
            <a:r>
              <a:rPr lang="en-US" altLang="en-US" smtClean="0"/>
              <a:t>Example: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if (a == 1)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System.out.println(a);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x = 3;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b = b +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 else if (a == 2)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System.out.println(a);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x = 6;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y = y + 10;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b = b +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 else {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a == 3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System.out.println(a);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x = 9;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b = b + x;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943600" y="2895600"/>
            <a:ext cx="4648200" cy="3276600"/>
            <a:chOff x="2688" y="1968"/>
            <a:chExt cx="2928" cy="2064"/>
          </a:xfrm>
        </p:grpSpPr>
        <p:sp>
          <p:nvSpPr>
            <p:cNvPr id="11269" name="Text Box 5"/>
            <p:cNvSpPr txBox="1">
              <a:spLocks noChangeArrowheads="1"/>
            </p:cNvSpPr>
            <p:nvPr/>
          </p:nvSpPr>
          <p:spPr bwMode="auto">
            <a:xfrm>
              <a:off x="3552" y="2448"/>
              <a:ext cx="2064" cy="1102"/>
            </a:xfrm>
            <a:prstGeom prst="rect">
              <a:avLst/>
            </a:prstGeom>
            <a:noFill/>
            <a:ln w="9525">
              <a:solidFill>
                <a:schemeClr val="accent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l"/>
              <a:r>
                <a:rPr lang="en-US" altLang="en-US" dirty="0" err="1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System.out.println</a:t>
              </a:r>
              <a:r>
                <a:rPr lang="en-US" altLang="en-US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(a);</a:t>
              </a:r>
            </a:p>
            <a:p>
              <a:pPr algn="l"/>
              <a:r>
                <a:rPr lang="en-US" altLang="en-US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x = 3 * a;</a:t>
              </a:r>
            </a:p>
            <a:p>
              <a:pPr algn="l"/>
              <a:r>
                <a:rPr lang="en-US" altLang="en-US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if (a == 2) {</a:t>
              </a:r>
            </a:p>
            <a:p>
              <a:pPr algn="l"/>
              <a:r>
                <a:rPr lang="en-US" altLang="en-US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    y = y + 10;</a:t>
              </a:r>
            </a:p>
            <a:p>
              <a:pPr algn="l"/>
              <a:r>
                <a:rPr lang="en-US" altLang="en-US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}</a:t>
              </a:r>
            </a:p>
            <a:p>
              <a:pPr algn="l"/>
              <a:r>
                <a:rPr lang="en-US" altLang="en-US" dirty="0">
                  <a:solidFill>
                    <a:srgbClr val="000000"/>
                  </a:solidFill>
                  <a:latin typeface="Courier New" panose="02070309020205020404" pitchFamily="49" charset="0"/>
                  <a:cs typeface="Times New Roman" panose="02020603050405020304" pitchFamily="18" charset="0"/>
                </a:rPr>
                <a:t>b = b + x;</a:t>
              </a:r>
            </a:p>
          </p:txBody>
        </p:sp>
        <p:grpSp>
          <p:nvGrpSpPr>
            <p:cNvPr id="11270" name="Group 6"/>
            <p:cNvGrpSpPr>
              <a:grpSpLocks/>
            </p:cNvGrpSpPr>
            <p:nvPr/>
          </p:nvGrpSpPr>
          <p:grpSpPr bwMode="auto">
            <a:xfrm>
              <a:off x="2688" y="1968"/>
              <a:ext cx="820" cy="2064"/>
              <a:chOff x="2688" y="1968"/>
              <a:chExt cx="820" cy="2064"/>
            </a:xfrm>
          </p:grpSpPr>
          <p:sp>
            <p:nvSpPr>
              <p:cNvPr id="11271" name="Line 7"/>
              <p:cNvSpPr>
                <a:spLocks noChangeShapeType="1"/>
              </p:cNvSpPr>
              <p:nvPr/>
            </p:nvSpPr>
            <p:spPr bwMode="auto">
              <a:xfrm flipV="1">
                <a:off x="3075" y="3001"/>
                <a:ext cx="4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1272" name="AutoShape 8"/>
              <p:cNvSpPr>
                <a:spLocks/>
              </p:cNvSpPr>
              <p:nvPr/>
            </p:nvSpPr>
            <p:spPr bwMode="auto">
              <a:xfrm>
                <a:off x="2688" y="1968"/>
                <a:ext cx="384" cy="2064"/>
              </a:xfrm>
              <a:prstGeom prst="rightBrace">
                <a:avLst>
                  <a:gd name="adj1" fmla="val 44792"/>
                  <a:gd name="adj2" fmla="val 5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algn="r"/>
                <a:endParaRPr lang="en-US" altLang="en-US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65938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 with </a:t>
            </a:r>
            <a:r>
              <a:rPr lang="en-US" altLang="en-US" smtClean="0">
                <a:latin typeface="Courier New" panose="02070309020205020404" pitchFamily="49" charset="0"/>
              </a:rPr>
              <a:t>return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19200"/>
            <a:ext cx="8991600" cy="5181600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Returns the larger of the two given integers.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max(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a,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b)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if (a &gt; b)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return a;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 else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        return b;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Methods can return different values using </a:t>
            </a:r>
            <a:r>
              <a:rPr lang="en-US" altLang="en-US" dirty="0" smtClean="0">
                <a:latin typeface="Courier New" panose="02070309020205020404" pitchFamily="49" charset="0"/>
              </a:rPr>
              <a:t>if/else</a:t>
            </a: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dirty="0" smtClean="0"/>
              <a:t>Whichever path the code enters, it will return that value.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Returning a value causes a method to immediately exit.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All paths through the code must reach a </a:t>
            </a:r>
            <a:r>
              <a:rPr lang="en-US" altLang="en-US" dirty="0" smtClean="0">
                <a:latin typeface="Courier New" panose="02070309020205020404" pitchFamily="49" charset="0"/>
              </a:rPr>
              <a:t>return</a:t>
            </a:r>
            <a:r>
              <a:rPr lang="en-US" altLang="en-US" dirty="0" smtClean="0"/>
              <a:t> statement.</a:t>
            </a:r>
          </a:p>
        </p:txBody>
      </p:sp>
    </p:spTree>
    <p:extLst>
      <p:ext uri="{BB962C8B-B14F-4D97-AF65-F5344CB8AC3E}">
        <p14:creationId xmlns:p14="http://schemas.microsoft.com/office/powerpoint/2010/main" val="1070946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All paths must return</a:t>
            </a:r>
          </a:p>
        </p:txBody>
      </p:sp>
      <p:sp>
        <p:nvSpPr>
          <p:cNvPr id="611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max(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a,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b)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if (a &gt; b)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return a;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    // Error: why?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dirty="0" smtClean="0"/>
              <a:t>The following also does not compile: why?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public static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max(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a, 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b)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if (a &gt; b)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    return a;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    } else </a:t>
            </a: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if (b &gt;= a) {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    return b;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b="1" dirty="0">
                <a:solidFill>
                  <a:srgbClr val="800000"/>
                </a:solidFill>
                <a:latin typeface="Courier New" panose="02070309020205020404" pitchFamily="49" charset="0"/>
              </a:rPr>
              <a:t>    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346075" lvl="1" indent="0"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3648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1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1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113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13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113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13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113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113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13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if</a:t>
            </a:r>
            <a:r>
              <a:rPr lang="en-US" altLang="en-US" smtClean="0"/>
              <a:t> statement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Executes a block of statements only if a test is true</a:t>
            </a:r>
            <a:endParaRPr lang="en-US" altLang="en-US" sz="900" i="1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if (</a:t>
            </a:r>
            <a:r>
              <a:rPr lang="en-US" altLang="en-US" b="1" smtClean="0"/>
              <a:t>test</a:t>
            </a:r>
            <a:r>
              <a:rPr lang="en-US" altLang="en-US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</a:t>
            </a:r>
            <a:r>
              <a:rPr lang="en-US" altLang="en-US" b="1" smtClean="0"/>
              <a:t>statement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</a:t>
            </a:r>
            <a:r>
              <a:rPr lang="en-US" altLang="en-US" b="1" smtClean="0"/>
              <a:t>...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</a:t>
            </a:r>
            <a:r>
              <a:rPr lang="en-US" altLang="en-US" b="1" smtClean="0"/>
              <a:t>statement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100"/>
              <a:t>	</a:t>
            </a:r>
            <a:r>
              <a:rPr lang="en-US" altLang="en-US" sz="2100">
                <a:latin typeface="Courier New" panose="02070309020205020404" pitchFamily="49" charset="0"/>
              </a:rPr>
              <a:t>double gpa = console.nextDouble();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100" b="1">
                <a:latin typeface="Courier New" panose="02070309020205020404" pitchFamily="49" charset="0"/>
              </a:rPr>
              <a:t>	if (gpa &gt;= 2.0)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100">
                <a:latin typeface="Courier New" panose="02070309020205020404" pitchFamily="49" charset="0"/>
              </a:rPr>
              <a:t>	    System.out.println("Application accepted.");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100" b="1">
                <a:latin typeface="Courier New" panose="02070309020205020404" pitchFamily="49" charset="0"/>
              </a:rPr>
              <a:t>	}</a:t>
            </a:r>
          </a:p>
        </p:txBody>
      </p:sp>
      <p:pic>
        <p:nvPicPr>
          <p:cNvPr id="4100" name="Picture 4" descr="if_state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2019300"/>
            <a:ext cx="2239963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678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return</a:t>
            </a:r>
            <a:r>
              <a:rPr lang="en-US" altLang="en-US" smtClean="0"/>
              <a:t> question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mtClean="0"/>
              <a:t>Write a method </a:t>
            </a:r>
            <a:r>
              <a:rPr lang="en-US" altLang="en-US" smtClean="0">
                <a:latin typeface="Courier New" panose="02070309020205020404" pitchFamily="49" charset="0"/>
              </a:rPr>
              <a:t>quadrant</a:t>
            </a:r>
            <a:r>
              <a:rPr lang="en-US" altLang="en-US" smtClean="0"/>
              <a:t> that accepts a pair of real numbers </a:t>
            </a:r>
            <a:r>
              <a:rPr lang="en-US" altLang="en-US" i="1" smtClean="0"/>
              <a:t>x</a:t>
            </a:r>
            <a:r>
              <a:rPr lang="en-US" altLang="en-US" smtClean="0"/>
              <a:t> and </a:t>
            </a:r>
            <a:r>
              <a:rPr lang="en-US" altLang="en-US" i="1" smtClean="0"/>
              <a:t>y</a:t>
            </a:r>
            <a:r>
              <a:rPr lang="en-US" altLang="en-US" smtClean="0"/>
              <a:t> and returns the quadrant for that point: </a:t>
            </a:r>
          </a:p>
          <a:p>
            <a:pPr lvl="1" eaLnBrk="1" hangingPunct="1"/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mtClean="0"/>
              <a:t>Example:  </a:t>
            </a:r>
            <a:r>
              <a:rPr lang="en-US" altLang="en-US" smtClean="0">
                <a:latin typeface="Courier New" panose="02070309020205020404" pitchFamily="49" charset="0"/>
              </a:rPr>
              <a:t>quadrant(-4.2, 17.3)</a:t>
            </a:r>
            <a:r>
              <a:rPr lang="en-US" altLang="en-US" smtClean="0"/>
              <a:t> returns </a:t>
            </a:r>
            <a:r>
              <a:rPr lang="en-US" altLang="en-US" smtClean="0">
                <a:latin typeface="Courier New" panose="02070309020205020404" pitchFamily="49" charset="0"/>
              </a:rPr>
              <a:t>2</a:t>
            </a:r>
          </a:p>
          <a:p>
            <a:pPr lvl="2" eaLnBrk="1" hangingPunct="1"/>
            <a:r>
              <a:rPr lang="en-US" altLang="en-US" smtClean="0"/>
              <a:t>If the point falls directly on either axis, return </a:t>
            </a:r>
            <a:r>
              <a:rPr lang="en-US" altLang="en-US" smtClean="0">
                <a:latin typeface="Courier New" panose="02070309020205020404" pitchFamily="49" charset="0"/>
              </a:rPr>
              <a:t>0</a:t>
            </a:r>
            <a:r>
              <a:rPr lang="en-US" altLang="en-US" smtClean="0"/>
              <a:t>. 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6034088" y="2617788"/>
            <a:ext cx="0" cy="2209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4572000" y="3714750"/>
            <a:ext cx="2819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467601" y="3524251"/>
            <a:ext cx="506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>
                <a:solidFill>
                  <a:srgbClr val="40404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x+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051301" y="3519488"/>
            <a:ext cx="422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>
                <a:solidFill>
                  <a:srgbClr val="40404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x-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840413" y="2236788"/>
            <a:ext cx="506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>
                <a:solidFill>
                  <a:srgbClr val="40404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y+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805489" y="4765676"/>
            <a:ext cx="422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>
                <a:solidFill>
                  <a:srgbClr val="40404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y-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6381751" y="2867026"/>
            <a:ext cx="1446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i="1">
                <a:solidFill>
                  <a:srgbClr val="40404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quadrant 1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4246563" y="2881313"/>
            <a:ext cx="1446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i="1">
                <a:solidFill>
                  <a:srgbClr val="40404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quadrant 2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246563" y="4100513"/>
            <a:ext cx="14462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i="1">
                <a:solidFill>
                  <a:srgbClr val="40404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quadrant 3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6381751" y="4086226"/>
            <a:ext cx="1446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2575" indent="-282575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ts val="500"/>
              </a:spcBef>
              <a:buClr>
                <a:srgbClr val="800080"/>
              </a:buClr>
              <a:buSzPct val="55000"/>
            </a:pPr>
            <a:r>
              <a:rPr lang="en-US" altLang="en-US" i="1">
                <a:solidFill>
                  <a:srgbClr val="40404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quadrant 4</a:t>
            </a:r>
          </a:p>
        </p:txBody>
      </p:sp>
    </p:spTree>
    <p:extLst>
      <p:ext uri="{BB962C8B-B14F-4D97-AF65-F5344CB8AC3E}">
        <p14:creationId xmlns:p14="http://schemas.microsoft.com/office/powerpoint/2010/main" val="575731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return</a:t>
            </a:r>
            <a:r>
              <a:rPr lang="en-US" altLang="en-US" smtClean="0"/>
              <a:t> answer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public static int quadrant(double x, double y)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    // Determine quadrant!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511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Cumulative algorithms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17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Adding many numbers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How would you find the sum of all integers from 1-1000?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// This may require a lot of typing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latin typeface="Courier New" panose="02070309020205020404" pitchFamily="49" charset="0"/>
              </a:rPr>
              <a:t>sum</a:t>
            </a:r>
            <a:r>
              <a:rPr lang="en-US" altLang="en-US" dirty="0" smtClean="0">
                <a:latin typeface="Courier New" panose="02070309020205020404" pitchFamily="49" charset="0"/>
              </a:rPr>
              <a:t> = 1 + 2 + 3 + 4 + ... 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dirty="0" smtClean="0">
                <a:latin typeface="Courier New" panose="02070309020205020404" pitchFamily="49" charset="0"/>
              </a:rPr>
              <a:t>("The sum is " + sum);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/>
              <a:t>What if we want the sum from </a:t>
            </a:r>
            <a:r>
              <a:rPr lang="en-US" altLang="en-US" smtClean="0"/>
              <a:t>1 to </a:t>
            </a:r>
            <a:r>
              <a:rPr lang="en-US" altLang="en-US" dirty="0" smtClean="0"/>
              <a:t>1,000,000?</a:t>
            </a:r>
            <a:br>
              <a:rPr lang="en-US" altLang="en-US" dirty="0" smtClean="0"/>
            </a:br>
            <a:r>
              <a:rPr lang="en-US" altLang="en-US" dirty="0" smtClean="0"/>
              <a:t>Or the sum up to any maximum?</a:t>
            </a:r>
          </a:p>
          <a:p>
            <a:pPr lvl="1" eaLnBrk="1" hangingPunct="1"/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How can we generalize the above code?</a:t>
            </a:r>
          </a:p>
        </p:txBody>
      </p:sp>
    </p:spTree>
    <p:extLst>
      <p:ext uri="{BB962C8B-B14F-4D97-AF65-F5344CB8AC3E}">
        <p14:creationId xmlns:p14="http://schemas.microsoft.com/office/powerpoint/2010/main" val="10154991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Cumulative sum loop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solidFill>
                  <a:srgbClr val="003399"/>
                </a:solidFill>
                <a:latin typeface="Courier New" panose="02070309020205020404" pitchFamily="49" charset="0"/>
              </a:rPr>
              <a:t>	int sum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for (int i = 1; i &lt;= 1000;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sum = sum + i;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System.out.println("The sum is " + sum);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b="1" smtClean="0"/>
              <a:t>cumulative sum</a:t>
            </a:r>
            <a:r>
              <a:rPr lang="en-US" altLang="en-US" smtClean="0"/>
              <a:t>: A variable that keeps a sum in progress and is updated repeatedly until summing is finished.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900"/>
          </a:p>
          <a:p>
            <a:pPr lvl="1" eaLnBrk="1" hangingPunct="1">
              <a:lnSpc>
                <a:spcPct val="110000"/>
              </a:lnSpc>
            </a:pPr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sum</a:t>
            </a:r>
            <a:r>
              <a:rPr lang="en-US" altLang="en-US" smtClean="0"/>
              <a:t> in the above code is a cumulative sum.</a:t>
            </a:r>
          </a:p>
          <a:p>
            <a:pPr lvl="1" eaLnBrk="1" hangingPunct="1">
              <a:lnSpc>
                <a:spcPct val="110000"/>
              </a:lnSpc>
            </a:pPr>
            <a:endParaRPr lang="en-US" altLang="en-US" sz="900"/>
          </a:p>
          <a:p>
            <a:pPr lvl="1" eaLnBrk="1" hangingPunct="1">
              <a:lnSpc>
                <a:spcPct val="120000"/>
              </a:lnSpc>
            </a:pPr>
            <a:r>
              <a:rPr lang="en-US" altLang="en-US" smtClean="0"/>
              <a:t>Must be declared </a:t>
            </a:r>
            <a:r>
              <a:rPr lang="en-US" altLang="en-US" i="1" smtClean="0"/>
              <a:t>outside</a:t>
            </a:r>
            <a:r>
              <a:rPr lang="en-US" altLang="en-US" smtClean="0"/>
              <a:t> the loops that update them, so that they will still exist after the loop</a:t>
            </a:r>
          </a:p>
        </p:txBody>
      </p:sp>
    </p:spTree>
    <p:extLst>
      <p:ext uri="{BB962C8B-B14F-4D97-AF65-F5344CB8AC3E}">
        <p14:creationId xmlns:p14="http://schemas.microsoft.com/office/powerpoint/2010/main" val="14410326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Cumulative product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This cumulative idea can be used with other operators:</a:t>
            </a:r>
          </a:p>
          <a:p>
            <a:pPr lvl="1" eaLnBrk="1" hangingPunct="1">
              <a:buFontTx/>
              <a:buNone/>
            </a:pPr>
            <a:endParaRPr lang="en-US" altLang="en-US" sz="1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int product = 1;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for (int i = 1; i &lt;= 20; i++)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    product = product * 2;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System.out.println("2 ^ 20 = " + </a:t>
            </a:r>
            <a:r>
              <a:rPr lang="en-US" altLang="en-US" sz="2000" b="1">
                <a:latin typeface="Courier New" panose="02070309020205020404" pitchFamily="49" charset="0"/>
              </a:rPr>
              <a:t>product</a:t>
            </a:r>
            <a:r>
              <a:rPr lang="en-US" altLang="en-US" sz="200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How would we make the base and exponent adjustable via a “power” method?</a:t>
            </a:r>
          </a:p>
        </p:txBody>
      </p:sp>
    </p:spTree>
    <p:extLst>
      <p:ext uri="{BB962C8B-B14F-4D97-AF65-F5344CB8AC3E}">
        <p14:creationId xmlns:p14="http://schemas.microsoft.com/office/powerpoint/2010/main" val="115597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Scanner</a:t>
            </a:r>
            <a:r>
              <a:rPr lang="en-US" altLang="en-US" smtClean="0"/>
              <a:t> and cumul. sum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We can do a cumulative sum of user input: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</a:t>
            </a:r>
            <a:r>
              <a:rPr lang="en-US" altLang="en-US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// Build Scanner object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dirty="0">
                <a:solidFill>
                  <a:srgbClr val="0070C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0070C0"/>
                </a:solidFill>
                <a:latin typeface="Courier New" panose="02070309020205020404" pitchFamily="49" charset="0"/>
              </a:rPr>
              <a:t> // Get 100 #’s from user and sum them</a:t>
            </a:r>
          </a:p>
        </p:txBody>
      </p:sp>
    </p:spTree>
    <p:extLst>
      <p:ext uri="{BB962C8B-B14F-4D97-AF65-F5344CB8AC3E}">
        <p14:creationId xmlns:p14="http://schemas.microsoft.com/office/powerpoint/2010/main" val="1527999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Cumulative sum question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Modify the </a:t>
            </a:r>
            <a:r>
              <a:rPr lang="en-US" altLang="en-US" smtClean="0">
                <a:latin typeface="Courier New" panose="02070309020205020404" pitchFamily="49" charset="0"/>
              </a:rPr>
              <a:t>Receipt</a:t>
            </a:r>
            <a:r>
              <a:rPr lang="en-US" altLang="en-US" smtClean="0"/>
              <a:t> program from before</a:t>
            </a:r>
          </a:p>
          <a:p>
            <a:pPr lvl="1" eaLnBrk="1" hangingPunct="1"/>
            <a:r>
              <a:rPr lang="en-US" altLang="en-US" smtClean="0"/>
              <a:t>Prompt for how many people, and each person's dinner cost.</a:t>
            </a:r>
          </a:p>
          <a:p>
            <a:pPr lvl="1" eaLnBrk="1" hangingPunct="1"/>
            <a:r>
              <a:rPr lang="en-US" altLang="en-US" smtClean="0"/>
              <a:t>Use static methods to structure the solution.</a:t>
            </a:r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eaLnBrk="1" hangingPunct="1"/>
            <a:r>
              <a:rPr lang="en-US" altLang="en-US" smtClean="0"/>
              <a:t>Example log of execution: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How many people ate? </a:t>
            </a:r>
            <a:r>
              <a:rPr lang="en-US" altLang="en-US" sz="2000" b="1" u="sng">
                <a:latin typeface="Courier New" panose="02070309020205020404" pitchFamily="49" charset="0"/>
              </a:rPr>
              <a:t>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Person #1: How much did your dinner cost? </a:t>
            </a:r>
            <a:r>
              <a:rPr lang="en-US" altLang="en-US" sz="2000" b="1" u="sng">
                <a:latin typeface="Courier New" panose="02070309020205020404" pitchFamily="49" charset="0"/>
              </a:rPr>
              <a:t>20.00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Person #2: How much did your dinner cost? </a:t>
            </a:r>
            <a:r>
              <a:rPr lang="en-US" altLang="en-US" sz="2000" b="1" u="sng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Person #3: How much did your dinner cost? </a:t>
            </a:r>
            <a:r>
              <a:rPr lang="en-US" altLang="en-US" sz="2000" b="1" u="sng">
                <a:latin typeface="Courier New" panose="02070309020205020404" pitchFamily="49" charset="0"/>
              </a:rPr>
              <a:t>30.0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Person #4: How much did your dinner cost? </a:t>
            </a:r>
            <a:r>
              <a:rPr lang="en-US" altLang="en-US" sz="2000" b="1" u="sng">
                <a:latin typeface="Courier New" panose="02070309020205020404" pitchFamily="49" charset="0"/>
              </a:rPr>
              <a:t>10.00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Subtotal: $75.0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Tax: $6.0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Tip: $11.25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Total: $92.25</a:t>
            </a:r>
          </a:p>
        </p:txBody>
      </p:sp>
    </p:spTree>
    <p:extLst>
      <p:ext uri="{BB962C8B-B14F-4D97-AF65-F5344CB8AC3E}">
        <p14:creationId xmlns:p14="http://schemas.microsoft.com/office/powerpoint/2010/main" val="1475204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Cumulative sum answer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This program enhances our Receipt program using a cumulative sum.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import java.util.*;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public class Receipt2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main(String[] args)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        Scanner console = new Scanner(System.in);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double subtotal = computeMealSubtotal(console);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printResults(subtotal);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    // Prompts for number of people and returns total meal subtotal.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double computeMealSubtotal(Scanner console)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System.out.print("How many people ate? ");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int people = </a:t>
            </a:r>
            <a:r>
              <a:rPr lang="en-US" altLang="en-US" sz="1600" b="1">
                <a:latin typeface="Courier New" panose="02070309020205020404" pitchFamily="49" charset="0"/>
              </a:rPr>
              <a:t>console.nextInt()</a:t>
            </a:r>
            <a:r>
              <a:rPr lang="en-US" altLang="en-US" sz="16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</a:t>
            </a:r>
            <a:r>
              <a:rPr lang="en-US" altLang="en-US" sz="1600" b="1">
                <a:latin typeface="Courier New" panose="02070309020205020404" pitchFamily="49" charset="0"/>
              </a:rPr>
              <a:t>double subtotal = 0.0;</a:t>
            </a:r>
            <a:r>
              <a:rPr lang="en-US" altLang="en-US" sz="1600">
                <a:latin typeface="Courier New" panose="02070309020205020404" pitchFamily="49" charset="0"/>
              </a:rPr>
              <a:t>            </a:t>
            </a: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cumulative sum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8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for (int i = 1; i &lt;= people; i++)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System.out.print("Person #" + i +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                 ": How much did your dinner cost? ");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double personCost = </a:t>
            </a:r>
            <a:r>
              <a:rPr lang="en-US" altLang="en-US" sz="1600" b="1">
                <a:latin typeface="Courier New" panose="02070309020205020404" pitchFamily="49" charset="0"/>
              </a:rPr>
              <a:t>console.nextDouble()</a:t>
            </a:r>
            <a:r>
              <a:rPr lang="en-US" altLang="en-US" sz="160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    </a:t>
            </a:r>
            <a:r>
              <a:rPr lang="en-US" altLang="en-US" sz="1600" b="1">
                <a:latin typeface="Courier New" panose="02070309020205020404" pitchFamily="49" charset="0"/>
              </a:rPr>
              <a:t>subtotal = subtotal + personCost;</a:t>
            </a:r>
            <a:r>
              <a:rPr lang="en-US" altLang="en-US" sz="1600">
                <a:latin typeface="Courier New" panose="02070309020205020404" pitchFamily="49" charset="0"/>
              </a:rPr>
              <a:t>  </a:t>
            </a: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// add to sum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return subtotal;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...</a:t>
            </a:r>
          </a:p>
        </p:txBody>
      </p:sp>
    </p:spTree>
    <p:extLst>
      <p:ext uri="{BB962C8B-B14F-4D97-AF65-F5344CB8AC3E}">
        <p14:creationId xmlns:p14="http://schemas.microsoft.com/office/powerpoint/2010/main" val="106246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Cumulative answer, cont'd.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...</a:t>
            </a:r>
            <a:endParaRPr lang="en-US" altLang="en-US" sz="80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en-US" sz="16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 b="1">
                <a:solidFill>
                  <a:srgbClr val="008080"/>
                </a:solidFill>
                <a:latin typeface="Courier New" panose="02070309020205020404" pitchFamily="49" charset="0"/>
              </a:rPr>
              <a:t>    // Calculates total owed, assuming 8% tax and 15% tip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public static void printResults(double subtotal) {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double tax = subtotal * .08;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double tip = subtotal * .15;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double total = subtotal + tax + tip;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80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System.out.println("Subtotal: $" + subtotal);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System.out.println("Tax: $" + tax);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System.out.println("Tip: $" + tip);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    System.out.println("Total: $" + total);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16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2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 statement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Executes one block if a test is true, another if false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if (</a:t>
            </a:r>
            <a:r>
              <a:rPr lang="en-US" altLang="en-US" b="1" smtClean="0"/>
              <a:t>test</a:t>
            </a:r>
            <a:r>
              <a:rPr lang="en-US" altLang="en-US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</a:t>
            </a:r>
            <a:r>
              <a:rPr lang="en-US" altLang="en-US" b="1" smtClean="0"/>
              <a:t>statement(s)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 else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</a:t>
            </a:r>
            <a:r>
              <a:rPr lang="en-US" altLang="en-US" b="1" smtClean="0"/>
              <a:t>statement(s)</a:t>
            </a:r>
            <a:r>
              <a:rPr lang="en-US" altLang="en-US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Example: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/>
              <a:t>	</a:t>
            </a:r>
            <a:r>
              <a:rPr lang="en-US" altLang="en-US" sz="1900">
                <a:latin typeface="Courier New" panose="02070309020205020404" pitchFamily="49" charset="0"/>
              </a:rPr>
              <a:t>double gpa = console.nextDouble();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if (gpa &gt;= 2.0)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    </a:t>
            </a:r>
            <a:r>
              <a:rPr lang="en-US" altLang="en-US" sz="1900">
                <a:latin typeface="Courier New" panose="02070309020205020404" pitchFamily="49" charset="0"/>
              </a:rPr>
              <a:t>System.out.println("Welcome to Mars University!");</a:t>
            </a:r>
            <a:endParaRPr lang="en-US" altLang="en-US" sz="1900" b="1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} else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	    System.out.println("Application denied.");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}</a:t>
            </a:r>
          </a:p>
        </p:txBody>
      </p:sp>
      <p:pic>
        <p:nvPicPr>
          <p:cNvPr id="5124" name="Picture 4" descr="if_el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1" y="2003426"/>
            <a:ext cx="3254375" cy="211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4654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return</a:t>
            </a:r>
            <a:r>
              <a:rPr lang="en-US" altLang="en-US" smtClean="0"/>
              <a:t> question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Write a method </a:t>
            </a:r>
            <a:r>
              <a:rPr lang="en-US" altLang="en-US" smtClean="0">
                <a:latin typeface="Courier New" panose="02070309020205020404" pitchFamily="49" charset="0"/>
              </a:rPr>
              <a:t>countFactors</a:t>
            </a:r>
            <a:r>
              <a:rPr lang="en-US" altLang="en-US" smtClean="0"/>
              <a:t> that returns</a:t>
            </a:r>
            <a:br>
              <a:rPr lang="en-US" altLang="en-US" smtClean="0"/>
            </a:br>
            <a:r>
              <a:rPr lang="en-US" altLang="en-US" smtClean="0"/>
              <a:t>the number of factors of an integer.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mtClean="0">
                <a:latin typeface="Courier New" panose="02070309020205020404" pitchFamily="49" charset="0"/>
              </a:rPr>
              <a:t>countFactors(24)</a:t>
            </a:r>
            <a:r>
              <a:rPr lang="en-US" altLang="en-US" smtClean="0"/>
              <a:t> returns </a:t>
            </a:r>
            <a:r>
              <a:rPr lang="en-US" altLang="en-US" smtClean="0">
                <a:latin typeface="Courier New" panose="02070309020205020404" pitchFamily="49" charset="0"/>
              </a:rPr>
              <a:t>8</a:t>
            </a:r>
            <a:r>
              <a:rPr lang="en-US" altLang="en-US" smtClean="0"/>
              <a:t> because </a:t>
            </a:r>
            <a:br>
              <a:rPr lang="en-US" altLang="en-US" smtClean="0"/>
            </a:br>
            <a:r>
              <a:rPr lang="en-US" altLang="en-US" smtClean="0"/>
              <a:t>1, 2, 3, 4, 6, 8, 12, and 24 are factors of 24.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110000"/>
              </a:lnSpc>
            </a:pPr>
            <a:r>
              <a:rPr lang="en-US" altLang="en-US" smtClean="0"/>
              <a:t>Solution: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100" b="1">
                <a:solidFill>
                  <a:srgbClr val="008080"/>
                </a:solidFill>
                <a:latin typeface="Courier New" panose="02070309020205020404" pitchFamily="49" charset="0"/>
              </a:rPr>
              <a:t>// Returns how many factors the given number has.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100">
                <a:latin typeface="Courier New" panose="02070309020205020404" pitchFamily="49" charset="0"/>
              </a:rPr>
              <a:t>public static int countFactors(int number)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100">
                <a:latin typeface="Courier New" panose="02070309020205020404" pitchFamily="49" charset="0"/>
              </a:rPr>
              <a:t>    int count = 0;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100">
                <a:latin typeface="Courier New" panose="02070309020205020404" pitchFamily="49" charset="0"/>
              </a:rPr>
              <a:t>    ...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100">
                <a:latin typeface="Courier New" panose="02070309020205020404" pitchFamily="49" charset="0"/>
              </a:rPr>
              <a:t>    return count;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2100">
                <a:latin typeface="Courier New" panose="02070309020205020404" pitchFamily="49" charset="0"/>
              </a:rPr>
              <a:t>}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64199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ctrTitle" idx="4294967295"/>
          </p:nvPr>
        </p:nvSpPr>
        <p:spPr>
          <a:xfrm>
            <a:off x="2209800" y="1219201"/>
            <a:ext cx="7772400" cy="147002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Text Processing</a:t>
            </a:r>
          </a:p>
        </p:txBody>
      </p:sp>
      <p:sp>
        <p:nvSpPr>
          <p:cNvPr id="3075" name="Rectangle 3"/>
          <p:cNvSpPr>
            <a:spLocks noGrp="1"/>
          </p:cNvSpPr>
          <p:nvPr>
            <p:ph type="subTitle" idx="4294967295"/>
          </p:nvPr>
        </p:nvSpPr>
        <p:spPr>
          <a:xfrm>
            <a:off x="2063750" y="3016251"/>
            <a:ext cx="7905750" cy="1851025"/>
          </a:xfrm>
        </p:spPr>
        <p:txBody>
          <a:bodyPr/>
          <a:lstStyle/>
          <a:p>
            <a:pPr marL="0" indent="0" algn="ctr">
              <a:buNone/>
            </a:pP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143796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</a:t>
            </a:r>
            <a:r>
              <a:rPr lang="en-US" altLang="en-US" smtClean="0">
                <a:latin typeface="Courier New" panose="02070309020205020404" pitchFamily="49" charset="0"/>
              </a:rPr>
              <a:t>char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smtClean="0">
                <a:latin typeface="Courier New" panose="02070309020205020404" pitchFamily="49" charset="0"/>
              </a:rPr>
              <a:t>char</a:t>
            </a:r>
            <a:r>
              <a:rPr lang="en-US" altLang="en-US" smtClean="0"/>
              <a:t> : A primitive type representing single characters.</a:t>
            </a:r>
          </a:p>
          <a:p>
            <a:pPr lvl="1" eaLnBrk="1" hangingPunct="1"/>
            <a:endParaRPr lang="en-US" altLang="en-US" sz="900"/>
          </a:p>
          <a:p>
            <a:pPr lvl="1" eaLnBrk="1" hangingPunct="1"/>
            <a:r>
              <a:rPr lang="en-US" altLang="en-US" smtClean="0"/>
              <a:t>A </a:t>
            </a:r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is stored internally as an array of </a:t>
            </a:r>
            <a:r>
              <a:rPr lang="en-US" altLang="en-US" smtClean="0">
                <a:latin typeface="Courier New" panose="02070309020205020404" pitchFamily="49" charset="0"/>
              </a:rPr>
              <a:t>char</a:t>
            </a:r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lvl="1" eaLnBrk="1" hangingPunct="1"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String s = "Ali G.";</a:t>
            </a:r>
          </a:p>
          <a:p>
            <a:pPr lvl="1" eaLnBrk="1" hangingPunct="1"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mtClean="0"/>
              <a:t>It is legal to have variables, parameters, returns of type </a:t>
            </a:r>
            <a:r>
              <a:rPr lang="en-US" altLang="en-US" smtClean="0">
                <a:latin typeface="Courier New" panose="02070309020205020404" pitchFamily="49" charset="0"/>
              </a:rPr>
              <a:t>char</a:t>
            </a:r>
            <a:endParaRPr lang="en-US" altLang="en-US" smtClean="0"/>
          </a:p>
          <a:p>
            <a:pPr lvl="2" eaLnBrk="1" hangingPunct="1"/>
            <a:r>
              <a:rPr lang="en-US" altLang="en-US" smtClean="0"/>
              <a:t>surrounded with apostrophes:   </a:t>
            </a:r>
            <a:r>
              <a:rPr lang="en-US" altLang="en-US" smtClean="0">
                <a:latin typeface="Courier New" panose="02070309020205020404" pitchFamily="49" charset="0"/>
              </a:rPr>
              <a:t>'a'</a:t>
            </a:r>
            <a:r>
              <a:rPr lang="en-US" altLang="en-US" smtClean="0"/>
              <a:t>  or  </a:t>
            </a:r>
            <a:r>
              <a:rPr lang="en-US" altLang="en-US" smtClean="0">
                <a:latin typeface="Courier New" panose="02070309020205020404" pitchFamily="49" charset="0"/>
              </a:rPr>
              <a:t>'4' </a:t>
            </a:r>
            <a:r>
              <a:rPr lang="en-US" altLang="en-US" smtClean="0"/>
              <a:t> or  </a:t>
            </a:r>
            <a:r>
              <a:rPr lang="en-US" altLang="en-US" smtClean="0">
                <a:latin typeface="Courier New" panose="02070309020205020404" pitchFamily="49" charset="0"/>
              </a:rPr>
              <a:t>'\n'</a:t>
            </a:r>
            <a:r>
              <a:rPr lang="en-US" altLang="en-US" smtClean="0"/>
              <a:t>  or  </a:t>
            </a:r>
            <a:r>
              <a:rPr lang="en-US" altLang="en-US" smtClean="0">
                <a:latin typeface="Courier New" panose="02070309020205020404" pitchFamily="49" charset="0"/>
              </a:rPr>
              <a:t>'\''</a:t>
            </a:r>
          </a:p>
          <a:p>
            <a:pPr lvl="1" eaLnBrk="1" hangingPunct="1"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>
                <a:latin typeface="Courier New" panose="02070309020205020404" pitchFamily="49" charset="0"/>
              </a:rPr>
              <a:t>	char letter = 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'P'</a:t>
            </a:r>
            <a:r>
              <a:rPr lang="en-US" altLang="en-US" sz="2000" b="1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System.out.println(letter);           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P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System.out.println(letter + " Diddy");  </a:t>
            </a:r>
            <a:r>
              <a:rPr lang="en-US" altLang="en-US" sz="2000" b="1">
                <a:solidFill>
                  <a:srgbClr val="008080"/>
                </a:solidFill>
                <a:latin typeface="Courier New" panose="02070309020205020404" pitchFamily="49" charset="0"/>
              </a:rPr>
              <a:t>// P Diddy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  <p:graphicFrame>
        <p:nvGraphicFramePr>
          <p:cNvPr id="650244" name="Group 4"/>
          <p:cNvGraphicFramePr>
            <a:graphicFrameLocks noGrp="1"/>
          </p:cNvGraphicFramePr>
          <p:nvPr/>
        </p:nvGraphicFramePr>
        <p:xfrm>
          <a:off x="5715001" y="2562225"/>
          <a:ext cx="4722813" cy="942976"/>
        </p:xfrm>
        <a:graphic>
          <a:graphicData uri="http://schemas.openxmlformats.org/drawingml/2006/table">
            <a:tbl>
              <a:tblPr/>
              <a:tblGrid>
                <a:gridCol w="874713"/>
                <a:gridCol w="641350"/>
                <a:gridCol w="641350"/>
                <a:gridCol w="641350"/>
                <a:gridCol w="641350"/>
                <a:gridCol w="641350"/>
                <a:gridCol w="641350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index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value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'A'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'l'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'i'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' 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'G'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'.'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357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charAt</a:t>
            </a:r>
            <a:r>
              <a:rPr lang="en-US" altLang="en-US" smtClean="0"/>
              <a:t> method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200" dirty="0"/>
              <a:t>The </a:t>
            </a:r>
            <a:r>
              <a:rPr lang="en-US" altLang="en-US" sz="2200" dirty="0">
                <a:latin typeface="Courier New" panose="02070309020205020404" pitchFamily="49" charset="0"/>
              </a:rPr>
              <a:t>char</a:t>
            </a:r>
            <a:r>
              <a:rPr lang="en-US" altLang="en-US" sz="2200" dirty="0"/>
              <a:t>s in a </a:t>
            </a:r>
            <a:r>
              <a:rPr lang="en-US" altLang="en-US" sz="2200" dirty="0">
                <a:latin typeface="Courier New" panose="02070309020205020404" pitchFamily="49" charset="0"/>
              </a:rPr>
              <a:t>String</a:t>
            </a:r>
            <a:r>
              <a:rPr lang="en-US" altLang="en-US" sz="2200" dirty="0"/>
              <a:t> can be accessed using the </a:t>
            </a:r>
            <a:r>
              <a:rPr lang="en-US" altLang="en-US" sz="2200" dirty="0" err="1">
                <a:latin typeface="Courier New" panose="02070309020205020404" pitchFamily="49" charset="0"/>
              </a:rPr>
              <a:t>charAt</a:t>
            </a:r>
            <a:r>
              <a:rPr lang="en-US" altLang="en-US" sz="2200" dirty="0"/>
              <a:t> method.</a:t>
            </a:r>
          </a:p>
          <a:p>
            <a:pPr marL="346075" lvl="1" indent="0">
              <a:buNone/>
            </a:pPr>
            <a:endParaRPr lang="en-US" altLang="en-US" sz="2000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dirty="0"/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String food = "cookie";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char </a:t>
            </a:r>
            <a:r>
              <a:rPr lang="en-US" altLang="en-US" sz="1800" dirty="0" err="1">
                <a:latin typeface="Courier New" panose="02070309020205020404" pitchFamily="49" charset="0"/>
              </a:rPr>
              <a:t>firstLetter</a:t>
            </a:r>
            <a:r>
              <a:rPr lang="en-US" altLang="en-US" sz="1800" dirty="0">
                <a:latin typeface="Courier New" panose="02070309020205020404" pitchFamily="49" charset="0"/>
              </a:rPr>
              <a:t>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food.charAt</a:t>
            </a:r>
            <a:r>
              <a:rPr lang="en-US" altLang="en-US" sz="1800" b="1" dirty="0">
                <a:latin typeface="Courier New" panose="02070309020205020404" pitchFamily="49" charset="0"/>
              </a:rPr>
              <a:t>(0)</a:t>
            </a:r>
            <a:r>
              <a:rPr lang="en-US" altLang="en-US" sz="1800" dirty="0">
                <a:latin typeface="Courier New" panose="02070309020205020404" pitchFamily="49" charset="0"/>
              </a:rPr>
              <a:t>;   </a:t>
            </a:r>
            <a:r>
              <a:rPr lang="en-US" alt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// 'c'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800" dirty="0">
                <a:latin typeface="Courier New" panose="02070309020205020404" pitchFamily="49" charset="0"/>
              </a:rPr>
              <a:t>	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</a:t>
            </a:r>
            <a:r>
              <a:rPr lang="en-US" altLang="en-US" sz="1800" dirty="0" err="1">
                <a:latin typeface="Courier New" panose="02070309020205020404" pitchFamily="49" charset="0"/>
              </a:rPr>
              <a:t>firstLetter</a:t>
            </a:r>
            <a:r>
              <a:rPr lang="en-US" altLang="en-US" sz="1800" dirty="0">
                <a:latin typeface="Courier New" panose="02070309020205020404" pitchFamily="49" charset="0"/>
              </a:rPr>
              <a:t> + " is for " + food);</a:t>
            </a:r>
          </a:p>
          <a:p>
            <a:pPr lvl="1" eaLnBrk="1" hangingPunct="1">
              <a:buFontTx/>
              <a:buNone/>
            </a:pPr>
            <a:endParaRPr lang="en-US" altLang="en-US" sz="1800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200" dirty="0"/>
              <a:t>You can use a </a:t>
            </a:r>
            <a:r>
              <a:rPr lang="en-US" altLang="en-US" sz="2200" dirty="0">
                <a:latin typeface="Courier New" panose="02070309020205020404" pitchFamily="49" charset="0"/>
              </a:rPr>
              <a:t>for</a:t>
            </a:r>
            <a:r>
              <a:rPr lang="en-US" altLang="en-US" sz="2200" dirty="0"/>
              <a:t> loop to print or examine each character.</a:t>
            </a:r>
            <a:endParaRPr lang="en-US" altLang="en-US" sz="22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String major = "CSCI";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for (</a:t>
            </a:r>
            <a:r>
              <a:rPr lang="en-US" altLang="en-US" sz="1800" dirty="0" err="1">
                <a:latin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</a:rPr>
              <a:t> i = 0; i &lt; </a:t>
            </a:r>
            <a:r>
              <a:rPr lang="en-US" altLang="en-US" sz="1800" dirty="0" err="1">
                <a:latin typeface="Courier New" panose="02070309020205020404" pitchFamily="49" charset="0"/>
              </a:rPr>
              <a:t>major.length</a:t>
            </a:r>
            <a:r>
              <a:rPr lang="en-US" altLang="en-US" sz="1800" dirty="0">
                <a:latin typeface="Courier New" panose="02070309020205020404" pitchFamily="49" charset="0"/>
              </a:rPr>
              <a:t>(); i++) { 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char c = </a:t>
            </a:r>
            <a:r>
              <a:rPr lang="en-US" altLang="en-US" sz="1800" b="1" dirty="0" err="1">
                <a:latin typeface="Courier New" panose="02070309020205020404" pitchFamily="49" charset="0"/>
              </a:rPr>
              <a:t>major.charAt</a:t>
            </a:r>
            <a:r>
              <a:rPr lang="en-US" altLang="en-US" sz="1800" b="1" dirty="0">
                <a:latin typeface="Courier New" panose="02070309020205020404" pitchFamily="49" charset="0"/>
              </a:rPr>
              <a:t>(i)</a:t>
            </a:r>
            <a:r>
              <a:rPr lang="en-US" altLang="en-US" sz="1800" dirty="0">
                <a:latin typeface="Courier New" panose="02070309020205020404" pitchFamily="49" charset="0"/>
              </a:rPr>
              <a:t>;              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</a:t>
            </a:r>
            <a:r>
              <a:rPr lang="en-US" altLang="en-US" sz="18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</a:rPr>
              <a:t>(c);                    </a:t>
            </a:r>
            <a:endParaRPr lang="en-US" alt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}                                             </a:t>
            </a:r>
            <a:endParaRPr lang="en-US" altLang="en-US" sz="800" b="1" dirty="0">
              <a:solidFill>
                <a:srgbClr val="008080"/>
              </a:solidFill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	                                              </a:t>
            </a:r>
            <a:endParaRPr lang="en-US" altLang="en-US" sz="8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68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Comparing </a:t>
            </a:r>
            <a:r>
              <a:rPr lang="en-US" altLang="en-US" smtClean="0">
                <a:latin typeface="Courier New" panose="02070309020205020404" pitchFamily="49" charset="0"/>
              </a:rPr>
              <a:t>char</a:t>
            </a:r>
            <a:r>
              <a:rPr lang="en-US" altLang="en-US" smtClean="0"/>
              <a:t> values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You can compare </a:t>
            </a:r>
            <a:r>
              <a:rPr lang="en-US" altLang="en-US" smtClean="0">
                <a:latin typeface="Courier New" panose="02070309020205020404" pitchFamily="49" charset="0"/>
              </a:rPr>
              <a:t>char</a:t>
            </a:r>
            <a:r>
              <a:rPr lang="en-US" altLang="en-US" smtClean="0"/>
              <a:t>s with </a:t>
            </a:r>
            <a:r>
              <a:rPr lang="en-US" altLang="en-US" smtClean="0">
                <a:latin typeface="Courier New" panose="02070309020205020404" pitchFamily="49" charset="0"/>
              </a:rPr>
              <a:t>==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anose="02070309020205020404" pitchFamily="49" charset="0"/>
              </a:rPr>
              <a:t>!=</a:t>
            </a:r>
            <a:r>
              <a:rPr lang="en-US" altLang="en-US" smtClean="0"/>
              <a:t>, and other operators: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String word = console.next();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char last = word.charAt(word.length() - 1);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if (</a:t>
            </a:r>
            <a:r>
              <a:rPr lang="en-US" altLang="en-US" b="1" smtClean="0">
                <a:latin typeface="Courier New" panose="02070309020205020404" pitchFamily="49" charset="0"/>
              </a:rPr>
              <a:t>last == 's'</a:t>
            </a:r>
            <a:r>
              <a:rPr lang="en-US" altLang="en-US" smtClean="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System.out.println(word + " is plural.");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/>
              <a:t>	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	// prints the alphabet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for (char c = 'a'; </a:t>
            </a:r>
            <a:r>
              <a:rPr lang="en-US" altLang="en-US" b="1" smtClean="0">
                <a:latin typeface="Courier New" panose="02070309020205020404" pitchFamily="49" charset="0"/>
              </a:rPr>
              <a:t>c &lt;= 'z'</a:t>
            </a:r>
            <a:r>
              <a:rPr lang="en-US" altLang="en-US" smtClean="0">
                <a:latin typeface="Courier New" panose="02070309020205020404" pitchFamily="49" charset="0"/>
              </a:rPr>
              <a:t>; c++)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    System.out.print(c);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latin typeface="Courier New" panose="02070309020205020404" pitchFamily="49" charset="0"/>
              </a:rPr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39571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char</a:t>
            </a:r>
            <a:r>
              <a:rPr lang="en-US" altLang="en-US" smtClean="0"/>
              <a:t> vs. </a:t>
            </a:r>
            <a:r>
              <a:rPr lang="en-US" altLang="en-US" smtClean="0">
                <a:latin typeface="Courier New" panose="02070309020205020404" pitchFamily="49" charset="0"/>
              </a:rPr>
              <a:t>int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3050" indent="-273050">
              <a:tabLst>
                <a:tab pos="3200400" algn="l"/>
                <a:tab pos="4402138" algn="l"/>
                <a:tab pos="6400800" algn="l"/>
              </a:tabLst>
            </a:pPr>
            <a:r>
              <a:rPr lang="en-US" altLang="en-US" smtClean="0"/>
              <a:t>Each </a:t>
            </a:r>
            <a:r>
              <a:rPr lang="en-US" altLang="en-US" smtClean="0">
                <a:latin typeface="Courier New" panose="02070309020205020404" pitchFamily="49" charset="0"/>
              </a:rPr>
              <a:t>char</a:t>
            </a:r>
            <a:r>
              <a:rPr lang="en-US" altLang="en-US" smtClean="0"/>
              <a:t> is mapped to an integer value internally</a:t>
            </a:r>
          </a:p>
          <a:p>
            <a:pPr marL="639763" lvl="1" indent="-246063">
              <a:tabLst>
                <a:tab pos="3200400" algn="l"/>
                <a:tab pos="4402138" algn="l"/>
                <a:tab pos="6400800" algn="l"/>
              </a:tabLst>
            </a:pPr>
            <a:r>
              <a:rPr lang="en-US" altLang="en-US" smtClean="0"/>
              <a:t>Called an </a:t>
            </a:r>
            <a:r>
              <a:rPr lang="en-US" altLang="en-US" b="1" smtClean="0"/>
              <a:t>ASCII value</a:t>
            </a:r>
            <a:endParaRPr lang="en-US" altLang="en-US" smtClean="0"/>
          </a:p>
          <a:p>
            <a:pPr marL="639763" lvl="1" indent="-246063">
              <a:tabLst>
                <a:tab pos="3200400" algn="l"/>
                <a:tab pos="4402138" algn="l"/>
                <a:tab pos="6400800" algn="l"/>
              </a:tabLst>
            </a:pPr>
            <a:endParaRPr lang="en-US" altLang="en-US" smtClean="0"/>
          </a:p>
          <a:p>
            <a:pPr marL="639763" lvl="1" indent="-246063">
              <a:buNone/>
              <a:tabLst>
                <a:tab pos="3200400" algn="l"/>
                <a:tab pos="4402138" algn="l"/>
                <a:tab pos="64008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	'A'</a:t>
            </a:r>
            <a:r>
              <a:rPr lang="en-US" altLang="en-US" smtClean="0"/>
              <a:t>  is  65	</a:t>
            </a:r>
            <a:r>
              <a:rPr lang="en-US" altLang="en-US" smtClean="0">
                <a:latin typeface="Courier New" panose="02070309020205020404" pitchFamily="49" charset="0"/>
              </a:rPr>
              <a:t>'B'</a:t>
            </a:r>
            <a:r>
              <a:rPr lang="en-US" altLang="en-US" smtClean="0"/>
              <a:t>  is  66	</a:t>
            </a:r>
            <a:r>
              <a:rPr lang="en-US" altLang="en-US" smtClean="0">
                <a:latin typeface="Courier New" panose="02070309020205020404" pitchFamily="49" charset="0"/>
              </a:rPr>
              <a:t>' '</a:t>
            </a:r>
            <a:r>
              <a:rPr lang="en-US" altLang="en-US" smtClean="0"/>
              <a:t>  is  32</a:t>
            </a:r>
          </a:p>
          <a:p>
            <a:pPr marL="639763" lvl="1" indent="-246063">
              <a:buNone/>
              <a:tabLst>
                <a:tab pos="3200400" algn="l"/>
                <a:tab pos="4402138" algn="l"/>
                <a:tab pos="6400800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'a'</a:t>
            </a:r>
            <a:r>
              <a:rPr lang="en-US" altLang="en-US" smtClean="0"/>
              <a:t>  is  97	</a:t>
            </a:r>
            <a:r>
              <a:rPr lang="en-US" altLang="en-US" smtClean="0">
                <a:latin typeface="Courier New" panose="02070309020205020404" pitchFamily="49" charset="0"/>
              </a:rPr>
              <a:t>'b'</a:t>
            </a:r>
            <a:r>
              <a:rPr lang="en-US" altLang="en-US" smtClean="0"/>
              <a:t>  is  98	</a:t>
            </a:r>
            <a:r>
              <a:rPr lang="en-US" altLang="en-US" smtClean="0">
                <a:latin typeface="Courier New" panose="02070309020205020404" pitchFamily="49" charset="0"/>
              </a:rPr>
              <a:t>'*'</a:t>
            </a:r>
            <a:r>
              <a:rPr lang="en-US" altLang="en-US" smtClean="0"/>
              <a:t>  is  42</a:t>
            </a:r>
          </a:p>
          <a:p>
            <a:pPr marL="639763" lvl="1" indent="-246063">
              <a:tabLst>
                <a:tab pos="3200400" algn="l"/>
                <a:tab pos="4402138" algn="l"/>
                <a:tab pos="6400800" algn="l"/>
              </a:tabLst>
            </a:pPr>
            <a:endParaRPr lang="en-US" altLang="en-US" smtClean="0"/>
          </a:p>
          <a:p>
            <a:pPr marL="639763" lvl="1" indent="-246063">
              <a:tabLst>
                <a:tab pos="3200400" algn="l"/>
                <a:tab pos="4402138" algn="l"/>
                <a:tab pos="6400800" algn="l"/>
              </a:tabLst>
            </a:pPr>
            <a:r>
              <a:rPr lang="en-US" altLang="en-US" smtClean="0"/>
              <a:t>Mixing </a:t>
            </a:r>
            <a:r>
              <a:rPr lang="en-US" altLang="en-US" smtClean="0">
                <a:latin typeface="Courier New" panose="02070309020205020404" pitchFamily="49" charset="0"/>
              </a:rPr>
              <a:t>char</a:t>
            </a:r>
            <a:r>
              <a:rPr lang="en-US" altLang="en-US" smtClean="0"/>
              <a:t> and </a:t>
            </a:r>
            <a:r>
              <a:rPr lang="en-US" altLang="en-US" smtClean="0">
                <a:latin typeface="Courier New" panose="02070309020205020404" pitchFamily="49" charset="0"/>
              </a:rPr>
              <a:t>int</a:t>
            </a:r>
            <a:r>
              <a:rPr lang="en-US" altLang="en-US" smtClean="0"/>
              <a:t> causes automatic conversion to </a:t>
            </a:r>
            <a:r>
              <a:rPr lang="en-US" altLang="en-US" smtClean="0">
                <a:latin typeface="Courier New" panose="02070309020205020404" pitchFamily="49" charset="0"/>
              </a:rPr>
              <a:t>int</a:t>
            </a:r>
            <a:r>
              <a:rPr lang="en-US" altLang="en-US" smtClean="0"/>
              <a:t>.</a:t>
            </a:r>
          </a:p>
          <a:p>
            <a:pPr marL="639763" lvl="1" indent="-246063">
              <a:buNone/>
              <a:tabLst>
                <a:tab pos="3200400" algn="l"/>
                <a:tab pos="4402138" algn="l"/>
                <a:tab pos="6400800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'a' + 10  </a:t>
            </a:r>
            <a:r>
              <a:rPr lang="en-US" altLang="en-US" smtClean="0"/>
              <a:t>is 107,		</a:t>
            </a:r>
            <a:r>
              <a:rPr lang="en-US" altLang="en-US" smtClean="0">
                <a:latin typeface="Courier New" panose="02070309020205020404" pitchFamily="49" charset="0"/>
              </a:rPr>
              <a:t>'A' + 'A'  </a:t>
            </a:r>
            <a:r>
              <a:rPr lang="en-US" altLang="en-US" smtClean="0"/>
              <a:t>is 130</a:t>
            </a:r>
          </a:p>
          <a:p>
            <a:pPr marL="639763" lvl="1" indent="-246063">
              <a:buNone/>
              <a:tabLst>
                <a:tab pos="3200400" algn="l"/>
                <a:tab pos="4402138" algn="l"/>
                <a:tab pos="6400800" algn="l"/>
              </a:tabLst>
            </a:pPr>
            <a:endParaRPr lang="en-US" altLang="en-US" smtClean="0"/>
          </a:p>
          <a:p>
            <a:pPr marL="639763" lvl="1" indent="-246063">
              <a:tabLst>
                <a:tab pos="3200400" algn="l"/>
                <a:tab pos="4402138" algn="l"/>
                <a:tab pos="6400800" algn="l"/>
              </a:tabLst>
            </a:pPr>
            <a:r>
              <a:rPr lang="en-US" altLang="en-US" smtClean="0"/>
              <a:t>To convert an </a:t>
            </a:r>
            <a:r>
              <a:rPr lang="en-US" altLang="en-US" smtClean="0">
                <a:latin typeface="Courier New" panose="02070309020205020404" pitchFamily="49" charset="0"/>
              </a:rPr>
              <a:t>int</a:t>
            </a:r>
            <a:r>
              <a:rPr lang="en-US" altLang="en-US" smtClean="0"/>
              <a:t> into the equivalent </a:t>
            </a:r>
            <a:r>
              <a:rPr lang="en-US" altLang="en-US" smtClean="0">
                <a:latin typeface="Courier New" panose="02070309020205020404" pitchFamily="49" charset="0"/>
              </a:rPr>
              <a:t>char</a:t>
            </a:r>
            <a:r>
              <a:rPr lang="en-US" altLang="en-US" smtClean="0"/>
              <a:t>, type-cast it.</a:t>
            </a:r>
          </a:p>
          <a:p>
            <a:pPr marL="639763" lvl="1" indent="-246063">
              <a:buNone/>
              <a:tabLst>
                <a:tab pos="3200400" algn="l"/>
                <a:tab pos="4402138" algn="l"/>
                <a:tab pos="6400800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latin typeface="Courier New" panose="02070309020205020404" pitchFamily="49" charset="0"/>
              </a:rPr>
              <a:t>(char) ('a' + 2)</a:t>
            </a:r>
            <a:r>
              <a:rPr lang="en-US" altLang="en-US" smtClean="0"/>
              <a:t>  is  </a:t>
            </a:r>
            <a:r>
              <a:rPr lang="en-US" altLang="en-US" smtClean="0">
                <a:latin typeface="Courier New" panose="02070309020205020404" pitchFamily="49" charset="0"/>
              </a:rPr>
              <a:t>'c'</a:t>
            </a:r>
          </a:p>
        </p:txBody>
      </p:sp>
    </p:spTree>
    <p:extLst>
      <p:ext uri="{BB962C8B-B14F-4D97-AF65-F5344CB8AC3E}">
        <p14:creationId xmlns:p14="http://schemas.microsoft.com/office/powerpoint/2010/main" val="333173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altLang="en-US" smtClean="0"/>
              <a:t> vs.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marL="374650" indent="-285750"/>
            <a:r>
              <a:rPr lang="en-US" altLang="en-US" dirty="0" smtClean="0">
                <a:latin typeface="Courier New" panose="02070309020205020404" pitchFamily="49" charset="0"/>
              </a:rPr>
              <a:t>"h"</a:t>
            </a:r>
            <a:r>
              <a:rPr lang="en-US" altLang="en-US" dirty="0" smtClean="0"/>
              <a:t> is 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, but </a:t>
            </a:r>
            <a:r>
              <a:rPr lang="en-US" altLang="en-US" dirty="0" smtClean="0">
                <a:latin typeface="Courier New" panose="02070309020205020404" pitchFamily="49" charset="0"/>
              </a:rPr>
              <a:t>'h'</a:t>
            </a:r>
            <a:r>
              <a:rPr lang="en-US" altLang="en-US" dirty="0" smtClean="0"/>
              <a:t> is a </a:t>
            </a:r>
            <a:r>
              <a:rPr lang="en-US" altLang="en-US" dirty="0" smtClean="0">
                <a:latin typeface="Courier New" panose="02070309020205020404" pitchFamily="49" charset="0"/>
              </a:rPr>
              <a:t>char</a:t>
            </a:r>
            <a:r>
              <a:rPr lang="en-US" altLang="en-US" dirty="0" smtClean="0"/>
              <a:t>	</a:t>
            </a:r>
          </a:p>
          <a:p>
            <a:pPr marL="742950" lvl="1" indent="-285750">
              <a:buNone/>
            </a:pPr>
            <a:endParaRPr lang="en-US" altLang="en-US" sz="1300" dirty="0"/>
          </a:p>
          <a:p>
            <a:pPr marL="374650" indent="-285750"/>
            <a:r>
              <a:rPr lang="en-US" altLang="en-US" dirty="0" smtClean="0"/>
              <a:t>A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 is an object; it contains methods.</a:t>
            </a:r>
          </a:p>
          <a:p>
            <a:pPr marL="742950" lvl="1" indent="-285750">
              <a:lnSpc>
                <a:spcPct val="70000"/>
              </a:lnSpc>
              <a:buNone/>
            </a:pPr>
            <a:endParaRPr lang="en-US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s = "h";</a:t>
            </a:r>
          </a:p>
          <a:p>
            <a:pPr marL="742950" lvl="1" indent="-285750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s.toUpperCase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"H"</a:t>
            </a:r>
          </a:p>
          <a:p>
            <a:pPr marL="742950" lvl="1" indent="-285750">
              <a:lnSpc>
                <a:spcPct val="70000"/>
              </a:lnSpc>
              <a:buNone/>
            </a:pP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s.length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   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 1</a:t>
            </a:r>
          </a:p>
          <a:p>
            <a:pPr marL="742950" lvl="1" indent="-285750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first = </a:t>
            </a:r>
            <a:r>
              <a:rPr lang="en-US" alt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s.charAt</a:t>
            </a: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(0);   </a:t>
            </a:r>
            <a:r>
              <a:rPr lang="en-US" altLang="en-US" b="1" dirty="0" smtClean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'H'</a:t>
            </a:r>
          </a:p>
          <a:p>
            <a:pPr marL="742950" lvl="1" indent="-285750">
              <a:lnSpc>
                <a:spcPct val="70000"/>
              </a:lnSpc>
              <a:buNone/>
            </a:pPr>
            <a:endParaRPr lang="en-US" altLang="en-US" sz="1300" b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</a:pPr>
            <a:endParaRPr lang="en-US" altLang="en-US" sz="1300" b="1" dirty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74650" indent="-285750"/>
            <a:r>
              <a:rPr lang="en-US" altLang="en-US" dirty="0" smtClean="0"/>
              <a:t>A </a:t>
            </a:r>
            <a:r>
              <a:rPr lang="en-US" altLang="en-US" dirty="0" smtClean="0">
                <a:latin typeface="Courier New" panose="02070309020205020404" pitchFamily="49" charset="0"/>
              </a:rPr>
              <a:t>char</a:t>
            </a:r>
            <a:r>
              <a:rPr lang="en-US" altLang="en-US" dirty="0" smtClean="0"/>
              <a:t> is primitive; you can't call methods on it.</a:t>
            </a:r>
          </a:p>
          <a:p>
            <a:pPr marL="742950" lvl="1" indent="-285750">
              <a:lnSpc>
                <a:spcPct val="70000"/>
              </a:lnSpc>
              <a:buNone/>
            </a:pPr>
            <a:endParaRPr lang="en-US" altLang="en-US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>
              <a:lnSpc>
                <a:spcPct val="70000"/>
              </a:lnSpc>
              <a:buNone/>
            </a:pPr>
            <a:r>
              <a:rPr lang="en-US" alt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char c = 'h';</a:t>
            </a:r>
          </a:p>
          <a:p>
            <a:pPr marL="742950" lvl="1" indent="-285750">
              <a:lnSpc>
                <a:spcPct val="70000"/>
              </a:lnSpc>
              <a:buNone/>
            </a:pPr>
            <a:r>
              <a:rPr lang="en-US" altLang="en-US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US" altLang="en-US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c.toUpperCase</a:t>
            </a:r>
            <a:r>
              <a:rPr lang="en-US" alt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            // ERROR</a:t>
            </a:r>
            <a:endParaRPr lang="en-US" altLang="en-US" b="1" dirty="0" smtClean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70000"/>
              </a:lnSpc>
              <a:buNone/>
            </a:pPr>
            <a:r>
              <a:rPr lang="en-US" altLang="en-US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 = </a:t>
            </a:r>
            <a:r>
              <a:rPr lang="en-US" altLang="en-US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s.charAt</a:t>
            </a:r>
            <a:r>
              <a:rPr lang="en-US" alt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(0).</a:t>
            </a:r>
            <a:r>
              <a:rPr lang="en-US" altLang="en-US" b="1" dirty="0" err="1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toUpperCase</a:t>
            </a:r>
            <a:r>
              <a:rPr lang="en-US" altLang="en-US" b="1" dirty="0" smtClean="0">
                <a:solidFill>
                  <a:srgbClr val="8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  // ERROR</a:t>
            </a:r>
            <a:endParaRPr lang="en-US" altLang="en-US" b="1" dirty="0" smtClean="0">
              <a:solidFill>
                <a:srgbClr val="800000"/>
              </a:solidFill>
            </a:endParaRPr>
          </a:p>
          <a:p>
            <a:pPr marL="742950" lvl="1" indent="-285750">
              <a:lnSpc>
                <a:spcPct val="70000"/>
              </a:lnSpc>
              <a:buNone/>
            </a:pPr>
            <a:endParaRPr lang="en-US" altLang="en-US" b="1" dirty="0" smtClean="0">
              <a:solidFill>
                <a:srgbClr val="00808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742950" lvl="1" indent="-285750"/>
            <a:r>
              <a:rPr lang="en-US" altLang="en-US" dirty="0" smtClean="0"/>
              <a:t>What is </a:t>
            </a:r>
            <a:r>
              <a:rPr lang="en-US" altLang="en-US" dirty="0" smtClean="0">
                <a:latin typeface="Courier New" panose="02070309020205020404" pitchFamily="49" charset="0"/>
              </a:rPr>
              <a:t>s + 1</a:t>
            </a:r>
            <a:r>
              <a:rPr lang="en-US" altLang="en-US" dirty="0" smtClean="0"/>
              <a:t> ?  What is </a:t>
            </a:r>
            <a:r>
              <a:rPr lang="en-US" altLang="en-US" dirty="0" smtClean="0">
                <a:latin typeface="Courier New" panose="02070309020205020404" pitchFamily="49" charset="0"/>
              </a:rPr>
              <a:t>c + 1</a:t>
            </a:r>
            <a:r>
              <a:rPr lang="en-US" altLang="en-US" dirty="0" smtClean="0"/>
              <a:t> ? </a:t>
            </a:r>
          </a:p>
          <a:p>
            <a:pPr marL="742950" lvl="1" indent="-285750"/>
            <a:r>
              <a:rPr lang="en-US" altLang="en-US" dirty="0" smtClean="0"/>
              <a:t>What is </a:t>
            </a:r>
            <a:r>
              <a:rPr lang="en-US" altLang="en-US" dirty="0" smtClean="0">
                <a:latin typeface="Courier New" panose="02070309020205020404" pitchFamily="49" charset="0"/>
              </a:rPr>
              <a:t>s + s</a:t>
            </a:r>
            <a:r>
              <a:rPr lang="en-US" altLang="en-US" dirty="0" smtClean="0"/>
              <a:t> ?  What is </a:t>
            </a:r>
            <a:r>
              <a:rPr lang="en-US" altLang="en-US" dirty="0" smtClean="0">
                <a:latin typeface="Courier New" panose="02070309020205020404" pitchFamily="49" charset="0"/>
              </a:rPr>
              <a:t>c + c</a:t>
            </a:r>
            <a:r>
              <a:rPr lang="en-US" altLang="en-US" dirty="0" smtClean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4968231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Formatting text with </a:t>
            </a:r>
            <a:r>
              <a:rPr lang="en-US" altLang="en-US" smtClean="0">
                <a:latin typeface="Courier New" panose="02070309020205020404" pitchFamily="49" charset="0"/>
              </a:rPr>
              <a:t>printf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233363" indent="-233363" algn="ctr">
              <a:buNone/>
              <a:tabLst>
                <a:tab pos="2057400" algn="l"/>
              </a:tabLst>
            </a:pPr>
            <a:r>
              <a:rPr lang="en-US" altLang="en-US" dirty="0" err="1" smtClean="0">
                <a:latin typeface="Courier New" panose="02070309020205020404" pitchFamily="49" charset="0"/>
              </a:rPr>
              <a:t>System.out.printf</a:t>
            </a:r>
            <a:r>
              <a:rPr lang="en-US" altLang="en-US" dirty="0" smtClean="0">
                <a:latin typeface="Courier New" panose="02070309020205020404" pitchFamily="49" charset="0"/>
              </a:rPr>
              <a:t>("</a:t>
            </a:r>
            <a:r>
              <a:rPr lang="en-US" altLang="en-US" b="1" dirty="0" smtClean="0"/>
              <a:t>format string</a:t>
            </a:r>
            <a:r>
              <a:rPr lang="en-US" altLang="en-US" dirty="0" smtClean="0">
                <a:latin typeface="Courier New" panose="02070309020205020404" pitchFamily="49" charset="0"/>
              </a:rPr>
              <a:t>", </a:t>
            </a:r>
            <a:r>
              <a:rPr lang="en-US" altLang="en-US" b="1" dirty="0" smtClean="0"/>
              <a:t>parameters</a:t>
            </a:r>
            <a:r>
              <a:rPr lang="en-US" altLang="en-US" dirty="0" smtClean="0">
                <a:latin typeface="Courier New" panose="02070309020205020404" pitchFamily="49" charset="0"/>
              </a:rPr>
              <a:t>);</a:t>
            </a:r>
          </a:p>
          <a:p>
            <a:pPr marL="690563" lvl="1" indent="-233363">
              <a:buNone/>
              <a:tabLst>
                <a:tab pos="2057400" algn="l"/>
              </a:tabLst>
            </a:pPr>
            <a:endParaRPr lang="en-US" altLang="en-US" sz="2400" dirty="0"/>
          </a:p>
          <a:p>
            <a:pPr marL="233363" indent="-233363">
              <a:lnSpc>
                <a:spcPct val="110000"/>
              </a:lnSpc>
              <a:tabLst>
                <a:tab pos="2057400" algn="l"/>
              </a:tabLst>
            </a:pPr>
            <a:r>
              <a:rPr lang="en-US" altLang="en-US" sz="2200" dirty="0"/>
              <a:t>A format string can contain </a:t>
            </a:r>
            <a:r>
              <a:rPr lang="en-US" altLang="en-US" sz="2200" i="1" dirty="0"/>
              <a:t>placeholders </a:t>
            </a:r>
            <a:r>
              <a:rPr lang="en-US" altLang="en-US" sz="2200" dirty="0"/>
              <a:t>to insert parameters:</a:t>
            </a:r>
          </a:p>
          <a:p>
            <a:pPr marL="690563" lvl="1" indent="-2333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%d</a:t>
            </a:r>
            <a:r>
              <a:rPr lang="en-US" altLang="en-US" dirty="0" smtClean="0"/>
              <a:t>	integer</a:t>
            </a:r>
          </a:p>
          <a:p>
            <a:pPr marL="690563" lvl="1" indent="-2333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%f</a:t>
            </a:r>
            <a:r>
              <a:rPr lang="en-US" altLang="en-US" dirty="0" smtClean="0"/>
              <a:t>	real number</a:t>
            </a:r>
          </a:p>
          <a:p>
            <a:pPr marL="690563" lvl="1" indent="-2333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%s</a:t>
            </a:r>
            <a:r>
              <a:rPr lang="en-US" altLang="en-US" dirty="0" smtClean="0"/>
              <a:t>	string</a:t>
            </a:r>
          </a:p>
          <a:p>
            <a:pPr marL="1084263" lvl="2" indent="-169863">
              <a:tabLst>
                <a:tab pos="2057400" algn="l"/>
              </a:tabLst>
            </a:pPr>
            <a:r>
              <a:rPr lang="en-US" altLang="en-US" dirty="0" smtClean="0"/>
              <a:t>these placeholders are used instead of + concatenation</a:t>
            </a:r>
          </a:p>
          <a:p>
            <a:pPr marL="1084263" lvl="2" indent="-169863">
              <a:tabLst>
                <a:tab pos="2057400" algn="l"/>
              </a:tabLst>
            </a:pPr>
            <a:endParaRPr lang="en-US" altLang="en-US" dirty="0" smtClean="0"/>
          </a:p>
          <a:p>
            <a:pPr marL="690563" lvl="1" indent="-233363">
              <a:tabLst>
                <a:tab pos="2057400" algn="l"/>
              </a:tabLst>
            </a:pPr>
            <a:r>
              <a:rPr lang="en-US" altLang="en-US" dirty="0" smtClean="0"/>
              <a:t>Example:</a:t>
            </a: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endParaRPr lang="en-US" altLang="en-US" sz="1000" dirty="0"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x = 3;</a:t>
            </a: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int</a:t>
            </a:r>
            <a:r>
              <a:rPr lang="en-US" altLang="en-US" sz="2000" dirty="0">
                <a:latin typeface="Courier New" panose="02070309020205020404" pitchFamily="49" charset="0"/>
              </a:rPr>
              <a:t> y = -17;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System.out.printf</a:t>
            </a:r>
            <a:r>
              <a:rPr lang="en-US" altLang="en-US" sz="2000" dirty="0">
                <a:latin typeface="Courier New" panose="02070309020205020404" pitchFamily="49" charset="0"/>
              </a:rPr>
              <a:t>("x is </a:t>
            </a:r>
            <a:r>
              <a:rPr lang="en-US" altLang="en-US" sz="2000" b="1" dirty="0">
                <a:latin typeface="Courier New" panose="02070309020205020404" pitchFamily="49" charset="0"/>
              </a:rPr>
              <a:t>%d</a:t>
            </a:r>
            <a:r>
              <a:rPr lang="en-US" altLang="en-US" sz="2000" dirty="0">
                <a:latin typeface="Courier New" panose="02070309020205020404" pitchFamily="49" charset="0"/>
              </a:rPr>
              <a:t> and y is </a:t>
            </a:r>
            <a:r>
              <a:rPr lang="en-US" altLang="en-US" sz="2000" b="1" dirty="0">
                <a:latin typeface="Courier New" panose="02070309020205020404" pitchFamily="49" charset="0"/>
              </a:rPr>
              <a:t>%d</a:t>
            </a:r>
            <a:r>
              <a:rPr lang="en-US" altLang="en-US" sz="2000" dirty="0">
                <a:latin typeface="Courier New" panose="02070309020205020404" pitchFamily="49" charset="0"/>
              </a:rPr>
              <a:t>!\n", x, y);</a:t>
            </a:r>
          </a:p>
          <a:p>
            <a:pPr marL="690563" lvl="1" indent="-2333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z="2000" b="1" dirty="0">
                <a:latin typeface="Courier New" panose="02070309020205020404" pitchFamily="49" charset="0"/>
              </a:rPr>
              <a:t>	</a:t>
            </a:r>
            <a:endParaRPr lang="en-US" altLang="en-US" sz="20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marL="690563" lvl="1" indent="-233363">
              <a:buNone/>
              <a:tabLst>
                <a:tab pos="2057400" algn="l"/>
              </a:tabLst>
            </a:pPr>
            <a:endParaRPr lang="en-US" altLang="en-US" sz="800" dirty="0"/>
          </a:p>
          <a:p>
            <a:pPr marL="1084263" lvl="2" indent="-169863">
              <a:tabLst>
                <a:tab pos="2057400" algn="l"/>
              </a:tabLst>
            </a:pPr>
            <a:r>
              <a:rPr lang="en-US" altLang="en-US" dirty="0" err="1" smtClean="0">
                <a:latin typeface="Courier New" panose="02070309020205020404" pitchFamily="49" charset="0"/>
              </a:rPr>
              <a:t>printf</a:t>
            </a:r>
            <a:r>
              <a:rPr lang="en-US" altLang="en-US" dirty="0" smtClean="0"/>
              <a:t> does not drop to the next line unless you write </a:t>
            </a:r>
            <a:r>
              <a:rPr lang="en-US" altLang="en-US" dirty="0" smtClean="0">
                <a:latin typeface="Courier New" panose="02070309020205020404" pitchFamily="49" charset="0"/>
              </a:rPr>
              <a:t>\n</a:t>
            </a:r>
          </a:p>
        </p:txBody>
      </p:sp>
    </p:spTree>
    <p:extLst>
      <p:ext uri="{BB962C8B-B14F-4D97-AF65-F5344CB8AC3E}">
        <p14:creationId xmlns:p14="http://schemas.microsoft.com/office/powerpoint/2010/main" val="19694010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printf</a:t>
            </a:r>
            <a:r>
              <a:rPr lang="en-US" altLang="en-US" smtClean="0"/>
              <a:t> width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39763" lvl="1" indent="-246063"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%</a:t>
            </a:r>
            <a:r>
              <a:rPr lang="en-US" altLang="en-US" b="1" smtClean="0"/>
              <a:t>W</a:t>
            </a:r>
            <a:r>
              <a:rPr lang="en-US" altLang="en-US" smtClean="0">
                <a:latin typeface="Courier New" panose="02070309020205020404" pitchFamily="49" charset="0"/>
              </a:rPr>
              <a:t>d</a:t>
            </a:r>
            <a:r>
              <a:rPr lang="en-US" altLang="en-US" smtClean="0"/>
              <a:t>	integer, </a:t>
            </a:r>
            <a:r>
              <a:rPr lang="en-US" altLang="en-US" b="1" smtClean="0"/>
              <a:t>W</a:t>
            </a:r>
            <a:r>
              <a:rPr lang="en-US" altLang="en-US" smtClean="0"/>
              <a:t> characters wide, right-aligned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%-</a:t>
            </a:r>
            <a:r>
              <a:rPr lang="en-US" altLang="en-US" b="1" smtClean="0"/>
              <a:t>W</a:t>
            </a:r>
            <a:r>
              <a:rPr lang="en-US" altLang="en-US" smtClean="0">
                <a:latin typeface="Courier New" panose="02070309020205020404" pitchFamily="49" charset="0"/>
              </a:rPr>
              <a:t>d</a:t>
            </a:r>
            <a:r>
              <a:rPr lang="en-US" altLang="en-US" smtClean="0"/>
              <a:t>	integer, </a:t>
            </a:r>
            <a:r>
              <a:rPr lang="en-US" altLang="en-US" b="1" smtClean="0"/>
              <a:t>W</a:t>
            </a:r>
            <a:r>
              <a:rPr lang="en-US" altLang="en-US" smtClean="0"/>
              <a:t> characters wide, </a:t>
            </a:r>
            <a:r>
              <a:rPr lang="en-US" altLang="en-US" i="1" smtClean="0"/>
              <a:t>left</a:t>
            </a:r>
            <a:r>
              <a:rPr lang="en-US" altLang="en-US" smtClean="0"/>
              <a:t>-aligned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%</a:t>
            </a:r>
            <a:r>
              <a:rPr lang="en-US" altLang="en-US" b="1" smtClean="0"/>
              <a:t>W</a:t>
            </a:r>
            <a:r>
              <a:rPr lang="en-US" altLang="en-US" smtClean="0">
                <a:latin typeface="Courier New" panose="02070309020205020404" pitchFamily="49" charset="0"/>
              </a:rPr>
              <a:t>f</a:t>
            </a:r>
            <a:r>
              <a:rPr lang="en-US" altLang="en-US" smtClean="0"/>
              <a:t>	real number, </a:t>
            </a:r>
            <a:r>
              <a:rPr lang="en-US" altLang="en-US" b="1" smtClean="0"/>
              <a:t>W</a:t>
            </a:r>
            <a:r>
              <a:rPr lang="en-US" altLang="en-US" smtClean="0"/>
              <a:t> characters wide, right-aligned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...</a:t>
            </a:r>
            <a:endParaRPr lang="en-US" altLang="en-US" smtClean="0"/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for (int i = 1; i &lt;= 3; i++) {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 for (int j = 1; j &lt;= 10; j++) {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     System.out.printf("</a:t>
            </a:r>
            <a:r>
              <a:rPr lang="en-US" altLang="en-US" b="1" smtClean="0">
                <a:latin typeface="Courier New" panose="02070309020205020404" pitchFamily="49" charset="0"/>
              </a:rPr>
              <a:t>%4d</a:t>
            </a:r>
            <a:r>
              <a:rPr lang="en-US" altLang="en-US" smtClean="0">
                <a:latin typeface="Courier New" panose="02070309020205020404" pitchFamily="49" charset="0"/>
              </a:rPr>
              <a:t>", (i * j));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 }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 System.out.println();   </a:t>
            </a:r>
            <a:r>
              <a:rPr lang="en-US" altLang="en-US" b="1" smtClean="0">
                <a:solidFill>
                  <a:srgbClr val="008080"/>
                </a:solidFill>
                <a:latin typeface="Courier New" panose="02070309020205020404" pitchFamily="49" charset="0"/>
              </a:rPr>
              <a:t>// to end the line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}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buNone/>
              <a:tabLst>
                <a:tab pos="2057400" algn="l"/>
              </a:tabLst>
            </a:pPr>
            <a:r>
              <a:rPr lang="en-US" altLang="en-US" smtClean="0"/>
              <a:t>Output:</a:t>
            </a:r>
            <a:endParaRPr lang="en-US" altLang="en-US" smtClean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1   2   3   4   5   6   7   8   9  10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2   4   6   8  10  12  14  16  18  20</a:t>
            </a:r>
          </a:p>
          <a:p>
            <a:pPr marL="639763" lvl="1" indent="-246063">
              <a:lnSpc>
                <a:spcPct val="70000"/>
              </a:lnSpc>
              <a:buNone/>
              <a:tabLst>
                <a:tab pos="2057400" algn="l"/>
              </a:tabLst>
            </a:pPr>
            <a:r>
              <a:rPr lang="en-US" altLang="en-US" smtClean="0">
                <a:latin typeface="Courier New" panose="02070309020205020404" pitchFamily="49" charset="0"/>
              </a:rPr>
              <a:t>   3   6   9  12  15  18  21  24  27  30</a:t>
            </a:r>
          </a:p>
        </p:txBody>
      </p:sp>
    </p:spTree>
    <p:extLst>
      <p:ext uri="{BB962C8B-B14F-4D97-AF65-F5344CB8AC3E}">
        <p14:creationId xmlns:p14="http://schemas.microsoft.com/office/powerpoint/2010/main" val="55868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printf</a:t>
            </a:r>
            <a:r>
              <a:rPr lang="en-US" altLang="en-US" smtClean="0"/>
              <a:t> precision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25564"/>
            <a:ext cx="11430000" cy="5175333"/>
          </a:xfrm>
        </p:spPr>
        <p:txBody>
          <a:bodyPr/>
          <a:lstStyle/>
          <a:p>
            <a:pPr marL="639763" lvl="1" indent="-2460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%.</a:t>
            </a:r>
            <a:r>
              <a:rPr lang="en-US" altLang="en-US" b="1" dirty="0" err="1" smtClean="0"/>
              <a:t>D</a:t>
            </a:r>
            <a:r>
              <a:rPr lang="en-US" altLang="en-US" dirty="0" err="1" smtClean="0">
                <a:latin typeface="Courier New" panose="02070309020205020404" pitchFamily="49" charset="0"/>
              </a:rPr>
              <a:t>f</a:t>
            </a:r>
            <a:r>
              <a:rPr lang="en-US" altLang="en-US" dirty="0" smtClean="0"/>
              <a:t>	real number, rounded to </a:t>
            </a:r>
            <a:r>
              <a:rPr lang="en-US" altLang="en-US" b="1" dirty="0" smtClean="0"/>
              <a:t>D</a:t>
            </a:r>
            <a:r>
              <a:rPr lang="en-US" altLang="en-US" dirty="0" smtClean="0"/>
              <a:t> digits after decimal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</a:t>
            </a:r>
            <a:r>
              <a:rPr lang="en-US" altLang="en-US" b="1" dirty="0" err="1" smtClean="0"/>
              <a:t>W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D</a:t>
            </a:r>
            <a:r>
              <a:rPr lang="en-US" altLang="en-US" dirty="0" err="1" smtClean="0">
                <a:latin typeface="Courier New" panose="02070309020205020404" pitchFamily="49" charset="0"/>
              </a:rPr>
              <a:t>f</a:t>
            </a:r>
            <a:r>
              <a:rPr lang="en-US" altLang="en-US" dirty="0" smtClean="0"/>
              <a:t>	real number, </a:t>
            </a:r>
            <a:r>
              <a:rPr lang="en-US" altLang="en-US" b="1" dirty="0" smtClean="0"/>
              <a:t>W</a:t>
            </a:r>
            <a:r>
              <a:rPr lang="en-US" altLang="en-US" dirty="0" smtClean="0"/>
              <a:t> chars wide, </a:t>
            </a:r>
            <a:r>
              <a:rPr lang="en-US" altLang="en-US" b="1" dirty="0" smtClean="0"/>
              <a:t>D</a:t>
            </a:r>
            <a:r>
              <a:rPr lang="en-US" altLang="en-US" dirty="0" smtClean="0"/>
              <a:t> digits after decimal</a:t>
            </a:r>
          </a:p>
          <a:p>
            <a:pPr marL="639763" lvl="1" indent="-246063"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%-</a:t>
            </a:r>
            <a:r>
              <a:rPr lang="en-US" altLang="en-US" b="1" dirty="0" err="1" smtClean="0"/>
              <a:t>W</a:t>
            </a:r>
            <a:r>
              <a:rPr lang="en-US" altLang="en-US" dirty="0" err="1" smtClean="0">
                <a:latin typeface="Courier New" panose="02070309020205020404" pitchFamily="49" charset="0"/>
              </a:rPr>
              <a:t>.</a:t>
            </a:r>
            <a:r>
              <a:rPr lang="en-US" altLang="en-US" b="1" dirty="0" err="1" smtClean="0"/>
              <a:t>D</a:t>
            </a:r>
            <a:r>
              <a:rPr lang="en-US" altLang="en-US" dirty="0" err="1" smtClean="0">
                <a:latin typeface="Courier New" panose="02070309020205020404" pitchFamily="49" charset="0"/>
              </a:rPr>
              <a:t>f</a:t>
            </a:r>
            <a:r>
              <a:rPr lang="en-US" altLang="en-US" dirty="0" smtClean="0"/>
              <a:t>	real number, </a:t>
            </a:r>
            <a:r>
              <a:rPr lang="en-US" altLang="en-US" b="1" dirty="0" smtClean="0"/>
              <a:t>W</a:t>
            </a:r>
            <a:r>
              <a:rPr lang="en-US" altLang="en-US" dirty="0" smtClean="0"/>
              <a:t> wide (left-align), </a:t>
            </a:r>
            <a:r>
              <a:rPr lang="en-US" altLang="en-US" b="1" dirty="0" smtClean="0"/>
              <a:t>D</a:t>
            </a:r>
            <a:r>
              <a:rPr lang="en-US" altLang="en-US" dirty="0" smtClean="0"/>
              <a:t> after decimal</a:t>
            </a:r>
            <a:endParaRPr lang="en-US" altLang="en-US" sz="1000" dirty="0"/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endParaRPr lang="en-US" altLang="en-US" dirty="0" smtClean="0"/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double </a:t>
            </a:r>
            <a:r>
              <a:rPr lang="en-US" altLang="en-US" sz="2000" dirty="0" err="1">
                <a:latin typeface="Courier New" panose="02070309020205020404" pitchFamily="49" charset="0"/>
              </a:rPr>
              <a:t>gpa</a:t>
            </a:r>
            <a:r>
              <a:rPr lang="en-US" altLang="en-US" sz="2000" dirty="0">
                <a:latin typeface="Courier New" panose="02070309020205020404" pitchFamily="49" charset="0"/>
              </a:rPr>
              <a:t> = 3.253764;</a:t>
            </a:r>
            <a:endParaRPr lang="en-US" altLang="en-US" sz="8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System.out.printf</a:t>
            </a:r>
            <a:r>
              <a:rPr lang="en-US" altLang="en-US" sz="2000" dirty="0">
                <a:latin typeface="Courier New" panose="02070309020205020404" pitchFamily="49" charset="0"/>
              </a:rPr>
              <a:t>("your GPA is </a:t>
            </a:r>
            <a:r>
              <a:rPr lang="en-US" altLang="en-US" sz="2000" b="1" dirty="0">
                <a:latin typeface="Courier New" panose="02070309020205020404" pitchFamily="49" charset="0"/>
              </a:rPr>
              <a:t>%.1f</a:t>
            </a:r>
            <a:r>
              <a:rPr lang="en-US" altLang="en-US" sz="2000" dirty="0">
                <a:latin typeface="Courier New" panose="02070309020205020404" pitchFamily="49" charset="0"/>
              </a:rPr>
              <a:t>\n", </a:t>
            </a:r>
            <a:r>
              <a:rPr lang="en-US" altLang="en-US" sz="2000" dirty="0" err="1">
                <a:latin typeface="Courier New" panose="02070309020205020404" pitchFamily="49" charset="0"/>
              </a:rPr>
              <a:t>gpa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System.out.printf</a:t>
            </a:r>
            <a:r>
              <a:rPr lang="en-US" altLang="en-US" sz="2000" dirty="0">
                <a:latin typeface="Courier New" panose="02070309020205020404" pitchFamily="49" charset="0"/>
              </a:rPr>
              <a:t>("more precisely: </a:t>
            </a:r>
            <a:r>
              <a:rPr lang="en-US" altLang="en-US" sz="2000" b="1" dirty="0">
                <a:latin typeface="Courier New" panose="02070309020205020404" pitchFamily="49" charset="0"/>
              </a:rPr>
              <a:t>%8.3f</a:t>
            </a:r>
            <a:r>
              <a:rPr lang="en-US" altLang="en-US" sz="2000" dirty="0">
                <a:latin typeface="Courier New" panose="02070309020205020404" pitchFamily="49" charset="0"/>
              </a:rPr>
              <a:t>\n", </a:t>
            </a:r>
            <a:r>
              <a:rPr lang="en-US" altLang="en-US" sz="2000" dirty="0" err="1">
                <a:latin typeface="Courier New" panose="02070309020205020404" pitchFamily="49" charset="0"/>
              </a:rPr>
              <a:t>gpa</a:t>
            </a:r>
            <a:r>
              <a:rPr lang="en-US" altLang="en-US" sz="2000" dirty="0">
                <a:latin typeface="Courier New" panose="02070309020205020404" pitchFamily="49" charset="0"/>
              </a:rPr>
              <a:t>);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dirty="0" smtClean="0"/>
              <a:t>	Output: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sz="900" dirty="0">
                <a:latin typeface="Courier New" panose="02070309020205020404" pitchFamily="49" charset="0"/>
              </a:rPr>
              <a:t>	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your GPA is 3.3</a:t>
            </a:r>
          </a:p>
          <a:p>
            <a:pPr marL="639763" lvl="1" indent="-246063">
              <a:lnSpc>
                <a:spcPct val="80000"/>
              </a:lnSpc>
              <a:buNone/>
              <a:tabLst>
                <a:tab pos="2057400" algn="l"/>
              </a:tabLst>
            </a:pPr>
            <a:r>
              <a:rPr lang="en-US" altLang="en-US" dirty="0" smtClean="0">
                <a:latin typeface="Courier New" panose="02070309020205020404" pitchFamily="49" charset="0"/>
              </a:rPr>
              <a:t>	more precisely:    3.254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0" y="5821446"/>
            <a:ext cx="427038" cy="679450"/>
            <a:chOff x="2386" y="3217"/>
            <a:chExt cx="269" cy="428"/>
          </a:xfrm>
        </p:grpSpPr>
        <p:sp>
          <p:nvSpPr>
            <p:cNvPr id="11272" name="Text Box 5"/>
            <p:cNvSpPr txBox="1">
              <a:spLocks noChangeArrowheads="1"/>
            </p:cNvSpPr>
            <p:nvPr/>
          </p:nvSpPr>
          <p:spPr bwMode="auto">
            <a:xfrm>
              <a:off x="2410" y="3414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2575" indent="-282575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 dirty="0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1273" name="AutoShape 6"/>
            <p:cNvSpPr>
              <a:spLocks/>
            </p:cNvSpPr>
            <p:nvPr/>
          </p:nvSpPr>
          <p:spPr bwMode="auto">
            <a:xfrm rot="16200000">
              <a:off x="2425" y="3178"/>
              <a:ext cx="192" cy="269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5688012" y="4419600"/>
            <a:ext cx="407988" cy="727074"/>
            <a:chOff x="2641" y="2580"/>
            <a:chExt cx="257" cy="458"/>
          </a:xfrm>
        </p:grpSpPr>
        <p:sp>
          <p:nvSpPr>
            <p:cNvPr id="11270" name="AutoShape 8"/>
            <p:cNvSpPr>
              <a:spLocks/>
            </p:cNvSpPr>
            <p:nvPr/>
          </p:nvSpPr>
          <p:spPr bwMode="auto">
            <a:xfrm rot="5400000">
              <a:off x="2606" y="2746"/>
              <a:ext cx="327" cy="257"/>
            </a:xfrm>
            <a:prstGeom prst="leftBrace">
              <a:avLst>
                <a:gd name="adj1" fmla="val 16667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r"/>
              <a:endParaRPr lang="en-US" altLang="en-US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1271" name="Text Box 9"/>
            <p:cNvSpPr txBox="1">
              <a:spLocks noChangeArrowheads="1"/>
            </p:cNvSpPr>
            <p:nvPr/>
          </p:nvSpPr>
          <p:spPr bwMode="auto">
            <a:xfrm>
              <a:off x="2662" y="2580"/>
              <a:ext cx="2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marL="282575" indent="-282575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</a:pPr>
              <a:r>
                <a:rPr lang="en-US" altLang="en-US">
                  <a:solidFill>
                    <a:srgbClr val="000000"/>
                  </a:solidFill>
                  <a:latin typeface="Verdana" panose="020B0604030504040204" pitchFamily="34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0886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Relational expressions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500" dirty="0">
                <a:latin typeface="Courier New" panose="02070309020205020404" pitchFamily="49" charset="0"/>
              </a:rPr>
              <a:t>if</a:t>
            </a:r>
            <a:r>
              <a:rPr lang="en-US" altLang="en-US" sz="2500" dirty="0"/>
              <a:t> statements and </a:t>
            </a:r>
            <a:r>
              <a:rPr lang="en-US" altLang="en-US" sz="2500" dirty="0">
                <a:latin typeface="Courier New" panose="02070309020205020404" pitchFamily="49" charset="0"/>
              </a:rPr>
              <a:t>for</a:t>
            </a:r>
            <a:r>
              <a:rPr lang="en-US" altLang="en-US" sz="2500" dirty="0"/>
              <a:t> loops both use logical tests.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for (</a:t>
            </a:r>
            <a:r>
              <a:rPr lang="en-US" altLang="en-US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dirty="0" smtClean="0">
                <a:latin typeface="Courier New" panose="02070309020205020404" pitchFamily="49" charset="0"/>
              </a:rPr>
              <a:t> </a:t>
            </a: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 = 1; </a:t>
            </a:r>
            <a:r>
              <a:rPr lang="en-US" alt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&lt;= 10</a:t>
            </a:r>
            <a:r>
              <a:rPr lang="en-US" altLang="en-US" dirty="0" smtClean="0">
                <a:latin typeface="Courier New" panose="02070309020205020404" pitchFamily="49" charset="0"/>
              </a:rPr>
              <a:t>; </a:t>
            </a:r>
            <a:r>
              <a:rPr lang="en-US" altLang="en-US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dirty="0" smtClean="0">
                <a:latin typeface="Courier New" panose="02070309020205020404" pitchFamily="49" charset="0"/>
              </a:rPr>
              <a:t>++) { ...</a:t>
            </a: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anose="02070309020205020404" pitchFamily="49" charset="0"/>
              </a:rPr>
              <a:t>	if (</a:t>
            </a:r>
            <a:r>
              <a:rPr lang="en-US" altLang="en-US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altLang="en-US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&lt;= 10</a:t>
            </a:r>
            <a:r>
              <a:rPr lang="en-US" altLang="en-US" dirty="0" smtClean="0">
                <a:latin typeface="Courier New" panose="02070309020205020404" pitchFamily="49" charset="0"/>
              </a:rPr>
              <a:t>) { ...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These are </a:t>
            </a:r>
            <a:r>
              <a:rPr lang="en-US" altLang="en-US" dirty="0" err="1" smtClean="0">
                <a:latin typeface="Courier New" panose="02070309020205020404" pitchFamily="49" charset="0"/>
              </a:rPr>
              <a:t>boolean</a:t>
            </a:r>
            <a:r>
              <a:rPr lang="en-US" altLang="en-US" dirty="0" smtClean="0"/>
              <a:t> expressions (more on these later)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Tests </a:t>
            </a:r>
            <a:r>
              <a:rPr lang="en-US" altLang="en-US" dirty="0" smtClean="0"/>
              <a:t>use </a:t>
            </a:r>
            <a:r>
              <a:rPr lang="en-US" altLang="en-US" i="1" dirty="0" smtClean="0"/>
              <a:t>relational operators</a:t>
            </a:r>
            <a:r>
              <a:rPr lang="en-US" altLang="en-US" dirty="0" smtClean="0"/>
              <a:t>:</a:t>
            </a:r>
          </a:p>
        </p:txBody>
      </p:sp>
      <p:graphicFrame>
        <p:nvGraphicFramePr>
          <p:cNvPr id="58675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937627"/>
              </p:ext>
            </p:extLst>
          </p:nvPr>
        </p:nvGraphicFramePr>
        <p:xfrm>
          <a:off x="2743201" y="4144965"/>
          <a:ext cx="6735763" cy="2560635"/>
        </p:xfrm>
        <a:graphic>
          <a:graphicData uri="http://schemas.openxmlformats.org/drawingml/2006/table">
            <a:tbl>
              <a:tblPr/>
              <a:tblGrid>
                <a:gridCol w="1333500"/>
                <a:gridCol w="2947988"/>
                <a:gridCol w="1549400"/>
                <a:gridCol w="904875"/>
              </a:tblGrid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Operator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Meaning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Example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Value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==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equals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 + 1 == 2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!=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does not equal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3.2 != 2.5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&lt;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less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 &lt;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&gt;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greater than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10 &gt; 5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&lt;=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less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126 &lt;= 100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false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&gt;=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greater than or equal to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5.0 &gt;= 5.0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true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14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printf</a:t>
            </a:r>
            <a:r>
              <a:rPr lang="en-US" altLang="en-US" smtClean="0"/>
              <a:t> question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Modify our </a:t>
            </a:r>
            <a:r>
              <a:rPr lang="en-US" altLang="en-US" smtClean="0">
                <a:latin typeface="Courier New" panose="02070309020205020404" pitchFamily="49" charset="0"/>
              </a:rPr>
              <a:t>Receipt</a:t>
            </a:r>
            <a:r>
              <a:rPr lang="en-US" altLang="en-US" smtClean="0"/>
              <a:t> program to better format its output.</a:t>
            </a:r>
          </a:p>
          <a:p>
            <a:pPr lvl="1" eaLnBrk="1" hangingPunct="1"/>
            <a:r>
              <a:rPr lang="en-US" altLang="en-US" smtClean="0"/>
              <a:t>Display results in the format below, with </a:t>
            </a:r>
            <a:r>
              <a:rPr lang="en-US" altLang="en-US" smtClean="0">
                <a:latin typeface="Courier New" panose="02070309020205020404" pitchFamily="49" charset="0"/>
              </a:rPr>
              <a:t>$</a:t>
            </a:r>
            <a:r>
              <a:rPr lang="en-US" altLang="en-US" smtClean="0"/>
              <a:t> and 2 digits after </a:t>
            </a:r>
            <a:r>
              <a:rPr lang="en-US" altLang="en-US" smtClean="0">
                <a:latin typeface="Courier New" panose="02070309020205020404" pitchFamily="49" charset="0"/>
              </a:rPr>
              <a:t>.</a:t>
            </a:r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eaLnBrk="1" hangingPunct="1"/>
            <a:r>
              <a:rPr lang="en-US" altLang="en-US" smtClean="0"/>
              <a:t>Example log of execution: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How many people ate? </a:t>
            </a:r>
            <a:r>
              <a:rPr lang="en-US" altLang="en-US" sz="1800" b="1" u="sng">
                <a:latin typeface="Courier New" panose="02070309020205020404" pitchFamily="49" charset="0"/>
              </a:rPr>
              <a:t>4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Person #1: How much did your dinner cost? </a:t>
            </a:r>
            <a:r>
              <a:rPr lang="en-US" altLang="en-US" sz="1800" b="1" u="sng">
                <a:latin typeface="Courier New" panose="02070309020205020404" pitchFamily="49" charset="0"/>
              </a:rPr>
              <a:t>20.00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Person #2: How much did your dinner cost? </a:t>
            </a:r>
            <a:r>
              <a:rPr lang="en-US" altLang="en-US" sz="1800" b="1" u="sng">
                <a:latin typeface="Courier New" panose="02070309020205020404" pitchFamily="49" charset="0"/>
              </a:rPr>
              <a:t>15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Person #3: How much did your dinner cost? </a:t>
            </a:r>
            <a:r>
              <a:rPr lang="en-US" altLang="en-US" sz="1800" b="1" u="sng">
                <a:latin typeface="Courier New" panose="02070309020205020404" pitchFamily="49" charset="0"/>
              </a:rPr>
              <a:t>25.0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Person #4: How much did your dinner cost? </a:t>
            </a:r>
            <a:r>
              <a:rPr lang="en-US" altLang="en-US" sz="1800" b="1" u="sng">
                <a:latin typeface="Courier New" panose="02070309020205020404" pitchFamily="49" charset="0"/>
              </a:rPr>
              <a:t>10.00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Subtotal:  $70.00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Tax:       $5.60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Tip:       $10.50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Total:     $86.10</a:t>
            </a:r>
          </a:p>
        </p:txBody>
      </p:sp>
    </p:spTree>
    <p:extLst>
      <p:ext uri="{BB962C8B-B14F-4D97-AF65-F5344CB8AC3E}">
        <p14:creationId xmlns:p14="http://schemas.microsoft.com/office/powerpoint/2010/main" val="1924800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printf</a:t>
            </a:r>
            <a:r>
              <a:rPr lang="en-US" altLang="en-US" smtClean="0"/>
              <a:t> answer (partial)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...</a:t>
            </a:r>
            <a:endParaRPr lang="en-US" altLang="en-US" sz="9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 b="1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solidFill>
                  <a:srgbClr val="008080"/>
                </a:solidFill>
                <a:latin typeface="Courier New" panose="02070309020205020404" pitchFamily="49" charset="0"/>
              </a:rPr>
              <a:t>    // Calculates total owed, assuming 8% tax and 15% tip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public static void results(double subtotal)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double tax = subtotal * .08;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double tip = subtotal * .15;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double total = subtotal + tax + tip;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080"/>
                </a:solidFill>
                <a:latin typeface="Courier New" panose="02070309020205020404" pitchFamily="49" charset="0"/>
              </a:rPr>
              <a:t>        // System.out.println("Subtotal: $" + subtotal);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080"/>
                </a:solidFill>
                <a:latin typeface="Courier New" panose="02070309020205020404" pitchFamily="49" charset="0"/>
              </a:rPr>
              <a:t>        // System.out.println("Tax: $" + tax);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080"/>
                </a:solidFill>
                <a:latin typeface="Courier New" panose="02070309020205020404" pitchFamily="49" charset="0"/>
              </a:rPr>
              <a:t>        // System.out.println("Tip: $" + tip);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008080"/>
                </a:solidFill>
                <a:latin typeface="Courier New" panose="02070309020205020404" pitchFamily="49" charset="0"/>
              </a:rPr>
              <a:t>        // System.out.println("Total: $" + total);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90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        System.out.printf(?);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    ...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77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Comparing strings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dirty="0" smtClean="0"/>
              <a:t>Relational operators such as </a:t>
            </a:r>
            <a:r>
              <a:rPr lang="en-US" altLang="en-US" dirty="0" smtClean="0">
                <a:latin typeface="Courier New" panose="02070309020205020404" pitchFamily="49" charset="0"/>
              </a:rPr>
              <a:t>&lt;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anose="02070309020205020404" pitchFamily="49" charset="0"/>
              </a:rPr>
              <a:t>==</a:t>
            </a:r>
            <a:r>
              <a:rPr lang="en-US" altLang="en-US" dirty="0" smtClean="0"/>
              <a:t> fail on objects.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 dirty="0"/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Scanner console = new Scanner(System.in);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</a:t>
            </a:r>
            <a:r>
              <a:rPr lang="en-US" altLang="en-US" sz="2000" dirty="0">
                <a:latin typeface="Courier New" panose="02070309020205020404" pitchFamily="49" charset="0"/>
              </a:rPr>
              <a:t>("What is your name?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/>
              <a:t>	</a:t>
            </a:r>
            <a:r>
              <a:rPr lang="en-US" altLang="en-US" sz="2000" dirty="0">
                <a:latin typeface="Courier New" panose="02070309020205020404" pitchFamily="49" charset="0"/>
              </a:rPr>
              <a:t>String name = </a:t>
            </a:r>
            <a:r>
              <a:rPr lang="en-US" altLang="en-US" sz="2000" dirty="0" err="1">
                <a:latin typeface="Courier New" panose="02070309020205020404" pitchFamily="49" charset="0"/>
              </a:rPr>
              <a:t>console.next</a:t>
            </a:r>
            <a:r>
              <a:rPr lang="en-US" altLang="en-US" sz="2000" dirty="0">
                <a:latin typeface="Courier New" panose="02070309020205020404" pitchFamily="49" charset="0"/>
              </a:rPr>
              <a:t>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if (</a:t>
            </a:r>
            <a:r>
              <a:rPr lang="en-US" altLang="en-US" sz="2000" b="1" dirty="0">
                <a:solidFill>
                  <a:srgbClr val="A50021"/>
                </a:solidFill>
                <a:latin typeface="Courier New" panose="02070309020205020404" pitchFamily="49" charset="0"/>
              </a:rPr>
              <a:t>name == "Barney"</a:t>
            </a:r>
            <a:r>
              <a:rPr lang="en-US" altLang="en-US" sz="2000" dirty="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("I love you, you love me,");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    </a:t>
            </a:r>
            <a:r>
              <a:rPr lang="en-US" altLang="en-US" sz="2000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dirty="0">
                <a:latin typeface="Courier New" panose="02070309020205020404" pitchFamily="49" charset="0"/>
              </a:rPr>
              <a:t>("We're a happy family!");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lnSpc>
                <a:spcPct val="80000"/>
              </a:lnSpc>
            </a:pPr>
            <a:endParaRPr lang="en-US" altLang="en-US" dirty="0" smtClean="0"/>
          </a:p>
          <a:p>
            <a:pPr marL="639763" lvl="1" indent="-246063"/>
            <a:r>
              <a:rPr lang="en-US" altLang="en-US" dirty="0" smtClean="0"/>
              <a:t>This code will compile, but it will not print the song.</a:t>
            </a:r>
          </a:p>
          <a:p>
            <a:pPr marL="639763" lvl="1" indent="-246063"/>
            <a:endParaRPr lang="en-US" altLang="en-US" dirty="0" smtClean="0"/>
          </a:p>
          <a:p>
            <a:pPr marL="639763" lvl="1" indent="-246063"/>
            <a:r>
              <a:rPr lang="en-US" altLang="en-US" dirty="0" smtClean="0">
                <a:latin typeface="Courier New" panose="02070309020205020404" pitchFamily="49" charset="0"/>
              </a:rPr>
              <a:t>==</a:t>
            </a:r>
            <a:r>
              <a:rPr lang="en-US" altLang="en-US" dirty="0" smtClean="0"/>
              <a:t> compares objects by </a:t>
            </a:r>
            <a:r>
              <a:rPr lang="en-US" altLang="en-US" i="1" dirty="0" smtClean="0">
                <a:solidFill>
                  <a:srgbClr val="7030A0"/>
                </a:solidFill>
              </a:rPr>
              <a:t>references</a:t>
            </a:r>
            <a:r>
              <a:rPr lang="en-US" altLang="en-US" dirty="0" smtClean="0"/>
              <a:t> (seen later), so it often gives </a:t>
            </a:r>
            <a:r>
              <a:rPr lang="en-US" altLang="en-US" dirty="0" smtClean="0">
                <a:latin typeface="Courier New" panose="02070309020205020404" pitchFamily="49" charset="0"/>
              </a:rPr>
              <a:t>false</a:t>
            </a:r>
            <a:r>
              <a:rPr lang="en-US" altLang="en-US" dirty="0" smtClean="0"/>
              <a:t> even when two </a:t>
            </a:r>
            <a:r>
              <a:rPr lang="en-US" altLang="en-US" dirty="0" smtClean="0">
                <a:latin typeface="Courier New" panose="02070309020205020404" pitchFamily="49" charset="0"/>
              </a:rPr>
              <a:t>String</a:t>
            </a:r>
            <a:r>
              <a:rPr lang="en-US" altLang="en-US" dirty="0" smtClean="0"/>
              <a:t>s have the same letters.</a:t>
            </a:r>
          </a:p>
        </p:txBody>
      </p:sp>
    </p:spTree>
    <p:extLst>
      <p:ext uri="{BB962C8B-B14F-4D97-AF65-F5344CB8AC3E}">
        <p14:creationId xmlns:p14="http://schemas.microsoft.com/office/powerpoint/2010/main" val="942774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equals</a:t>
            </a:r>
            <a:r>
              <a:rPr lang="en-US" altLang="en-US" smtClean="0"/>
              <a:t> method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73050" indent="-273050"/>
            <a:r>
              <a:rPr lang="en-US" altLang="en-US" smtClean="0"/>
              <a:t>Objects are compared using a method named </a:t>
            </a:r>
            <a:r>
              <a:rPr lang="en-US" altLang="en-US" smtClean="0">
                <a:latin typeface="Courier New" panose="02070309020205020404" pitchFamily="49" charset="0"/>
              </a:rPr>
              <a:t>equals</a:t>
            </a:r>
            <a:r>
              <a:rPr lang="en-US" altLang="en-US" smtClean="0"/>
              <a:t>.</a:t>
            </a:r>
          </a:p>
          <a:p>
            <a:pPr marL="639763" lvl="1" indent="-246063">
              <a:lnSpc>
                <a:spcPct val="80000"/>
              </a:lnSpc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panose="02070309020205020404" pitchFamily="49" charset="0"/>
              </a:rPr>
              <a:t>Scanner console = new Scanner(System.in);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System.out.print("What is your name? 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/>
              <a:t>	</a:t>
            </a:r>
            <a:r>
              <a:rPr lang="en-US" altLang="en-US" sz="2000">
                <a:latin typeface="Courier New" panose="02070309020205020404" pitchFamily="49" charset="0"/>
              </a:rPr>
              <a:t>String name = console.next();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if (</a:t>
            </a:r>
            <a:r>
              <a:rPr lang="en-US" altLang="en-US" sz="2000" b="1">
                <a:solidFill>
                  <a:srgbClr val="003399"/>
                </a:solidFill>
                <a:latin typeface="Courier New" panose="02070309020205020404" pitchFamily="49" charset="0"/>
              </a:rPr>
              <a:t>name.equals("Barney")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System.out.println("I love you, you love me,");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System.out.println("We're a happy family!");</a:t>
            </a:r>
          </a:p>
          <a:p>
            <a:pPr marL="639763" lvl="1" indent="-246063">
              <a:lnSpc>
                <a:spcPct val="80000"/>
              </a:lnSpc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marL="639763" lvl="1" indent="-246063"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marL="639763" lvl="1" indent="-246063"/>
            <a:endParaRPr lang="en-US" altLang="en-US" sz="2000"/>
          </a:p>
          <a:p>
            <a:pPr marL="639763" lvl="1" indent="-246063"/>
            <a:r>
              <a:rPr lang="en-US" altLang="en-US" sz="2000"/>
              <a:t>Technically this is a method that returns a value of type </a:t>
            </a:r>
            <a:r>
              <a:rPr lang="en-US" altLang="en-US" sz="2000">
                <a:latin typeface="Courier New" panose="02070309020205020404" pitchFamily="49" charset="0"/>
              </a:rPr>
              <a:t>boolean</a:t>
            </a:r>
            <a:r>
              <a:rPr lang="en-US" altLang="en-US" sz="2000"/>
              <a:t>,</a:t>
            </a:r>
            <a:br>
              <a:rPr lang="en-US" altLang="en-US" sz="2000"/>
            </a:br>
            <a:r>
              <a:rPr lang="en-US" altLang="en-US" sz="2000"/>
              <a:t>the type used in logical tests.</a:t>
            </a:r>
          </a:p>
        </p:txBody>
      </p:sp>
    </p:spTree>
    <p:extLst>
      <p:ext uri="{BB962C8B-B14F-4D97-AF65-F5344CB8AC3E}">
        <p14:creationId xmlns:p14="http://schemas.microsoft.com/office/powerpoint/2010/main" val="89922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test methods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/>
            <a:endParaRPr lang="en-US" altLang="en-US" smtClean="0"/>
          </a:p>
          <a:p>
            <a:pPr marL="639763" lvl="1" indent="-246063">
              <a:lnSpc>
                <a:spcPct val="12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String name = console.next();</a:t>
            </a:r>
          </a:p>
          <a:p>
            <a:pPr marL="639763" lvl="1" indent="-246063">
              <a:lnSpc>
                <a:spcPct val="120000"/>
              </a:lnSpc>
              <a:buNone/>
            </a:pPr>
            <a:r>
              <a:rPr lang="en-US" altLang="en-US" sz="1800">
                <a:latin typeface="Courier New" panose="02070309020205020404" pitchFamily="49" charset="0"/>
              </a:rPr>
              <a:t>	if (</a:t>
            </a:r>
            <a:r>
              <a:rPr lang="en-US" altLang="en-US" sz="1800" b="1">
                <a:latin typeface="Courier New" panose="02070309020205020404" pitchFamily="49" charset="0"/>
              </a:rPr>
              <a:t>name.startsWith("Prof")</a:t>
            </a:r>
            <a:r>
              <a:rPr lang="en-US" altLang="en-US" sz="1800">
                <a:latin typeface="Courier New" panose="02070309020205020404" pitchFamily="49" charset="0"/>
              </a:rPr>
              <a:t>) 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System.out.println("When are your office hours?");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 else if (</a:t>
            </a:r>
            <a:r>
              <a:rPr lang="en-US" altLang="en-US" sz="1800" b="1">
                <a:latin typeface="Courier New" panose="02070309020205020404" pitchFamily="49" charset="0"/>
              </a:rPr>
              <a:t>name.equalsIgnoreCase("DIDDY")</a:t>
            </a:r>
            <a:r>
              <a:rPr lang="en-US" altLang="en-US" sz="1800">
                <a:latin typeface="Courier New" panose="02070309020205020404" pitchFamily="49" charset="0"/>
              </a:rPr>
              <a:t>) {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    System.out.println("Let's rap!");</a:t>
            </a:r>
            <a:br>
              <a:rPr lang="en-US" altLang="en-US" sz="1800">
                <a:latin typeface="Courier New" panose="02070309020205020404" pitchFamily="49" charset="0"/>
              </a:rPr>
            </a:br>
            <a:r>
              <a:rPr lang="en-US" altLang="en-US" sz="1800">
                <a:latin typeface="Courier New" panose="02070309020205020404" pitchFamily="49" charset="0"/>
              </a:rPr>
              <a:t>}</a:t>
            </a:r>
          </a:p>
        </p:txBody>
      </p:sp>
      <p:graphicFrame>
        <p:nvGraphicFramePr>
          <p:cNvPr id="667652" name="Group 4"/>
          <p:cNvGraphicFramePr>
            <a:graphicFrameLocks noGrp="1"/>
          </p:cNvGraphicFramePr>
          <p:nvPr/>
        </p:nvGraphicFramePr>
        <p:xfrm>
          <a:off x="1562100" y="1219201"/>
          <a:ext cx="9067800" cy="2690879"/>
        </p:xfrm>
        <a:graphic>
          <a:graphicData uri="http://schemas.openxmlformats.org/drawingml/2006/table">
            <a:tbl>
              <a:tblPr/>
              <a:tblGrid>
                <a:gridCol w="3038475"/>
                <a:gridCol w="6029325"/>
              </a:tblGrid>
              <a:tr h="411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Method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Description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two strings contain the same characters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0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equalsIgnoreCase(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two strings contain the same characters, ignoring upper vs. lower case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startsWith(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one contains other's characters at start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endsWith(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one contains other's characters at end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contains(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str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whether the given string is found within this one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1259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8802" name="Picture 2" descr="nested_if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775" y="1970088"/>
            <a:ext cx="156368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Misuse of </a:t>
            </a:r>
            <a:r>
              <a:rPr lang="en-US" altLang="en-US" smtClean="0">
                <a:latin typeface="Courier New" panose="02070309020205020404" pitchFamily="49" charset="0"/>
              </a:rPr>
              <a:t>if</a:t>
            </a:r>
            <a:endParaRPr lang="en-US" altLang="en-US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What's wrong with the following code?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Scanner console = new Scanner(System.in);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System.out.print("What percentage did you earn? 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 percent = console.nextInt();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if (percent &gt;= 90)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System.out.println("You got an A!");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if (percent &gt;= 80)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System.out.println("You got a B!");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if (percent &gt;= 70)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System.out.println("You got a C!");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if (percent &gt;= 60)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System.out.println("You got a D!");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if (percent &lt; 60)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System.out.println("You got an F!");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 b="1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4128969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8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8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if/else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i="1" smtClean="0"/>
              <a:t>Chooses between outcomes using many tests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 i="1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if (</a:t>
            </a:r>
            <a:r>
              <a:rPr lang="en-US" altLang="en-US" sz="2000" b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</a:t>
            </a:r>
            <a:r>
              <a:rPr lang="en-US" altLang="en-US" sz="2000" b="1"/>
              <a:t>statement(s)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 else if (</a:t>
            </a:r>
            <a:r>
              <a:rPr lang="en-US" altLang="en-US" sz="2000" b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</a:t>
            </a:r>
            <a:r>
              <a:rPr lang="en-US" altLang="en-US" sz="2000" b="1"/>
              <a:t>statement(s)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 else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</a:t>
            </a:r>
            <a:r>
              <a:rPr lang="en-US" altLang="en-US" sz="2000" b="1"/>
              <a:t>statement(s)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20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Example: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b="1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if (x &gt;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	    System.out.println("Positive");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} else if (x &lt; 0)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    </a:t>
            </a:r>
            <a:r>
              <a:rPr lang="en-US" altLang="en-US" sz="1900">
                <a:latin typeface="Courier New" panose="02070309020205020404" pitchFamily="49" charset="0"/>
              </a:rPr>
              <a:t>System.out.println("Negative");</a:t>
            </a:r>
            <a:endParaRPr lang="en-US" altLang="en-US" sz="1900" b="1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} else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	    System.out.println("Zero");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 b="1">
                <a:latin typeface="Courier New" panose="02070309020205020404" pitchFamily="49" charset="0"/>
              </a:rPr>
              <a:t>}</a:t>
            </a:r>
            <a:endParaRPr lang="en-US" altLang="en-US" sz="2000">
              <a:latin typeface="Courier New" panose="02070309020205020404" pitchFamily="49" charset="0"/>
            </a:endParaRPr>
          </a:p>
        </p:txBody>
      </p:sp>
      <p:pic>
        <p:nvPicPr>
          <p:cNvPr id="8196" name="Picture 4" descr="nested_if_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950" y="1970089"/>
            <a:ext cx="3117850" cy="243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748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if/else/if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If it ends with </a:t>
            </a:r>
            <a:r>
              <a:rPr lang="en-US" altLang="en-US" sz="2000">
                <a:latin typeface="Courier New" panose="02070309020205020404" pitchFamily="49" charset="0"/>
              </a:rPr>
              <a:t>else</a:t>
            </a:r>
            <a:r>
              <a:rPr lang="en-US" altLang="en-US" sz="2000"/>
              <a:t>, exactly one path must be taken.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If it ends with </a:t>
            </a:r>
            <a:r>
              <a:rPr lang="en-US" altLang="en-US" sz="2000">
                <a:latin typeface="Courier New" panose="02070309020205020404" pitchFamily="49" charset="0"/>
              </a:rPr>
              <a:t>if</a:t>
            </a:r>
            <a:r>
              <a:rPr lang="en-US" altLang="en-US" sz="2000"/>
              <a:t>, the code might not execute any path.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90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if (</a:t>
            </a:r>
            <a:r>
              <a:rPr lang="en-US" altLang="en-US" sz="2000" b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</a:t>
            </a:r>
            <a:r>
              <a:rPr lang="en-US" altLang="en-US" sz="2000" b="1"/>
              <a:t>statement(s)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 else if (</a:t>
            </a:r>
            <a:r>
              <a:rPr lang="en-US" altLang="en-US" sz="2000" b="1"/>
              <a:t>test</a:t>
            </a:r>
            <a:r>
              <a:rPr lang="en-US" altLang="en-US" sz="2000">
                <a:latin typeface="Courier New" panose="02070309020205020404" pitchFamily="49" charset="0"/>
              </a:rPr>
              <a:t>)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</a:t>
            </a:r>
            <a:r>
              <a:rPr lang="en-US" altLang="en-US" sz="2000" b="1"/>
              <a:t>statement(s)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 else 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if (</a:t>
            </a:r>
            <a:r>
              <a:rPr lang="en-US" altLang="en-US" sz="2000" b="1">
                <a:solidFill>
                  <a:srgbClr val="003399"/>
                </a:solidFill>
              </a:rPr>
              <a:t>test</a:t>
            </a:r>
            <a:r>
              <a:rPr lang="en-US" altLang="en-US" sz="2000">
                <a:solidFill>
                  <a:srgbClr val="003399"/>
                </a:solidFill>
                <a:latin typeface="Courier New" panose="02070309020205020404" pitchFamily="49" charset="0"/>
              </a:rPr>
              <a:t>)</a:t>
            </a:r>
            <a:r>
              <a:rPr lang="en-US" altLang="en-US" sz="2000">
                <a:latin typeface="Courier New" panose="02070309020205020404" pitchFamily="49" charset="0"/>
              </a:rPr>
              <a:t>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</a:t>
            </a:r>
            <a:r>
              <a:rPr lang="en-US" altLang="en-US" sz="2000" b="1"/>
              <a:t>statement(s)</a:t>
            </a:r>
            <a:r>
              <a:rPr lang="en-US" altLang="en-US" sz="200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} </a:t>
            </a:r>
            <a:endParaRPr lang="en-US" altLang="en-US" sz="200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	</a:t>
            </a:r>
            <a:endParaRPr lang="en-US" altLang="en-US" sz="260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200"/>
              <a:t>Example: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altLang="en-US" sz="900" b="1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if (place == 1)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	    System.out.println("Gold medal!");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} else if (place == 2)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    </a:t>
            </a:r>
            <a:r>
              <a:rPr lang="en-US" altLang="en-US" sz="1900">
                <a:latin typeface="Courier New" panose="02070309020205020404" pitchFamily="49" charset="0"/>
              </a:rPr>
              <a:t>System.out.println("Silver medal!");</a:t>
            </a:r>
            <a:endParaRPr lang="en-US" altLang="en-US" sz="1900" b="1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 b="1">
                <a:latin typeface="Courier New" panose="02070309020205020404" pitchFamily="49" charset="0"/>
              </a:rPr>
              <a:t>	} else if (place == 3) {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	    System.out.println("Bronze medal.");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altLang="en-US" sz="1900">
                <a:latin typeface="Courier New" panose="02070309020205020404" pitchFamily="49" charset="0"/>
              </a:rPr>
              <a:t>	</a:t>
            </a:r>
            <a:r>
              <a:rPr lang="en-US" altLang="en-US" sz="1900" b="1">
                <a:latin typeface="Courier New" panose="02070309020205020404" pitchFamily="49" charset="0"/>
              </a:rPr>
              <a:t>}</a:t>
            </a:r>
          </a:p>
        </p:txBody>
      </p:sp>
      <p:pic>
        <p:nvPicPr>
          <p:cNvPr id="9220" name="Picture 4" descr="nested_if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012950"/>
            <a:ext cx="32766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033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if</a:t>
            </a:r>
            <a:r>
              <a:rPr lang="en-US" altLang="en-US" smtClean="0"/>
              <a:t> structures</a:t>
            </a:r>
          </a:p>
        </p:txBody>
      </p:sp>
      <p:graphicFrame>
        <p:nvGraphicFramePr>
          <p:cNvPr id="592899" name="Group 3"/>
          <p:cNvGraphicFramePr>
            <a:graphicFrameLocks noGrp="1"/>
          </p:cNvGraphicFramePr>
          <p:nvPr/>
        </p:nvGraphicFramePr>
        <p:xfrm>
          <a:off x="1524000" y="1295400"/>
          <a:ext cx="9144000" cy="5145088"/>
        </p:xfrm>
        <a:graphic>
          <a:graphicData uri="http://schemas.openxmlformats.org/drawingml/2006/table">
            <a:tbl>
              <a:tblPr/>
              <a:tblGrid>
                <a:gridCol w="4572000"/>
                <a:gridCol w="4572000"/>
              </a:tblGrid>
              <a:tr h="2331749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exactly 1 path  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(mutually exclusive)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 {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statement(s)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 else if 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 {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statement(s)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 else {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statement(s)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or 1 path  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(mutually exclusive)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 {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statement(s)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 else if 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 {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statement(s)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 else if 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 {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statement(s)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marT="45721" marB="45721" horzOverflow="overflow">
                    <a:lnL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339">
                <a:tc gridSpan="2">
                  <a:txBody>
                    <a:bodyPr/>
                    <a:lstStyle/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0, 1, or many paths  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(independent tests; not exclusive)</a:t>
                      </a:r>
                    </a:p>
                    <a:p>
                      <a:pPr marL="2743200" marR="0" lvl="1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 {</a:t>
                      </a: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statement(s)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</a:t>
                      </a: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 {</a:t>
                      </a: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statement(s)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 </a:t>
                      </a: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if (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test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 {</a:t>
                      </a: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   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statement(s)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;</a:t>
                      </a:r>
                    </a:p>
                    <a:p>
                      <a:pPr marL="2117725" marR="0" lvl="0" indent="-28892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	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}</a:t>
                      </a:r>
                    </a:p>
                  </a:txBody>
                  <a:tcPr marT="45721" marB="45721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80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Which nested </a:t>
            </a:r>
            <a:r>
              <a:rPr lang="en-US" altLang="en-US" smtClean="0">
                <a:latin typeface="Courier New" panose="02070309020205020404" pitchFamily="49" charset="0"/>
              </a:rPr>
              <a:t>if/else</a:t>
            </a:r>
            <a:r>
              <a:rPr lang="en-US" altLang="en-US" smtClean="0"/>
              <a:t>?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(1) if/if/if   (2) nested if/else   (3) nested if/else/if</a:t>
            </a:r>
            <a:endParaRPr lang="en-US" altLang="en-US" smtClean="0"/>
          </a:p>
          <a:p>
            <a:pPr lvl="1" eaLnBrk="1" hangingPunct="1">
              <a:buFontTx/>
              <a:buNone/>
            </a:pPr>
            <a:endParaRPr lang="en-US" altLang="en-US" sz="900"/>
          </a:p>
          <a:p>
            <a:pPr lvl="1" eaLnBrk="1" hangingPunct="1"/>
            <a:r>
              <a:rPr lang="en-US" altLang="en-US" sz="2000"/>
              <a:t>Whether a user is lower, middle, or upper-class based on income.</a:t>
            </a:r>
          </a:p>
          <a:p>
            <a:pPr lvl="2" eaLnBrk="1" hangingPunct="1"/>
            <a:r>
              <a:rPr lang="en-US" altLang="en-US" b="1" smtClean="0"/>
              <a:t>(2)	</a:t>
            </a:r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if / else if / else</a:t>
            </a:r>
            <a:br>
              <a:rPr lang="en-US" altLang="en-US" smtClean="0">
                <a:latin typeface="Courier New" panose="02070309020205020404" pitchFamily="49" charset="0"/>
              </a:rPr>
            </a:b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/>
              <a:t>Whether you made the dean's list (GPA ≥ 3.8) or honor roll [3.5, 3.8).</a:t>
            </a:r>
          </a:p>
          <a:p>
            <a:pPr lvl="2" eaLnBrk="1" hangingPunct="1"/>
            <a:r>
              <a:rPr lang="en-US" altLang="en-US" b="1" smtClean="0"/>
              <a:t>(3)	</a:t>
            </a:r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if / else if</a:t>
            </a:r>
            <a:br>
              <a:rPr lang="en-US" altLang="en-US" smtClean="0">
                <a:latin typeface="Courier New" panose="02070309020205020404" pitchFamily="49" charset="0"/>
              </a:rPr>
            </a:b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/>
              <a:t>Whether a number is divisible by 2, 3, and/or 5.</a:t>
            </a:r>
          </a:p>
          <a:p>
            <a:pPr lvl="2" eaLnBrk="1" hangingPunct="1"/>
            <a:r>
              <a:rPr lang="en-US" altLang="en-US" b="1" smtClean="0"/>
              <a:t>(1)	</a:t>
            </a:r>
            <a:r>
              <a:rPr lang="en-US" altLang="en-US" smtClean="0"/>
              <a:t>sequential </a:t>
            </a:r>
            <a:r>
              <a:rPr lang="en-US" altLang="en-US" smtClean="0">
                <a:latin typeface="Courier New" panose="02070309020205020404" pitchFamily="49" charset="0"/>
              </a:rPr>
              <a:t>if / if / if</a:t>
            </a:r>
            <a:br>
              <a:rPr lang="en-US" altLang="en-US" smtClean="0">
                <a:latin typeface="Courier New" panose="02070309020205020404" pitchFamily="49" charset="0"/>
              </a:rPr>
            </a:br>
            <a:endParaRPr lang="en-US" altLang="en-US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/>
              <a:t>Computing a grade of A, B, C, D, or F based on a percentage.</a:t>
            </a:r>
          </a:p>
          <a:p>
            <a:pPr lvl="2" eaLnBrk="1" hangingPunct="1"/>
            <a:r>
              <a:rPr lang="en-US" altLang="en-US" b="1" smtClean="0"/>
              <a:t>(2)	</a:t>
            </a:r>
            <a:r>
              <a:rPr lang="en-US" altLang="en-US" smtClean="0"/>
              <a:t>nested </a:t>
            </a:r>
            <a:r>
              <a:rPr lang="en-US" altLang="en-US" smtClean="0">
                <a:latin typeface="Courier New" panose="02070309020205020404" pitchFamily="49" charset="0"/>
              </a:rPr>
              <a:t>if / else if / else if / else if / else</a:t>
            </a:r>
          </a:p>
        </p:txBody>
      </p:sp>
    </p:spTree>
    <p:extLst>
      <p:ext uri="{BB962C8B-B14F-4D97-AF65-F5344CB8AC3E}">
        <p14:creationId xmlns:p14="http://schemas.microsoft.com/office/powerpoint/2010/main" val="14064081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4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94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949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949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17359</TotalTime>
  <Words>2343</Words>
  <Application>Microsoft Macintosh PowerPoint</Application>
  <PresentationFormat>Widescreen</PresentationFormat>
  <Paragraphs>815</Paragraphs>
  <Slides>44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6" baseType="lpstr">
      <vt:lpstr>Calibri</vt:lpstr>
      <vt:lpstr>Calibri Light</vt:lpstr>
      <vt:lpstr>Courier New</vt:lpstr>
      <vt:lpstr>Mangal</vt:lpstr>
      <vt:lpstr>Tahoma</vt:lpstr>
      <vt:lpstr>Times New Roman</vt:lpstr>
      <vt:lpstr>Verdana</vt:lpstr>
      <vt:lpstr>Wingdings</vt:lpstr>
      <vt:lpstr>Wingdings 2</vt:lpstr>
      <vt:lpstr>Arial</vt:lpstr>
      <vt:lpstr>Custom Design</vt:lpstr>
      <vt:lpstr>Equation</vt:lpstr>
      <vt:lpstr>Conditional Execution</vt:lpstr>
      <vt:lpstr>The if statement</vt:lpstr>
      <vt:lpstr>The if/else statement</vt:lpstr>
      <vt:lpstr>Relational expressions</vt:lpstr>
      <vt:lpstr>Misuse of if</vt:lpstr>
      <vt:lpstr>Nested if/else</vt:lpstr>
      <vt:lpstr>Nested if/else/if</vt:lpstr>
      <vt:lpstr>Nested if structures</vt:lpstr>
      <vt:lpstr>Which nested if/else?</vt:lpstr>
      <vt:lpstr>Nested if/else question</vt:lpstr>
      <vt:lpstr>Nested if/else answer</vt:lpstr>
      <vt:lpstr>Nested if/else, cont'd.</vt:lpstr>
      <vt:lpstr>Scanners as parameters</vt:lpstr>
      <vt:lpstr>Logical operators</vt:lpstr>
      <vt:lpstr>Evaluating logic expressions</vt:lpstr>
      <vt:lpstr>Logical questions</vt:lpstr>
      <vt:lpstr>Factoring if/else code</vt:lpstr>
      <vt:lpstr>if/else with return</vt:lpstr>
      <vt:lpstr>All paths must return</vt:lpstr>
      <vt:lpstr>if/else, return question</vt:lpstr>
      <vt:lpstr>if/else, return answer</vt:lpstr>
      <vt:lpstr>Cumulative algorithms</vt:lpstr>
      <vt:lpstr>Adding many numbers</vt:lpstr>
      <vt:lpstr>Cumulative sum loop</vt:lpstr>
      <vt:lpstr>Cumulative product</vt:lpstr>
      <vt:lpstr>Scanner and cumul. sum</vt:lpstr>
      <vt:lpstr>Cumulative sum question</vt:lpstr>
      <vt:lpstr>Cumulative sum answer</vt:lpstr>
      <vt:lpstr>Cumulative answer, cont'd.</vt:lpstr>
      <vt:lpstr>if/else, return question</vt:lpstr>
      <vt:lpstr>Text Processing</vt:lpstr>
      <vt:lpstr>Type char</vt:lpstr>
      <vt:lpstr>The charAt method</vt:lpstr>
      <vt:lpstr>Comparing char values</vt:lpstr>
      <vt:lpstr>char vs. int</vt:lpstr>
      <vt:lpstr>char vs. String</vt:lpstr>
      <vt:lpstr>Formatting text with printf</vt:lpstr>
      <vt:lpstr>printf width</vt:lpstr>
      <vt:lpstr>printf precision</vt:lpstr>
      <vt:lpstr>printf question</vt:lpstr>
      <vt:lpstr>printf answer (partial)</vt:lpstr>
      <vt:lpstr>Comparing strings</vt:lpstr>
      <vt:lpstr>The equals method</vt:lpstr>
      <vt:lpstr>String test methods</vt:lpstr>
    </vt:vector>
  </TitlesOfParts>
  <Company>University of Washington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Java Programs</dc:title>
  <dc:creator>Gary Zoppetti</dc:creator>
  <cp:keywords/>
  <dc:description/>
  <cp:lastModifiedBy>William Killian</cp:lastModifiedBy>
  <cp:revision>600</cp:revision>
  <dcterms:created xsi:type="dcterms:W3CDTF">2008-06-28T20:57:21Z</dcterms:created>
  <dcterms:modified xsi:type="dcterms:W3CDTF">2017-10-05T14:00:45Z</dcterms:modified>
</cp:coreProperties>
</file>