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542" r:id="rId2"/>
    <p:sldId id="1432" r:id="rId3"/>
    <p:sldId id="1433" r:id="rId4"/>
    <p:sldId id="1434" r:id="rId5"/>
    <p:sldId id="1411" r:id="rId6"/>
    <p:sldId id="1262" r:id="rId7"/>
    <p:sldId id="1286" r:id="rId8"/>
    <p:sldId id="1285" r:id="rId9"/>
    <p:sldId id="1264" r:id="rId10"/>
    <p:sldId id="1412" r:id="rId11"/>
    <p:sldId id="1265" r:id="rId12"/>
    <p:sldId id="1266" r:id="rId13"/>
    <p:sldId id="1268" r:id="rId14"/>
    <p:sldId id="1289" r:id="rId15"/>
    <p:sldId id="1290" r:id="rId16"/>
    <p:sldId id="1291" r:id="rId17"/>
    <p:sldId id="1292" r:id="rId18"/>
    <p:sldId id="1293" r:id="rId19"/>
    <p:sldId id="1294" r:id="rId20"/>
    <p:sldId id="1430" r:id="rId21"/>
    <p:sldId id="1273" r:id="rId22"/>
    <p:sldId id="1414" r:id="rId23"/>
    <p:sldId id="1274" r:id="rId24"/>
    <p:sldId id="1295" r:id="rId25"/>
    <p:sldId id="1277" r:id="rId26"/>
    <p:sldId id="1415" r:id="rId27"/>
    <p:sldId id="1278" r:id="rId28"/>
    <p:sldId id="1416" r:id="rId29"/>
    <p:sldId id="1427" r:id="rId30"/>
    <p:sldId id="1428" r:id="rId31"/>
    <p:sldId id="1417" r:id="rId32"/>
    <p:sldId id="1418" r:id="rId33"/>
    <p:sldId id="1419" r:id="rId34"/>
    <p:sldId id="1420" r:id="rId35"/>
    <p:sldId id="1421" r:id="rId36"/>
    <p:sldId id="1431" r:id="rId37"/>
    <p:sldId id="1422" r:id="rId38"/>
    <p:sldId id="1423" r:id="rId39"/>
    <p:sldId id="1424" r:id="rId40"/>
    <p:sldId id="1425" r:id="rId41"/>
    <p:sldId id="1429" r:id="rId42"/>
    <p:sldId id="1426" r:id="rId43"/>
  </p:sldIdLst>
  <p:sldSz cx="9144000" cy="6858000" type="screen4x3"/>
  <p:notesSz cx="7302500" cy="9586913"/>
  <p:custDataLst>
    <p:tags r:id="rId4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DEDFF5"/>
    <a:srgbClr val="F5F5F5"/>
    <a:srgbClr val="FFFFFF"/>
    <a:srgbClr val="DBF2DA"/>
    <a:srgbClr val="F6D2D2"/>
    <a:srgbClr val="990000"/>
    <a:srgbClr val="F6F5BD"/>
    <a:srgbClr val="D5F1CF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0" autoAdjust="0"/>
    <p:restoredTop sz="94649" autoAdjust="0"/>
  </p:normalViewPr>
  <p:slideViewPr>
    <p:cSldViewPr snapToObjects="1">
      <p:cViewPr varScale="1">
        <p:scale>
          <a:sx n="131" d="100"/>
          <a:sy n="131" d="100"/>
        </p:scale>
        <p:origin x="1624" y="184"/>
      </p:cViewPr>
      <p:guideLst>
        <p:guide orient="horz" pos="33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gs" Target="tags/tag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53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2560" y="4554112"/>
            <a:ext cx="5357380" cy="431640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FEF522A-33A8-2C4F-A6C1-8CD2FD439D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8487417B-1113-924F-AACB-E998A02D9A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7771" y="-24200"/>
            <a:ext cx="302622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D579"/>
                </a:solidFill>
                <a:latin typeface="Times New Roman" pitchFamily="18" charset="0"/>
              </a:rPr>
              <a:t>Killian – CSCI 380 – Millersville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Virtual Memory: Concepts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/>
              <a:t>CSCI 380: Operating Systems	</a:t>
            </a:r>
            <a:r>
              <a:rPr lang="en-US" b="0" dirty="0"/>
              <a:t/>
            </a:r>
            <a:br>
              <a:rPr lang="en-US" b="0" dirty="0"/>
            </a:br>
            <a:r>
              <a:rPr lang="en-US" sz="2000" b="0" dirty="0"/>
              <a:t>Lecture #5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/>
              <a:t>VM as a tool for caching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VM as a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</p:spPr>
        <p:txBody>
          <a:bodyPr/>
          <a:lstStyle/>
          <a:p>
            <a:r>
              <a:rPr lang="en-US" dirty="0"/>
              <a:t>Conceptually,</a:t>
            </a:r>
            <a:r>
              <a:rPr lang="en-US" i="1" dirty="0">
                <a:solidFill>
                  <a:srgbClr val="990000"/>
                </a:solidFill>
              </a:rPr>
              <a:t> virtual memory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is an array of N contiguous bytes stored on disk. </a:t>
            </a:r>
          </a:p>
          <a:p>
            <a:r>
              <a:rPr lang="en-US" dirty="0"/>
              <a:t>The contents of the array on disk are cached in </a:t>
            </a:r>
            <a:r>
              <a:rPr lang="en-US" i="1" dirty="0">
                <a:solidFill>
                  <a:srgbClr val="990000"/>
                </a:solidFill>
              </a:rPr>
              <a:t>physical memory</a:t>
            </a:r>
            <a:r>
              <a:rPr lang="en-US" dirty="0"/>
              <a:t> (</a:t>
            </a:r>
            <a:r>
              <a:rPr lang="en-US" i="1" dirty="0">
                <a:solidFill>
                  <a:srgbClr val="990000"/>
                </a:solidFill>
              </a:rPr>
              <a:t>DRAM cache</a:t>
            </a:r>
            <a:r>
              <a:rPr lang="en-US" dirty="0"/>
              <a:t>)</a:t>
            </a:r>
          </a:p>
          <a:p>
            <a:pPr lvl="1"/>
            <a:r>
              <a:rPr lang="en-GB" dirty="0"/>
              <a:t>These cache blocks are called </a:t>
            </a:r>
            <a:r>
              <a:rPr lang="en-GB" i="1" dirty="0"/>
              <a:t>pages </a:t>
            </a:r>
            <a:r>
              <a:rPr lang="en-GB" dirty="0"/>
              <a:t>(size is P = 2</a:t>
            </a:r>
            <a:r>
              <a:rPr lang="en-GB" baseline="30000" dirty="0"/>
              <a:t>p</a:t>
            </a:r>
            <a:r>
              <a:rPr lang="en-GB" dirty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5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21510" y="52816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762661" y="35039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45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45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45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329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34983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4983" y="41449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524000" y="55054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19461" y="35039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329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329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329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329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329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329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021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021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243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145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43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329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145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3243423" y="49799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189448" y="38100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03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N-1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799216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M-1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48131" y="40558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913533" y="5899495"/>
            <a:ext cx="179457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(VPs)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708977" y="5899495"/>
            <a:ext cx="1872124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>
                <a:solidFill>
                  <a:srgbClr val="C00000"/>
                </a:solidFill>
              </a:rPr>
              <a:t>10,000x</a:t>
            </a:r>
            <a:r>
              <a:rPr lang="en-GB" dirty="0"/>
              <a:t> slower than DRAM</a:t>
            </a:r>
          </a:p>
          <a:p>
            <a:pPr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Consequences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size: typically 4 KB, sometimes 4 MB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VP can be placed in any PP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cache memories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sophisticated, expensive replacement algorithms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Enabling Data Structure: Page Table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Hit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hit: </a:t>
            </a:r>
            <a:r>
              <a:rPr lang="en-GB" dirty="0"/>
              <a:t>reference to VM word that is in physical memory (DRAM cache hit)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fault: </a:t>
            </a:r>
            <a:r>
              <a:rPr lang="en-GB" dirty="0"/>
              <a:t>reference to VM word that is not in physical memory (DRAM cache miss)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Offending instruction is restarted: page hit!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09831" y="5791200"/>
            <a:ext cx="578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traces behave differently from command-line input!”</a:t>
            </a:r>
          </a:p>
          <a:p>
            <a:pPr lvl="1"/>
            <a:r>
              <a:rPr lang="en-US" dirty="0"/>
              <a:t>Some people are confused to find /bin/echo on their jobs list after running some trace files.</a:t>
            </a:r>
          </a:p>
          <a:p>
            <a:pPr lvl="1"/>
            <a:r>
              <a:rPr lang="en-US" dirty="0"/>
              <a:t>Some traces (e.g. trace05) print what they’re running before they run them. They do this by using /bin/echo.</a:t>
            </a:r>
          </a:p>
          <a:p>
            <a:pPr lvl="1"/>
            <a:r>
              <a:rPr lang="en-US" dirty="0"/>
              <a:t>So if you see a mysterious /bin/echo show up on your jobs list, you shouldn’t wonder </a:t>
            </a:r>
            <a:r>
              <a:rPr lang="en-US" i="1" dirty="0"/>
              <a:t>why it got on your jobs list</a:t>
            </a:r>
            <a:r>
              <a:rPr lang="en-US" dirty="0"/>
              <a:t>, you should wonder </a:t>
            </a:r>
            <a:r>
              <a:rPr lang="en-US" i="1" dirty="0"/>
              <a:t>why it never got deleted.</a:t>
            </a:r>
            <a:endParaRPr lang="en-US" dirty="0"/>
          </a:p>
          <a:p>
            <a:pPr lvl="1"/>
            <a:r>
              <a:rPr lang="en-US" dirty="0"/>
              <a:t>Moral of the story: open the trace file and see what it does!</a:t>
            </a:r>
          </a:p>
        </p:txBody>
      </p:sp>
    </p:spTree>
    <p:extLst>
      <p:ext uri="{BB962C8B-B14F-4D97-AF65-F5344CB8AC3E}">
        <p14:creationId xmlns:p14="http://schemas.microsoft.com/office/powerpoint/2010/main" val="210144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261139" y="38512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Allocating a new page (VP 5) of virtual memory.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61139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61139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61139" y="27082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61139" y="2936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61139" y="3165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61139" y="33940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61139" y="3622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213870" y="45782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488527" y="17653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606002" y="28037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06002" y="30130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086639" y="420052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086639" y="28305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4112039" y="26019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061239" y="23733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40914" y="37623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56339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56339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56339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956339" y="2708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56339" y="2936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56339" y="3165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56339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956339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727739" y="24034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964366" y="26781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965159" y="29110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964366" y="33768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65159" y="35839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964366" y="38233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65159" y="42827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964366" y="40498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965159" y="31439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327814" y="19145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349736" y="26430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346561" y="4255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971252" y="23129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606002" y="25781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606002" y="23495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035839" y="44069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035839" y="4178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4035839" y="3270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035839" y="3035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983952" y="29733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613939" y="4391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613939" y="4701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613939" y="5322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613939" y="59378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613939" y="6248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4035839" y="34794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4080289" y="37195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035839" y="3689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 flipV="1">
            <a:off x="4086639" y="30749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613939" y="5012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6613939" y="56273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5</a:t>
            </a: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4094576" y="393283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4043776" y="391061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8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Locality to the Rescue Again!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seems terribly inefficient, but it works because of locality. 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 SUM(working set sizes)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000000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62468" y="5699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850188" cy="12573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Well-chosen mappings can improve locality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1462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203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3697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6340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127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2253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4809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7330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2429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8619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051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350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027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4583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104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203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8393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22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47807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7365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39896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2452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037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7593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189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2745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5330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1942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7422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3444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087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8608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8871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023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29718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Simplifying 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virtual pages to the same physical page (here: PP 6)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222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965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445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2036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3015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5571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8092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3191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9381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1274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4271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789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5345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866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965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9155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986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552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8127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0658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3214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799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8355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951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3507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6092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270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8184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4206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849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9370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0480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Code, data, and heap always start at the same addresses.</a:t>
            </a:r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/>
              <a:t>allocates virtual pages for .text and .data sections &amp; creates PTEs marked as invalid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system</a:t>
            </a:r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985528" y="6189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000000"/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921279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MMU checks these bits on each access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76441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16199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951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636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951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636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951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3400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3400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4987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636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356256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262062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262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262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9818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26216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1959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2645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1959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2645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1959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2645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13616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270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270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270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6594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594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6610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3367100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3320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3370868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3324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3324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3316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3326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3316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protection</a:t>
            </a:r>
          </a:p>
          <a:p>
            <a:r>
              <a:rPr lang="en-US" dirty="0"/>
              <a:t>Address translation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906" y="4569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Virtual Address Space</a:t>
            </a:r>
          </a:p>
          <a:p>
            <a:pPr lvl="1"/>
            <a:r>
              <a:rPr lang="en-US" i="1" dirty="0"/>
              <a:t>V = {0, 1, …, N–1}</a:t>
            </a:r>
          </a:p>
          <a:p>
            <a:r>
              <a:rPr lang="en-US" dirty="0"/>
              <a:t>Physical Address Space</a:t>
            </a:r>
          </a:p>
          <a:p>
            <a:pPr lvl="1"/>
            <a:r>
              <a:rPr lang="en-US" i="1" dirty="0"/>
              <a:t>P = {0, 1, …, M–1}</a:t>
            </a:r>
          </a:p>
          <a:p>
            <a:r>
              <a:rPr lang="en-US" dirty="0"/>
              <a:t>Address Translation</a:t>
            </a:r>
          </a:p>
          <a:p>
            <a:pPr lvl="1"/>
            <a:r>
              <a:rPr lang="en-US" b="1" i="1" dirty="0"/>
              <a:t>MAP:  V </a:t>
            </a:r>
            <a:r>
              <a:rPr lang="en-US" b="1" i="1" dirty="0" err="1">
                <a:sym typeface="Symbol" charset="2"/>
              </a:rPr>
              <a:t></a:t>
            </a:r>
            <a:r>
              <a:rPr lang="en-US" b="1" i="1" dirty="0"/>
              <a:t>  P  U  {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}</a:t>
            </a:r>
          </a:p>
          <a:p>
            <a:pPr lvl="1"/>
            <a:r>
              <a:rPr lang="en-US" dirty="0"/>
              <a:t>For virtual address </a:t>
            </a:r>
            <a:r>
              <a:rPr lang="en-US" b="1" i="1" dirty="0"/>
              <a:t>a</a:t>
            </a:r>
            <a:r>
              <a:rPr lang="en-US" dirty="0"/>
              <a:t>: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 a</a:t>
            </a:r>
            <a:r>
              <a:rPr lang="en-US" i="1" dirty="0"/>
              <a:t>’</a:t>
            </a:r>
            <a:r>
              <a:rPr lang="en-US" dirty="0"/>
              <a:t>  if data at virtual address </a:t>
            </a:r>
            <a:r>
              <a:rPr lang="en-US" b="1" i="1" dirty="0"/>
              <a:t>a</a:t>
            </a:r>
            <a:r>
              <a:rPr lang="en-US" dirty="0"/>
              <a:t> is at physical address </a:t>
            </a:r>
            <a:r>
              <a:rPr lang="en-US" b="1" i="1" dirty="0"/>
              <a:t>a’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b="1" i="1" dirty="0"/>
              <a:t>P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 </a:t>
            </a:r>
            <a:r>
              <a:rPr lang="en-US" dirty="0"/>
              <a:t>if data at virtual address </a:t>
            </a:r>
            <a:r>
              <a:rPr lang="en-US" b="1" i="1" dirty="0"/>
              <a:t>a</a:t>
            </a:r>
            <a:r>
              <a:rPr lang="en-US" dirty="0"/>
              <a:t> is not in physical memory</a:t>
            </a:r>
          </a:p>
          <a:p>
            <a:pPr lvl="3"/>
            <a:r>
              <a:rPr lang="en-US" dirty="0"/>
              <a:t>Either invalid or stored on disk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igsuspend</a:t>
            </a:r>
            <a:r>
              <a:rPr lang="en-US" dirty="0"/>
              <a:t>???</a:t>
            </a:r>
          </a:p>
          <a:p>
            <a:pPr lvl="1"/>
            <a:r>
              <a:rPr lang="en-US" dirty="0"/>
              <a:t>You can only use </a:t>
            </a:r>
            <a:r>
              <a:rPr lang="en-US" dirty="0" err="1"/>
              <a:t>waitpid</a:t>
            </a:r>
            <a:r>
              <a:rPr lang="en-US" dirty="0"/>
              <a:t>() once, but there are probably two places you probably need to reap children (one for foreground jobs, one for background jobs).</a:t>
            </a:r>
          </a:p>
          <a:p>
            <a:pPr lvl="1"/>
            <a:r>
              <a:rPr lang="en-US" dirty="0"/>
              <a:t>Temptation: use </a:t>
            </a:r>
            <a:r>
              <a:rPr lang="en-US" dirty="0" err="1"/>
              <a:t>waitpid</a:t>
            </a:r>
            <a:r>
              <a:rPr lang="en-US" dirty="0"/>
              <a:t>() for background jobs; use </a:t>
            </a:r>
            <a:r>
              <a:rPr lang="en-US" dirty="0">
                <a:latin typeface="Consolas"/>
                <a:cs typeface="Consolas"/>
              </a:rPr>
              <a:t>sleep()</a:t>
            </a:r>
            <a:r>
              <a:rPr lang="en-US" dirty="0"/>
              <a:t> or a tight loop (i.e., </a:t>
            </a:r>
            <a:r>
              <a:rPr lang="en-US" dirty="0">
                <a:latin typeface="Consolas"/>
                <a:cs typeface="Consolas"/>
              </a:rPr>
              <a:t>while(1) </a:t>
            </a:r>
            <a:r>
              <a:rPr lang="en-US" dirty="0" smtClean="0">
                <a:latin typeface="Consolas"/>
                <a:cs typeface="Consolas"/>
              </a:rPr>
              <a:t>{}</a:t>
            </a:r>
            <a:r>
              <a:rPr lang="en-US" dirty="0" smtClean="0"/>
              <a:t>). </a:t>
            </a:r>
            <a:r>
              <a:rPr lang="en-US" b="1" dirty="0" smtClean="0"/>
              <a:t>This is okay for the assignment</a:t>
            </a:r>
            <a:endParaRPr lang="en-US" b="1" dirty="0">
              <a:latin typeface="Consolas"/>
              <a:cs typeface="Consolas"/>
            </a:endParaRPr>
          </a:p>
          <a:p>
            <a:pPr lvl="1"/>
            <a:r>
              <a:rPr lang="en-US" b="1" i="1" u="sng" dirty="0"/>
              <a:t>Correct</a:t>
            </a:r>
            <a:r>
              <a:rPr lang="en-US" dirty="0"/>
              <a:t> solution: use </a:t>
            </a:r>
            <a:r>
              <a:rPr lang="en-US" dirty="0" err="1"/>
              <a:t>sigsuspend</a:t>
            </a:r>
            <a:r>
              <a:rPr lang="en-US" dirty="0"/>
              <a:t> to block your process until a signal arrives.</a:t>
            </a:r>
          </a:p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sigsuspend(const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sigset_t</a:t>
            </a:r>
            <a:r>
              <a:rPr lang="en-US" dirty="0">
                <a:latin typeface="Consolas"/>
                <a:cs typeface="Consolas"/>
              </a:rPr>
              <a:t> *mask)</a:t>
            </a:r>
          </a:p>
          <a:p>
            <a:pPr lvl="1"/>
            <a:r>
              <a:rPr lang="en-US" i="1" dirty="0"/>
              <a:t>Temporarily </a:t>
            </a:r>
            <a:r>
              <a:rPr lang="en-US" dirty="0"/>
              <a:t>replaces the process’s signal mask with </a:t>
            </a:r>
            <a:r>
              <a:rPr lang="en-US" dirty="0">
                <a:latin typeface="Consolas"/>
                <a:cs typeface="Consolas"/>
              </a:rPr>
              <a:t>mask</a:t>
            </a:r>
            <a:r>
              <a:rPr lang="en-US" dirty="0">
                <a:cs typeface="Consolas"/>
              </a:rPr>
              <a:t>, which </a:t>
            </a:r>
            <a:r>
              <a:rPr lang="en-US" dirty="0"/>
              <a:t>should be the signals you </a:t>
            </a:r>
            <a:r>
              <a:rPr lang="en-US" b="1" dirty="0"/>
              <a:t>don’t</a:t>
            </a:r>
            <a:r>
              <a:rPr lang="en-US" dirty="0"/>
              <a:t> want to be interrupted by.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sigsuspend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/>
              <a:t>will return after an </a:t>
            </a:r>
            <a:r>
              <a:rPr lang="en-US" b="1" dirty="0"/>
              <a:t>un</a:t>
            </a:r>
            <a:r>
              <a:rPr lang="en-US" dirty="0"/>
              <a:t>blocked signal is received and its handler run. When it returns, it automatically reverts the process signal mask to its old value.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24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53279" y="1633336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63863" y="1703814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3279" y="3196475"/>
            <a:ext cx="19030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Physical page table 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address for the current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8992" y="4371965"/>
            <a:ext cx="16997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53000" y="4691628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Cache/memory sends data word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7) 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827088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Integrating VM and Cache</a:t>
            </a:r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2552700" y="3411249"/>
            <a:ext cx="384721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1028700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CPU</a:t>
            </a: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3267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5448300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2259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1638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4564063" y="2922299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4286250" y="176400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4286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4692650" y="3563649"/>
            <a:ext cx="3478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1638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3200400" y="4813011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4305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7532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6373813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6750050" y="3516609"/>
            <a:ext cx="4042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5981507" y="3575704"/>
            <a:ext cx="4796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6648450" y="2861974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5933633" y="2905779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3763963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3763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5207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5207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5399088" y="2402542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5207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5207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5399088" y="4155142"/>
            <a:ext cx="3583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6389688" y="3182649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6373813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6672263" y="4050009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6361113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6689725" y="226565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5573713" y="4596824"/>
            <a:ext cx="671979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8200" y="2222211"/>
            <a:ext cx="110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943437" y="6191230"/>
            <a:ext cx="72412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>
                <a:latin typeface="+mn-lt"/>
              </a:rPr>
              <a:t>VA: virtual address, PA: physical address, PTE: page table entry, PTEA = PTE address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small L1 delay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set-associative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/>
              <a:t>MMU uses the VPN portion of the virtual address to access the TLB: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4454526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/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6108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8670926" y="2607261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7842251" y="2607261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7637463" y="2607261"/>
            <a:ext cx="2874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4343400" y="2607261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7880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6056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5840413" y="2113518"/>
            <a:ext cx="5737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/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6107113" y="2607261"/>
            <a:ext cx="5913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5749926" y="2607261"/>
            <a:ext cx="4417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/>
              <a:t>p+t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838200" y="3739782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876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280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5017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0969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3050943" y="4994139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5403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33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40544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36496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3200" y="3847561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63600" y="452096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0130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06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1527188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11223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35657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859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079888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6750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8600" y="4628747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863600" y="5559357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0130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306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15271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11223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35657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4859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40798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6750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0" y="5667136"/>
            <a:ext cx="8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377610" y="1928852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 = 2</a:t>
            </a:r>
            <a:r>
              <a:rPr lang="en-US" sz="1800" baseline="30000" dirty="0">
                <a:latin typeface="Calibri" pitchFamily="34" charset="0"/>
              </a:rPr>
              <a:t>t</a:t>
            </a:r>
            <a:r>
              <a:rPr lang="en-US" sz="1800" dirty="0">
                <a:latin typeface="Calibri" pitchFamily="34" charset="0"/>
              </a:rPr>
              <a:t> sets</a:t>
            </a:r>
            <a:endParaRPr lang="en-US" sz="1800" baseline="30000" dirty="0">
              <a:latin typeface="Calibri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6121401" y="3213100"/>
            <a:ext cx="2967558" cy="1663700"/>
            <a:chOff x="6121401" y="3213100"/>
            <a:chExt cx="296755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6600" y="4177761"/>
              <a:ext cx="2002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28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84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2387" y="3119439"/>
            <a:ext cx="1370013" cy="541005"/>
            <a:chOff x="2592387" y="3119439"/>
            <a:chExt cx="1370013" cy="541005"/>
          </a:xfrm>
        </p:grpSpPr>
        <p:cxnSp>
          <p:nvCxnSpPr>
            <p:cNvPr id="38" name="Straight Arrow Connector 37"/>
            <p:cNvCxnSpPr>
              <a:stCxn id="37" idx="3"/>
            </p:cNvCxnSpPr>
            <p:nvPr/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3049587" y="3354782"/>
              <a:ext cx="38700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VA</a:t>
              </a:r>
            </a:p>
          </p:txBody>
        </p:sp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30787" y="3352800"/>
            <a:ext cx="1522413" cy="594390"/>
            <a:chOff x="5030787" y="3352800"/>
            <a:chExt cx="1522413" cy="59439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5606298" y="3352800"/>
              <a:ext cx="37475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PA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Oval 20"/>
            <p:cNvSpPr>
              <a:spLocks noChangeArrowheads="1"/>
            </p:cNvSpPr>
            <p:nvPr/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58988" y="3893139"/>
            <a:ext cx="4494213" cy="1444567"/>
            <a:chOff x="2058988" y="3893139"/>
            <a:chExt cx="4494213" cy="1444567"/>
          </a:xfrm>
        </p:grpSpPr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3887787" y="4778043"/>
              <a:ext cx="53102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Data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/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Oval 21"/>
            <p:cNvSpPr>
              <a:spLocks noChangeArrowheads="1"/>
            </p:cNvSpPr>
            <p:nvPr/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memory access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28532" y="2286000"/>
            <a:ext cx="502358" cy="721259"/>
            <a:chOff x="3928532" y="2286000"/>
            <a:chExt cx="502358" cy="721259"/>
          </a:xfrm>
        </p:grpSpPr>
        <p:sp>
          <p:nvSpPr>
            <p:cNvPr id="52" name="Oval 18"/>
            <p:cNvSpPr>
              <a:spLocks noChangeArrowheads="1"/>
            </p:cNvSpPr>
            <p:nvPr/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928532" y="2667000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46613" y="2286000"/>
            <a:ext cx="455342" cy="721259"/>
            <a:chOff x="4646613" y="2286000"/>
            <a:chExt cx="455342" cy="721259"/>
          </a:xfrm>
        </p:grpSpPr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648200" y="2311401"/>
              <a:ext cx="453755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PTE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memory access (the PTE)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6918325" cy="4972050"/>
          </a:xfrm>
        </p:spPr>
        <p:txBody>
          <a:bodyPr/>
          <a:lstStyle/>
          <a:p>
            <a:r>
              <a:rPr lang="en-GB" dirty="0"/>
              <a:t>Suppose:</a:t>
            </a:r>
          </a:p>
          <a:p>
            <a:pPr lvl="1"/>
            <a:r>
              <a:rPr lang="en-GB" dirty="0"/>
              <a:t>4KB (2</a:t>
            </a:r>
            <a:r>
              <a:rPr lang="en-GB" baseline="30000" dirty="0"/>
              <a:t>12</a:t>
            </a:r>
            <a:r>
              <a:rPr lang="en-GB" dirty="0"/>
              <a:t>) page size, 48-bit address space, 8-byte PTE </a:t>
            </a:r>
          </a:p>
          <a:p>
            <a:endParaRPr lang="en-GB" dirty="0"/>
          </a:p>
          <a:p>
            <a:r>
              <a:rPr lang="en-GB" dirty="0"/>
              <a:t>Problem:</a:t>
            </a:r>
          </a:p>
          <a:p>
            <a:pPr lvl="1"/>
            <a:r>
              <a:rPr lang="en-GB" dirty="0"/>
              <a:t>Would need a 512 GB page table!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48</a:t>
            </a:r>
            <a:r>
              <a:rPr lang="en-GB" dirty="0"/>
              <a:t> * 2</a:t>
            </a:r>
            <a:r>
              <a:rPr lang="en-GB" baseline="30000" dirty="0"/>
              <a:t>-12  </a:t>
            </a:r>
            <a:r>
              <a:rPr lang="en-GB" dirty="0"/>
              <a:t>* 2</a:t>
            </a:r>
            <a:r>
              <a:rPr lang="en-GB" baseline="30000" dirty="0"/>
              <a:t>3</a:t>
            </a:r>
            <a:r>
              <a:rPr lang="en-GB" dirty="0"/>
              <a:t> = 2</a:t>
            </a:r>
            <a:r>
              <a:rPr lang="en-GB" baseline="30000" dirty="0"/>
              <a:t>39</a:t>
            </a:r>
            <a:r>
              <a:rPr lang="en-GB" dirty="0"/>
              <a:t> bytes</a:t>
            </a:r>
          </a:p>
          <a:p>
            <a:endParaRPr lang="en-GB" dirty="0"/>
          </a:p>
          <a:p>
            <a:r>
              <a:rPr lang="en-GB" dirty="0"/>
              <a:t>Common solution: Multi-level page table</a:t>
            </a:r>
          </a:p>
          <a:p>
            <a:r>
              <a:rPr lang="en-GB" dirty="0"/>
              <a:t>Example: 2-level page table</a:t>
            </a:r>
          </a:p>
          <a:p>
            <a:pPr lvl="1"/>
            <a:r>
              <a:rPr lang="en-GB" dirty="0"/>
              <a:t>Level 1 table: each PTE points to a page table (always memory resident)</a:t>
            </a:r>
          </a:p>
          <a:p>
            <a:pPr lvl="1"/>
            <a:r>
              <a:rPr lang="en-GB" dirty="0"/>
              <a:t>Level 2 table: each PTE points to a page </a:t>
            </a:r>
            <a:br>
              <a:rPr lang="en-GB" dirty="0"/>
            </a:br>
            <a:r>
              <a:rPr lang="en-GB" dirty="0"/>
              <a:t>(paged in and out like any other data)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43743" y="1333500"/>
            <a:ext cx="2671657" cy="4696895"/>
            <a:chOff x="6243743" y="1333500"/>
            <a:chExt cx="2671657" cy="4696895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43743" y="2719927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363395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9917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363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887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72543" y="1333500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990208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361808"/>
              <a:ext cx="1295400" cy="2317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423845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Lab FAQ: </a:t>
            </a:r>
            <a:r>
              <a:rPr lang="en-US" dirty="0" err="1"/>
              <a:t>sigsuspend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b="0" dirty="0" err="1">
                <a:latin typeface="Consolas"/>
                <a:cs typeface="Consolas"/>
              </a:rPr>
              <a:t>int</a:t>
            </a:r>
            <a:r>
              <a:rPr lang="en-US" sz="1200" b="0" dirty="0">
                <a:latin typeface="Consolas"/>
                <a:cs typeface="Consolas"/>
              </a:rPr>
              <a:t> main() {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 err="1">
                <a:latin typeface="Consolas"/>
                <a:cs typeface="Consolas"/>
              </a:rPr>
              <a:t>sigset_t</a:t>
            </a:r>
            <a:r>
              <a:rPr lang="en-US" sz="1200" b="0" dirty="0">
                <a:latin typeface="Consolas"/>
                <a:cs typeface="Consolas"/>
              </a:rPr>
              <a:t> </a:t>
            </a:r>
            <a:r>
              <a:rPr lang="en-US" sz="1200" b="0" dirty="0" err="1">
                <a:latin typeface="Consolas"/>
                <a:cs typeface="Consolas"/>
              </a:rPr>
              <a:t>waitmask</a:t>
            </a:r>
            <a:r>
              <a:rPr lang="en-US" sz="1200" b="0" dirty="0">
                <a:latin typeface="Consolas"/>
                <a:cs typeface="Consolas"/>
              </a:rPr>
              <a:t>, </a:t>
            </a:r>
            <a:r>
              <a:rPr lang="en-US" sz="1200" b="0" dirty="0" err="1">
                <a:latin typeface="Consolas"/>
                <a:cs typeface="Consolas"/>
              </a:rPr>
              <a:t>newmask</a:t>
            </a:r>
            <a:r>
              <a:rPr lang="en-US" sz="1200" b="0" dirty="0">
                <a:latin typeface="Consolas"/>
                <a:cs typeface="Consolas"/>
              </a:rPr>
              <a:t>, </a:t>
            </a:r>
            <a:r>
              <a:rPr lang="en-US" sz="1200" b="0" dirty="0" err="1">
                <a:latin typeface="Consolas"/>
                <a:cs typeface="Consolas"/>
              </a:rPr>
              <a:t>oldmask</a:t>
            </a:r>
            <a:r>
              <a:rPr lang="en-US" sz="1200" b="0" dirty="0">
                <a:latin typeface="Consolas"/>
                <a:cs typeface="Consolas"/>
              </a:rPr>
              <a:t>;</a:t>
            </a:r>
          </a:p>
          <a:p>
            <a:pPr>
              <a:buNone/>
            </a:pPr>
            <a:endParaRPr lang="en-US" sz="1200" b="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/* set </a:t>
            </a:r>
            <a:r>
              <a:rPr lang="en-US" sz="1200" b="0" dirty="0" err="1">
                <a:latin typeface="Consolas"/>
                <a:cs typeface="Consolas"/>
              </a:rPr>
              <a:t>waitmask</a:t>
            </a:r>
            <a:r>
              <a:rPr lang="en-US" sz="1200" b="0" dirty="0">
                <a:latin typeface="Consolas"/>
                <a:cs typeface="Consolas"/>
              </a:rPr>
              <a:t> with everything </a:t>
            </a:r>
            <a:r>
              <a:rPr lang="en-US" sz="1200" b="0" dirty="0">
                <a:solidFill>
                  <a:srgbClr val="FF0000"/>
                </a:solidFill>
                <a:latin typeface="Consolas"/>
                <a:cs typeface="Consolas"/>
              </a:rPr>
              <a:t>except </a:t>
            </a:r>
            <a:r>
              <a:rPr lang="en-US" sz="1200" b="0" dirty="0">
                <a:latin typeface="Consolas"/>
                <a:cs typeface="Consolas"/>
              </a:rPr>
              <a:t>SIGINT */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 err="1">
                <a:latin typeface="Consolas"/>
                <a:cs typeface="Consolas"/>
              </a:rPr>
              <a:t>sigfillset(&amp;waitmask</a:t>
            </a:r>
            <a:r>
              <a:rPr lang="en-US" sz="1200" b="0" dirty="0">
                <a:latin typeface="Consolas"/>
                <a:cs typeface="Consolas"/>
              </a:rPr>
              <a:t>);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 err="1">
                <a:latin typeface="Consolas"/>
                <a:cs typeface="Consolas"/>
              </a:rPr>
              <a:t>sigdelset(&amp;waitmask</a:t>
            </a:r>
            <a:r>
              <a:rPr lang="en-US" sz="1200" b="0" dirty="0">
                <a:latin typeface="Consolas"/>
                <a:cs typeface="Consolas"/>
              </a:rPr>
              <a:t>, SIGINT);</a:t>
            </a:r>
          </a:p>
          <a:p>
            <a:pPr>
              <a:buNone/>
            </a:pPr>
            <a:endParaRPr lang="en-US" sz="1200" b="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/* set </a:t>
            </a:r>
            <a:r>
              <a:rPr lang="en-US" sz="1200" b="0" dirty="0" err="1">
                <a:latin typeface="Consolas"/>
                <a:cs typeface="Consolas"/>
              </a:rPr>
              <a:t>newmask</a:t>
            </a:r>
            <a:r>
              <a:rPr lang="en-US" sz="1200" b="0" dirty="0">
                <a:latin typeface="Consolas"/>
                <a:cs typeface="Consolas"/>
              </a:rPr>
              <a:t> with </a:t>
            </a:r>
            <a:r>
              <a:rPr lang="en-US" sz="1200" b="0" dirty="0">
                <a:solidFill>
                  <a:srgbClr val="FF0000"/>
                </a:solidFill>
                <a:latin typeface="Consolas"/>
                <a:cs typeface="Consolas"/>
              </a:rPr>
              <a:t>only </a:t>
            </a:r>
            <a:r>
              <a:rPr lang="en-US" sz="1200" b="0" dirty="0">
                <a:latin typeface="Consolas"/>
                <a:cs typeface="Consolas"/>
              </a:rPr>
              <a:t>SIGINT */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 err="1">
                <a:latin typeface="Consolas"/>
                <a:cs typeface="Consolas"/>
              </a:rPr>
              <a:t>sigemptyset(&amp;newmask</a:t>
            </a:r>
            <a:r>
              <a:rPr lang="en-US" sz="1200" b="0" dirty="0">
                <a:latin typeface="Consolas"/>
                <a:cs typeface="Consolas"/>
              </a:rPr>
              <a:t>);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 err="1">
                <a:latin typeface="Consolas"/>
                <a:cs typeface="Consolas"/>
              </a:rPr>
              <a:t>sigaddset(&amp;newmask</a:t>
            </a:r>
            <a:r>
              <a:rPr lang="en-US" sz="1200" b="0" dirty="0">
                <a:latin typeface="Consolas"/>
                <a:cs typeface="Consolas"/>
              </a:rPr>
              <a:t>, SIGINT);</a:t>
            </a:r>
          </a:p>
          <a:p>
            <a:pPr>
              <a:buNone/>
            </a:pPr>
            <a:endParaRPr lang="en-US" sz="1200" b="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if (</a:t>
            </a:r>
            <a:r>
              <a:rPr lang="en-US" sz="1200" b="0" dirty="0" err="1">
                <a:latin typeface="Consolas"/>
                <a:cs typeface="Consolas"/>
              </a:rPr>
              <a:t>sigprocmask(SIG_BLOCK</a:t>
            </a:r>
            <a:r>
              <a:rPr lang="en-US" sz="1200" b="0" dirty="0">
                <a:latin typeface="Consolas"/>
                <a:cs typeface="Consolas"/>
              </a:rPr>
              <a:t>, &amp;</a:t>
            </a:r>
            <a:r>
              <a:rPr lang="en-US" sz="1200" b="0" dirty="0" err="1">
                <a:latin typeface="Consolas"/>
                <a:cs typeface="Consolas"/>
              </a:rPr>
              <a:t>newmask</a:t>
            </a:r>
            <a:r>
              <a:rPr lang="en-US" sz="1200" b="0" dirty="0">
                <a:latin typeface="Consolas"/>
                <a:cs typeface="Consolas"/>
              </a:rPr>
              <a:t>, &amp;</a:t>
            </a:r>
            <a:r>
              <a:rPr lang="en-US" sz="1200" b="0" dirty="0" err="1">
                <a:latin typeface="Consolas"/>
                <a:cs typeface="Consolas"/>
              </a:rPr>
              <a:t>oldmask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) &lt; 0) </a:t>
            </a:r>
            <a:r>
              <a:rPr lang="en-US" sz="1200" b="0" dirty="0">
                <a:solidFill>
                  <a:srgbClr val="000000"/>
                </a:solidFill>
                <a:latin typeface="Consolas"/>
                <a:cs typeface="Consolas"/>
              </a:rPr>
              <a:t>//</a:t>
            </a:r>
            <a:r>
              <a:rPr lang="en-US" sz="1200" b="0" dirty="0" err="1">
                <a:solidFill>
                  <a:srgbClr val="000000"/>
                </a:solidFill>
                <a:latin typeface="Consolas"/>
                <a:cs typeface="Consolas"/>
              </a:rPr>
              <a:t>oldmask</a:t>
            </a:r>
            <a:r>
              <a:rPr lang="en-US" sz="1200" b="0" dirty="0">
                <a:solidFill>
                  <a:srgbClr val="000000"/>
                </a:solidFill>
                <a:latin typeface="Consolas"/>
                <a:cs typeface="Consolas"/>
              </a:rPr>
              <a:t> now stores </a:t>
            </a:r>
            <a:r>
              <a:rPr lang="en-US" sz="1200" b="0" dirty="0" err="1">
                <a:solidFill>
                  <a:srgbClr val="000000"/>
                </a:solidFill>
                <a:latin typeface="Consolas"/>
                <a:cs typeface="Consolas"/>
              </a:rPr>
              <a:t>prev</a:t>
            </a:r>
            <a:r>
              <a:rPr lang="en-US" sz="1200" b="0" dirty="0">
                <a:solidFill>
                  <a:srgbClr val="000000"/>
                </a:solidFill>
                <a:latin typeface="Consolas"/>
                <a:cs typeface="Consolas"/>
              </a:rPr>
              <a:t> mask</a:t>
            </a:r>
          </a:p>
          <a:p>
            <a:pPr>
              <a:buNone/>
            </a:pP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		</a:t>
            </a:r>
            <a:r>
              <a:rPr lang="en-US" sz="1200" b="0" dirty="0" err="1">
                <a:solidFill>
                  <a:schemeClr val="bg2"/>
                </a:solidFill>
                <a:latin typeface="Consolas"/>
                <a:cs typeface="Consolas"/>
              </a:rPr>
              <a:t>unix_error("SIG_BLOCK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 error");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/* CRITICAL REGION OF CODE (SIGINT blocked) */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/* pause, allowing ONLY SIGINT */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if (</a:t>
            </a:r>
            <a:r>
              <a:rPr lang="en-US" sz="1200" b="0" dirty="0" err="1">
                <a:latin typeface="Consolas"/>
                <a:cs typeface="Consolas"/>
              </a:rPr>
              <a:t>sigsuspend(&amp;waitmask</a:t>
            </a:r>
            <a:r>
              <a:rPr lang="en-US" sz="1200" b="0" dirty="0">
                <a:latin typeface="Consolas"/>
                <a:cs typeface="Consolas"/>
              </a:rPr>
              <a:t>)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 != -1)</a:t>
            </a:r>
          </a:p>
          <a:p>
            <a:pPr>
              <a:buNone/>
            </a:pP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		</a:t>
            </a:r>
            <a:r>
              <a:rPr lang="en-US" sz="1200" b="0" dirty="0" err="1">
                <a:solidFill>
                  <a:schemeClr val="bg2"/>
                </a:solidFill>
                <a:latin typeface="Consolas"/>
                <a:cs typeface="Consolas"/>
              </a:rPr>
              <a:t>unix_error("sigsuspend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 error");</a:t>
            </a:r>
          </a:p>
          <a:p>
            <a:pPr>
              <a:buNone/>
            </a:pPr>
            <a:endParaRPr lang="en-US" sz="1200" b="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/* RETURN FROM SIGSUSPEND (returns to signal state from before </a:t>
            </a:r>
            <a:r>
              <a:rPr lang="en-US" sz="1200" b="0" dirty="0" err="1">
                <a:latin typeface="Consolas"/>
                <a:cs typeface="Consolas"/>
              </a:rPr>
              <a:t>sigsuspend</a:t>
            </a:r>
            <a:r>
              <a:rPr lang="en-US" sz="1200" b="0" dirty="0">
                <a:latin typeface="Consolas"/>
                <a:cs typeface="Consolas"/>
              </a:rPr>
              <a:t>) */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/* Reset signal mask which unblocks SIGINT */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	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if (</a:t>
            </a:r>
            <a:r>
              <a:rPr lang="en-US" sz="1200" b="0" dirty="0" err="1">
                <a:latin typeface="Consolas"/>
                <a:cs typeface="Consolas"/>
              </a:rPr>
              <a:t>sigprocmask(SIG_SETMASK</a:t>
            </a:r>
            <a:r>
              <a:rPr lang="en-US" sz="1200" b="0" dirty="0">
                <a:latin typeface="Consolas"/>
                <a:cs typeface="Consolas"/>
              </a:rPr>
              <a:t>, &amp;</a:t>
            </a:r>
            <a:r>
              <a:rPr lang="en-US" sz="1200" b="0" dirty="0" err="1">
                <a:latin typeface="Consolas"/>
                <a:cs typeface="Consolas"/>
              </a:rPr>
              <a:t>oldmask</a:t>
            </a:r>
            <a:r>
              <a:rPr lang="en-US" sz="1200" b="0" dirty="0">
                <a:latin typeface="Consolas"/>
                <a:cs typeface="Consolas"/>
              </a:rPr>
              <a:t>, NULL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) &lt; 0)</a:t>
            </a:r>
          </a:p>
          <a:p>
            <a:pPr>
              <a:buNone/>
            </a:pP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		</a:t>
            </a:r>
            <a:r>
              <a:rPr lang="en-US" sz="1200" b="0" dirty="0" err="1">
                <a:solidFill>
                  <a:schemeClr val="bg2"/>
                </a:solidFill>
                <a:latin typeface="Consolas"/>
                <a:cs typeface="Consolas"/>
              </a:rPr>
              <a:t>unix_error("SIG_SETMASK</a:t>
            </a:r>
            <a:r>
              <a:rPr lang="en-US" sz="1200" b="0" dirty="0">
                <a:solidFill>
                  <a:schemeClr val="bg2"/>
                </a:solidFill>
                <a:latin typeface="Consolas"/>
                <a:cs typeface="Consolas"/>
              </a:rPr>
              <a:t> error");</a:t>
            </a:r>
          </a:p>
          <a:p>
            <a:pPr>
              <a:buNone/>
            </a:pPr>
            <a:r>
              <a:rPr lang="en-US" sz="1200" b="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08932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00886" y="1106488"/>
            <a:ext cx="120571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1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858933" y="6426198"/>
            <a:ext cx="507510" cy="334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1025" y="1112838"/>
            <a:ext cx="129708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2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538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538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538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5538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38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538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38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538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538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473825" y="1641475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252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52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252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3252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3252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3252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3252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252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3252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null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252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252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5538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unallocated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538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5538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5537199" y="1106488"/>
            <a:ext cx="982256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4243388" y="17907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4243388" y="24003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4243388" y="27051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4243388" y="33147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4243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1957388" y="2171700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1957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1957388" y="4840288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838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(1K - 9)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838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838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838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838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838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838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838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838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838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838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6665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6918090" y="2403475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6665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6916503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6589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6916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6589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6918090" y="6000750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" y="6324600"/>
            <a:ext cx="410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32 bit addresses, 4KB pages, 4-byte </a:t>
            </a:r>
            <a:r>
              <a:rPr lang="en-US" sz="1800" i="1" dirty="0" err="1">
                <a:latin typeface="Calibri" pitchFamily="34" charset="0"/>
              </a:rPr>
              <a:t>PTEs</a:t>
            </a:r>
            <a:endParaRPr lang="en-US" sz="1800" i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939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1630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7388225" y="2692986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6559550" y="26929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1524000" y="26548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28797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41243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5364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1820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2163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1820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3027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3370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3027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5541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5884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5541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7388225" y="5101809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6559550" y="5101809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2751137" y="5098634"/>
            <a:ext cx="4838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2570162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2874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28797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3789362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4090987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40989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7062787" y="3419475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6557962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6773862" y="4613861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4779962" y="5145673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4779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5186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45259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48942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1957387" y="337156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1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3176587" y="3362037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2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5681662" y="335251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k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702071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view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System </a:t>
            </a:r>
            <a:r>
              <a:rPr lang="en-GB" dirty="0"/>
              <a:t>v</a:t>
            </a:r>
            <a:r>
              <a:rPr lang="en-GB" dirty="0">
                <a:effectLst/>
              </a:rPr>
              <a:t>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System Using Physical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791200"/>
            <a:ext cx="8307388" cy="881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“simple” systems like embedded 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03002" y="41862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733628" y="2133600"/>
            <a:ext cx="1567353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715726" y="4832740"/>
            <a:ext cx="10693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93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2667000" y="2732732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5791201" y="30416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403850" y="39568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2133602" y="3000809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352800" y="26670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Virtual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Virtual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4100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sz="2000" dirty="0">
                <a:solidFill>
                  <a:srgbClr val="990000"/>
                </a:solidFill>
              </a:rPr>
              <a:t>Linear address space: </a:t>
            </a:r>
            <a:r>
              <a:rPr lang="en-US" sz="2000" b="0" dirty="0"/>
              <a:t>Ordered set of contiguous non-negative integer addresses:</a:t>
            </a:r>
            <a:br>
              <a:rPr lang="en-US" sz="2000" b="0" dirty="0"/>
            </a:br>
            <a:r>
              <a:rPr lang="en-US" sz="2000" b="0" dirty="0"/>
              <a:t>		{0, 1, 2, 3 … }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>
                <a:solidFill>
                  <a:srgbClr val="990000"/>
                </a:solidFill>
              </a:rPr>
              <a:t>Virtual address space: </a:t>
            </a:r>
            <a:r>
              <a:rPr lang="en-US" sz="2000" b="0" dirty="0"/>
              <a:t>Set of N = 2</a:t>
            </a:r>
            <a:r>
              <a:rPr lang="en-US" sz="2000" b="0" baseline="30000" dirty="0"/>
              <a:t>n</a:t>
            </a:r>
            <a:r>
              <a:rPr lang="en-US" sz="2000" b="0" dirty="0"/>
              <a:t> virtual addresses</a:t>
            </a:r>
            <a:br>
              <a:rPr lang="en-US" sz="2000" b="0" dirty="0"/>
            </a:br>
            <a:r>
              <a:rPr lang="en-US" sz="2000" b="0" dirty="0"/>
              <a:t>		{0, 1, 2, 3, …, N-1}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/>
              <a:t>Set of M = 2</a:t>
            </a:r>
            <a:r>
              <a:rPr lang="en-US" sz="2000" b="0" baseline="30000" dirty="0"/>
              <a:t>m</a:t>
            </a:r>
            <a:r>
              <a:rPr lang="en-US" sz="2000" b="0" dirty="0"/>
              <a:t> physical addresses</a:t>
            </a:r>
            <a:br>
              <a:rPr lang="en-US" sz="2000" b="0" dirty="0"/>
            </a:br>
            <a:r>
              <a:rPr lang="en-US" sz="2000" b="0" dirty="0"/>
              <a:t>		{0, 1, 2, 3, …, M-1}</a:t>
            </a:r>
          </a:p>
          <a:p>
            <a:pPr marL="0" indent="0">
              <a:buNone/>
            </a:pPr>
            <a:endParaRPr lang="en-US" sz="2000" b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Memory (VM)?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Uses main </a:t>
            </a:r>
            <a:r>
              <a:rPr lang="en-GB" dirty="0"/>
              <a:t>memory efficiently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DRAM as a cache for parts of a virtual address space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Simplifies memory 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the same uniform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program cannot access privileged kernel information and code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18308</TotalTime>
  <Words>2940</Words>
  <Application>Microsoft Macintosh PowerPoint</Application>
  <PresentationFormat>On-screen Show (4:3)</PresentationFormat>
  <Paragraphs>963</Paragraphs>
  <Slides>42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Arial</vt:lpstr>
      <vt:lpstr>Arial Narrow</vt:lpstr>
      <vt:lpstr>Calibri</vt:lpstr>
      <vt:lpstr>Consolas</vt:lpstr>
      <vt:lpstr>Courier New</vt:lpstr>
      <vt:lpstr>ＭＳ Ｐゴシック</vt:lpstr>
      <vt:lpstr>msgothic</vt:lpstr>
      <vt:lpstr>Symbol</vt:lpstr>
      <vt:lpstr>Times New Roman</vt:lpstr>
      <vt:lpstr>Wingdings</vt:lpstr>
      <vt:lpstr>Wingdings 2</vt:lpstr>
      <vt:lpstr>template2007</vt:lpstr>
      <vt:lpstr>Virtual Memory: Concepts  CSCI 380: Operating Systems  Lecture #5</vt:lpstr>
      <vt:lpstr>Shell Lab FAQ</vt:lpstr>
      <vt:lpstr>Shell Lab FAQ</vt:lpstr>
      <vt:lpstr>Shell Lab FAQ: sigsuspend example</vt:lpstr>
      <vt:lpstr>Today  </vt:lpstr>
      <vt:lpstr>A System Using Physical Addressing</vt:lpstr>
      <vt:lpstr>A System Using Virtual Addressing</vt:lpstr>
      <vt:lpstr>Address Spaces</vt:lpstr>
      <vt:lpstr>Why Virtual Memory (VM)?</vt:lpstr>
      <vt:lpstr>Today  </vt:lpstr>
      <vt:lpstr>VM as a Tool for Caching</vt:lpstr>
      <vt:lpstr>DRAM Cache Organization</vt:lpstr>
      <vt:lpstr>Enabling Data Structure: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Allocating Pages</vt:lpstr>
      <vt:lpstr>Locality to the Rescue Again!</vt:lpstr>
      <vt:lpstr>Today  </vt:lpstr>
      <vt:lpstr>VM as a Tool for Memory Management</vt:lpstr>
      <vt:lpstr>VM as a Tool for Memory Management</vt:lpstr>
      <vt:lpstr>Simplifying Linking and Loading</vt:lpstr>
      <vt:lpstr>Today  </vt:lpstr>
      <vt:lpstr>VM as a Tool for Memory Protection</vt:lpstr>
      <vt:lpstr>Today  </vt:lpstr>
      <vt:lpstr>VM Address Translation</vt:lpstr>
      <vt:lpstr>Summary of Address 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Company> 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Microsoft Office User</cp:lastModifiedBy>
  <cp:revision>569</cp:revision>
  <cp:lastPrinted>1999-09-20T15:19:18Z</cp:lastPrinted>
  <dcterms:created xsi:type="dcterms:W3CDTF">2011-01-05T23:17:11Z</dcterms:created>
  <dcterms:modified xsi:type="dcterms:W3CDTF">2018-09-18T13:44:27Z</dcterms:modified>
</cp:coreProperties>
</file>