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9"/>
  </p:notesMasterIdLst>
  <p:sldIdLst>
    <p:sldId id="341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52" autoAdjust="0"/>
  </p:normalViewPr>
  <p:slideViewPr>
    <p:cSldViewPr>
      <p:cViewPr>
        <p:scale>
          <a:sx n="90" d="100"/>
          <a:sy n="90" d="100"/>
        </p:scale>
        <p:origin x="1648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2F0C36-4ADF-49A9-945F-A378758E265D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43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</a:t>
            </a:r>
            <a:r>
              <a:rPr lang="en-US" dirty="0" smtClean="0"/>
              <a:t>161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 (desired)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p1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Point(5, -2);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Point p2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Point();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origin, (0, 0)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dirty="0" smtClean="0"/>
              <a:t>Data in 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object: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Methods in 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object:</a:t>
            </a:r>
          </a:p>
        </p:txBody>
      </p:sp>
      <p:graphicFrame>
        <p:nvGraphicFramePr>
          <p:cNvPr id="823300" name="Group 4"/>
          <p:cNvGraphicFramePr>
            <a:graphicFrameLocks noGrp="1"/>
          </p:cNvGraphicFramePr>
          <p:nvPr/>
        </p:nvGraphicFramePr>
        <p:xfrm>
          <a:off x="2057401" y="4673600"/>
          <a:ext cx="8418513" cy="2032000"/>
        </p:xfrm>
        <a:graphic>
          <a:graphicData uri="http://schemas.openxmlformats.org/drawingml/2006/table">
            <a:tbl>
              <a:tblPr/>
              <a:tblGrid>
                <a:gridCol w="2581275"/>
                <a:gridCol w="583723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setLocation(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sets the point's x and y to the given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translate(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adjusts the point's x and y by the given amounts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distance(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how far away the point is from point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draw(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displays the point on a drawing panel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20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86830"/>
              </p:ext>
            </p:extLst>
          </p:nvPr>
        </p:nvGraphicFramePr>
        <p:xfrm>
          <a:off x="2057401" y="2791619"/>
          <a:ext cx="4511675" cy="1219200"/>
        </p:xfrm>
        <a:graphic>
          <a:graphicData uri="http://schemas.openxmlformats.org/drawingml/2006/table">
            <a:tbl>
              <a:tblPr/>
              <a:tblGrid>
                <a:gridCol w="1589088"/>
                <a:gridCol w="2922587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Field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x-coordinate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 point's y-coordinate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39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class as blueprint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9710"/>
            <a:ext cx="11430000" cy="517533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7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The class (blueprint) will describe how to create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Each object will contain its own data and methods.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1295401"/>
            <a:ext cx="35052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Point class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int x,  y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810000" y="3124201"/>
            <a:ext cx="4191000" cy="519113"/>
            <a:chOff x="1440" y="2448"/>
            <a:chExt cx="2640" cy="327"/>
          </a:xfrm>
        </p:grpSpPr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 flipH="1">
              <a:off x="1440" y="2448"/>
              <a:ext cx="1296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2832" y="2448"/>
              <a:ext cx="1248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600200" y="3706814"/>
            <a:ext cx="2895600" cy="1673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#1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5,   y = -2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4572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-245,   y = 1897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7620000" y="3706814"/>
            <a:ext cx="28956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 b="1" u="sng">
                <a:latin typeface="Tahoma" panose="020B0604030504040204" pitchFamily="34" charset="0"/>
                <a:cs typeface="Times New Roman" panose="02020603050405020304" pitchFamily="18" charset="0"/>
              </a:rPr>
              <a:t>Point object #3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x = 18,   y = 42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setLocation(int x, int 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translate(int dx, int dy)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distance(Point p)</a:t>
            </a:r>
            <a:b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Courier New" panose="02070309020205020404" pitchFamily="49" charset="0"/>
                <a:cs typeface="Times New Roman" panose="02020603050405020304" pitchFamily="18" charset="0"/>
              </a:rPr>
              <a:t>draw(Graphics g)</a:t>
            </a:r>
          </a:p>
        </p:txBody>
      </p:sp>
    </p:spTree>
    <p:extLst>
      <p:ext uri="{BB962C8B-B14F-4D97-AF65-F5344CB8AC3E}">
        <p14:creationId xmlns:p14="http://schemas.microsoft.com/office/powerpoint/2010/main" val="248042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state: Fields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1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 class, version 1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Save this code into a file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Point.java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above code creates a new type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contains two pieces of data:</a:t>
            </a:r>
          </a:p>
          <a:p>
            <a:pPr lvl="2" eaLnBrk="1" hangingPunct="1"/>
            <a:r>
              <a:rPr lang="en-US" altLang="en-US" dirty="0" smtClean="0"/>
              <a:t>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named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, and</a:t>
            </a:r>
          </a:p>
          <a:p>
            <a:pPr lvl="2" eaLnBrk="1" hangingPunct="1"/>
            <a:r>
              <a:rPr lang="en-US" altLang="en-US" dirty="0" smtClean="0"/>
              <a:t>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named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objects do not contain any behavior (yet).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5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Fields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field</a:t>
            </a:r>
            <a:r>
              <a:rPr lang="en-US" altLang="en-US" dirty="0" smtClean="0"/>
              <a:t>: A variable inside an object that is part of its state.</a:t>
            </a:r>
          </a:p>
          <a:p>
            <a:pPr lvl="1" eaLnBrk="1" hangingPunct="1"/>
            <a:r>
              <a:rPr lang="en-US" altLang="en-US" dirty="0" smtClean="0"/>
              <a:t>Each object has </a:t>
            </a:r>
            <a:r>
              <a:rPr lang="en-US" altLang="en-US" i="1" dirty="0" smtClean="0">
                <a:solidFill>
                  <a:srgbClr val="7030A0"/>
                </a:solidFill>
              </a:rPr>
              <a:t>its own copy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of each field.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Declaration syntax:</a:t>
            </a:r>
          </a:p>
          <a:p>
            <a:pPr lvl="1" eaLnBrk="1" hangingPunct="1">
              <a:buFontTx/>
              <a:buNone/>
            </a:pPr>
            <a:endParaRPr lang="en-US" altLang="en-US" sz="900" b="1" i="1" dirty="0"/>
          </a:p>
          <a:p>
            <a:pPr lvl="1" eaLnBrk="1" hangingPunct="1">
              <a:buFontTx/>
              <a:buNone/>
            </a:pPr>
            <a:r>
              <a:rPr lang="en-US" altLang="en-US" b="1" i="1" dirty="0" smtClean="0"/>
              <a:t>	</a:t>
            </a:r>
            <a:r>
              <a:rPr lang="en-US" altLang="en-US" b="1" dirty="0" smtClean="0"/>
              <a:t>type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class Student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String name;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double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gpa</a:t>
            </a:r>
            <a:r>
              <a:rPr lang="en-US" altLang="en-US" b="1" dirty="0" smtClean="0">
                <a:latin typeface="Courier New" panose="02070309020205020404" pitchFamily="49" charset="0"/>
              </a:rPr>
              <a:t>;</a:t>
            </a:r>
            <a:r>
              <a:rPr lang="en-US" altLang="en-US" dirty="0" smtClean="0">
                <a:latin typeface="Courier New" panose="02070309020205020404" pitchFamily="49" charset="0"/>
              </a:rPr>
              <a:t>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76289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fields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Other classes can access/modify an object's fields.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/>
              <a:t>access:	</a:t>
            </a:r>
            <a:r>
              <a:rPr lang="en-US" altLang="en-US" b="1" dirty="0" err="1" smtClean="0"/>
              <a:t>variable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dirty="0" smtClean="0"/>
              <a:t>modify:	</a:t>
            </a:r>
            <a:r>
              <a:rPr lang="en-US" altLang="en-US" b="1" dirty="0" err="1" smtClean="0"/>
              <a:t>variable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=</a:t>
            </a:r>
            <a:r>
              <a:rPr lang="en-US" altLang="en-US" b="1" i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tabLst>
                <a:tab pos="22860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286000" algn="l"/>
              </a:tabLst>
            </a:pPr>
            <a:endParaRPr lang="en-US" altLang="en-US" dirty="0" smtClean="0"/>
          </a:p>
          <a:p>
            <a:pPr marL="273050" indent="-273050">
              <a:tabLst>
                <a:tab pos="2286000" algn="l"/>
              </a:tabLst>
            </a:pPr>
            <a:r>
              <a:rPr lang="en-US" altLang="en-US" dirty="0" smtClean="0"/>
              <a:t>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p1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Point p2 = new Point();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x-</a:t>
            </a:r>
            <a:r>
              <a:rPr lang="en-US" altLang="en-US" sz="1800" dirty="0" err="1">
                <a:latin typeface="Courier New" panose="02070309020205020404" pitchFamily="49" charset="0"/>
              </a:rPr>
              <a:t>coord</a:t>
            </a:r>
            <a:r>
              <a:rPr lang="en-US" altLang="en-US" sz="1800" dirty="0">
                <a:latin typeface="Courier New" panose="02070309020205020404" pitchFamily="49" charset="0"/>
              </a:rPr>
              <a:t> is " + </a:t>
            </a:r>
            <a:r>
              <a:rPr lang="en-US" altLang="en-US" sz="1800" b="1" dirty="0">
                <a:latin typeface="Courier New" panose="02070309020205020404" pitchFamily="49" charset="0"/>
              </a:rPr>
              <a:t>p1.x</a:t>
            </a:r>
            <a:r>
              <a:rPr lang="en-US" altLang="en-US" sz="1800" dirty="0">
                <a:latin typeface="Courier New" panose="02070309020205020404" pitchFamily="49" charset="0"/>
              </a:rPr>
              <a:t>);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altLang="en-US" sz="1800" b="1" dirty="0">
                <a:latin typeface="Courier New" panose="02070309020205020404" pitchFamily="49" charset="0"/>
              </a:rPr>
              <a:t>p2.y =</a:t>
            </a:r>
            <a:r>
              <a:rPr lang="en-US" altLang="en-US" sz="1800" dirty="0">
                <a:latin typeface="Courier New" panose="02070309020205020404" pitchFamily="49" charset="0"/>
              </a:rPr>
              <a:t> 13;                                  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1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class and its client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Point.java</a:t>
            </a:r>
            <a:r>
              <a:rPr lang="en-US" altLang="en-US" smtClean="0"/>
              <a:t> is not, by itself, a runnable program.</a:t>
            </a:r>
          </a:p>
          <a:p>
            <a:pPr lvl="1" eaLnBrk="1" hangingPunct="1"/>
            <a:r>
              <a:rPr lang="en-US" altLang="en-US" smtClean="0"/>
              <a:t>A class can be used by </a:t>
            </a:r>
            <a:r>
              <a:rPr lang="en-US" altLang="en-US" b="1" smtClean="0"/>
              <a:t>client</a:t>
            </a:r>
            <a:r>
              <a:rPr lang="en-US" altLang="en-US" smtClean="0"/>
              <a:t> programs.</a:t>
            </a:r>
            <a:endParaRPr lang="en-US" altLang="en-US" sz="9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57400" y="2578100"/>
            <a:ext cx="3810000" cy="3289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PointMain.java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PointMain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main(String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p1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p1.x = 7;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p1.y = 2;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altLang="en-US" sz="16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Point p2 = new Point();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p2.x = 4;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    p2.y = 3;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86600" y="2400300"/>
            <a:ext cx="3276600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Point.java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 of objects)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Point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x;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int y;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0" y="4191000"/>
            <a:ext cx="2438400" cy="68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47" name="Group 7"/>
          <p:cNvGraphicFramePr>
            <a:graphicFrameLocks noGrp="1"/>
          </p:cNvGraphicFramePr>
          <p:nvPr/>
        </p:nvGraphicFramePr>
        <p:xfrm>
          <a:off x="7010400" y="42672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Text Box 25"/>
          <p:cNvSpPr txBox="1">
            <a:spLocks noChangeArrowheads="1"/>
          </p:cNvSpPr>
          <p:nvPr/>
        </p:nvSpPr>
        <p:spPr bwMode="auto">
          <a:xfrm>
            <a:off x="6858000" y="5180014"/>
            <a:ext cx="2438400" cy="68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9466" name="Group 26"/>
          <p:cNvGraphicFramePr>
            <a:graphicFrameLocks noGrp="1"/>
          </p:cNvGraphicFramePr>
          <p:nvPr/>
        </p:nvGraphicFramePr>
        <p:xfrm>
          <a:off x="7010400" y="5256214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0" name="Line 44"/>
          <p:cNvSpPr>
            <a:spLocks noChangeShapeType="1"/>
          </p:cNvSpPr>
          <p:nvPr/>
        </p:nvSpPr>
        <p:spPr bwMode="auto">
          <a:xfrm>
            <a:off x="5943600" y="2743200"/>
            <a:ext cx="10668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1" name="Line 45"/>
          <p:cNvSpPr>
            <a:spLocks noChangeShapeType="1"/>
          </p:cNvSpPr>
          <p:nvPr/>
        </p:nvSpPr>
        <p:spPr bwMode="auto">
          <a:xfrm>
            <a:off x="5486400" y="3581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92" name="Line 46"/>
          <p:cNvSpPr>
            <a:spLocks noChangeShapeType="1"/>
          </p:cNvSpPr>
          <p:nvPr/>
        </p:nvSpPr>
        <p:spPr bwMode="auto">
          <a:xfrm>
            <a:off x="5486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1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PointMain</a:t>
            </a:r>
            <a:r>
              <a:rPr lang="en-US" altLang="en-US" smtClean="0"/>
              <a:t> client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PointMain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p1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Point p2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p1.y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0,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Move p2 and then print 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+=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p2.x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800" b="1" dirty="0">
                <a:latin typeface="Consolas" charset="0"/>
                <a:ea typeface="Consolas" charset="0"/>
                <a:cs typeface="Consolas" charset="0"/>
              </a:rPr>
              <a:t>p2.y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6,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5285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of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anose="02070309020205020404" pitchFamily="49" charset="0"/>
              </a:rPr>
              <a:t>null</a:t>
            </a:r>
            <a:r>
              <a:rPr lang="en-US" altLang="en-US" b="1" smtClean="0"/>
              <a:t> : </a:t>
            </a:r>
            <a:r>
              <a:rPr lang="en-US" altLang="en-US" smtClean="0"/>
              <a:t>A value that does not refer to any object.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The elements of an array of objects are initialized to </a:t>
            </a:r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DrawingPanel[] windows = new DrawingPanel[3];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/>
        </p:nvGraphicFramePr>
        <p:xfrm>
          <a:off x="4913314" y="3581400"/>
          <a:ext cx="4097337" cy="990600"/>
        </p:xfrm>
        <a:graphic>
          <a:graphicData uri="http://schemas.openxmlformats.org/drawingml/2006/table">
            <a:tbl>
              <a:tblPr/>
              <a:tblGrid>
                <a:gridCol w="874712"/>
                <a:gridCol w="644525"/>
                <a:gridCol w="644525"/>
                <a:gridCol w="644525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1523" name="Group 35"/>
          <p:cNvGraphicFramePr>
            <a:graphicFrameLocks noGrp="1"/>
          </p:cNvGraphicFramePr>
          <p:nvPr/>
        </p:nvGraphicFramePr>
        <p:xfrm>
          <a:off x="4895850" y="4876800"/>
          <a:ext cx="2808288" cy="990600"/>
        </p:xfrm>
        <a:graphic>
          <a:graphicData uri="http://schemas.openxmlformats.org/drawingml/2006/table">
            <a:tbl>
              <a:tblPr/>
              <a:tblGrid>
                <a:gridCol w="874713"/>
                <a:gridCol w="644525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544" name="Group 58"/>
          <p:cNvGrpSpPr>
            <a:grpSpLocks/>
          </p:cNvGrpSpPr>
          <p:nvPr/>
        </p:nvGrpSpPr>
        <p:grpSpPr bwMode="auto">
          <a:xfrm>
            <a:off x="2362200" y="3916367"/>
            <a:ext cx="2286000" cy="519113"/>
            <a:chOff x="1248" y="2859"/>
            <a:chExt cx="1440" cy="327"/>
          </a:xfrm>
        </p:grpSpPr>
        <p:sp>
          <p:nvSpPr>
            <p:cNvPr id="21549" name="Rectangle 59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1550" name="Line 60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61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545" name="Group 62"/>
          <p:cNvGrpSpPr>
            <a:grpSpLocks/>
          </p:cNvGrpSpPr>
          <p:nvPr/>
        </p:nvGrpSpPr>
        <p:grpSpPr bwMode="auto">
          <a:xfrm>
            <a:off x="2133600" y="5148268"/>
            <a:ext cx="2514600" cy="519113"/>
            <a:chOff x="480" y="3483"/>
            <a:chExt cx="1584" cy="327"/>
          </a:xfrm>
        </p:grpSpPr>
        <p:sp>
          <p:nvSpPr>
            <p:cNvPr id="21546" name="Rectangle 63"/>
            <p:cNvSpPr>
              <a:spLocks noChangeArrowheads="1"/>
            </p:cNvSpPr>
            <p:nvPr/>
          </p:nvSpPr>
          <p:spPr bwMode="auto">
            <a:xfrm>
              <a:off x="480" y="3512"/>
              <a:ext cx="86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windows</a:t>
              </a:r>
            </a:p>
          </p:txBody>
        </p:sp>
        <p:sp>
          <p:nvSpPr>
            <p:cNvPr id="21547" name="Line 64"/>
            <p:cNvSpPr>
              <a:spLocks noChangeShapeType="1"/>
            </p:cNvSpPr>
            <p:nvPr/>
          </p:nvSpPr>
          <p:spPr bwMode="auto">
            <a:xfrm>
              <a:off x="1584" y="3648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65"/>
            <p:cNvSpPr>
              <a:spLocks noChangeArrowheads="1"/>
            </p:cNvSpPr>
            <p:nvPr/>
          </p:nvSpPr>
          <p:spPr bwMode="auto">
            <a:xfrm>
              <a:off x="1436" y="348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4745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Things you </a:t>
            </a:r>
            <a:r>
              <a:rPr lang="en-US" altLang="en-US" b="0" dirty="0" smtClean="0"/>
              <a:t>can</a:t>
            </a:r>
            <a:r>
              <a:rPr lang="en-US" altLang="en-US" dirty="0" smtClean="0"/>
              <a:t> do with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store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in a variable or an array element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String s = null;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words[2] = null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print a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reference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(s);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ask whether a variable or array element is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if (words[2] == null) { ...</a:t>
            </a:r>
            <a:endParaRPr lang="en-US" altLang="en-US" sz="900" dirty="0"/>
          </a:p>
          <a:p>
            <a:pPr eaLnBrk="1" hangingPunct="1"/>
            <a:r>
              <a:rPr lang="en-US" altLang="en-US" dirty="0" smtClean="0"/>
              <a:t>pass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as a parameter to a method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(null);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null</a:t>
            </a:r>
            <a:endParaRPr lang="en-US" altLang="en-US" sz="900" dirty="0"/>
          </a:p>
          <a:p>
            <a:pPr eaLnBrk="1" hangingPunct="1"/>
            <a:r>
              <a:rPr lang="en-US" altLang="en-US" dirty="0" smtClean="0"/>
              <a:t>return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from a method  (often to indicate failure)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return null;</a:t>
            </a:r>
          </a:p>
        </p:txBody>
      </p:sp>
    </p:spTree>
    <p:extLst>
      <p:ext uri="{BB962C8B-B14F-4D97-AF65-F5344CB8AC3E}">
        <p14:creationId xmlns:p14="http://schemas.microsoft.com/office/powerpoint/2010/main" val="1352235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programming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200" dirty="0"/>
              <a:t>Given a file of cities' (x, y) coordinates,</a:t>
            </a:r>
            <a:br>
              <a:rPr lang="en-US" altLang="en-US" sz="2200" dirty="0"/>
            </a:br>
            <a:r>
              <a:rPr lang="en-US" altLang="en-US" sz="2200" dirty="0"/>
              <a:t>which begins with the number of cities: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50 20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90 60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10 72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74 98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5 136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150 91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Write a program to draw the cities on a </a:t>
            </a:r>
            <a:r>
              <a:rPr lang="en-US" altLang="en-US" sz="2200" dirty="0" err="1">
                <a:latin typeface="Courier New" panose="02070309020205020404" pitchFamily="49" charset="0"/>
              </a:rPr>
              <a:t>DrawingPanel</a:t>
            </a:r>
            <a:r>
              <a:rPr lang="en-US" altLang="en-US" sz="2200" dirty="0"/>
              <a:t>, then drop a "bomb" that turns all cities red that are within a given radius: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x?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site y?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100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Blast radius?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75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Kaboom</a:t>
            </a:r>
            <a:r>
              <a:rPr lang="en-US" altLang="en-US" sz="2000" dirty="0">
                <a:latin typeface="Courier New" panose="02070309020205020404" pitchFamily="49" charset="0"/>
              </a:rPr>
              <a:t>!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08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Null pointer exception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smtClean="0"/>
              <a:t>dereference</a:t>
            </a:r>
            <a:r>
              <a:rPr lang="en-US" altLang="en-US" smtClean="0"/>
              <a:t>: To access data or methods of an object with the dot notation, such as </a:t>
            </a:r>
            <a:r>
              <a:rPr lang="en-US" altLang="en-US" smtClean="0">
                <a:latin typeface="Courier New" panose="02070309020205020404" pitchFamily="49" charset="0"/>
              </a:rPr>
              <a:t>s.length()</a:t>
            </a:r>
            <a:r>
              <a:rPr lang="en-US" altLang="en-US" smtClean="0"/>
              <a:t> .</a:t>
            </a:r>
          </a:p>
          <a:p>
            <a:pPr lvl="1" eaLnBrk="1" hangingPunct="1"/>
            <a:r>
              <a:rPr lang="en-US" altLang="en-US" smtClean="0"/>
              <a:t>It is illegal to dereference </a:t>
            </a:r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 (causes an exception).</a:t>
            </a:r>
            <a:endParaRPr lang="en-US" altLang="en-US" sz="900"/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</a:rPr>
              <a:t>null</a:t>
            </a:r>
            <a:r>
              <a:rPr lang="en-US" altLang="en-US" smtClean="0"/>
              <a:t> is not any object, so it has no methods or data.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String[] words = new 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System.out.println("word is: " + words[0]);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words[0] = 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words[0].toUpperCase()</a:t>
            </a:r>
            <a:r>
              <a:rPr lang="en-US" altLang="en-US" smtClean="0">
                <a:latin typeface="Courier New" panose="02070309020205020404" pitchFamily="49" charset="0"/>
              </a:rPr>
              <a:t>;   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// ERROR</a:t>
            </a: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	Output: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word is: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	Exception in thread "main" java.lang.NullPointerException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	        at Example.main(Example.java:8)</a:t>
            </a:r>
          </a:p>
        </p:txBody>
      </p:sp>
      <p:graphicFrame>
        <p:nvGraphicFramePr>
          <p:cNvPr id="833540" name="Group 4"/>
          <p:cNvGraphicFramePr>
            <a:graphicFrameLocks noGrp="1"/>
          </p:cNvGraphicFramePr>
          <p:nvPr/>
        </p:nvGraphicFramePr>
        <p:xfrm>
          <a:off x="6400800" y="4391025"/>
          <a:ext cx="4097338" cy="792408"/>
        </p:xfrm>
        <a:graphic>
          <a:graphicData uri="http://schemas.openxmlformats.org/drawingml/2006/table">
            <a:tbl>
              <a:tblPr/>
              <a:tblGrid>
                <a:gridCol w="874713"/>
                <a:gridCol w="644525"/>
                <a:gridCol w="644525"/>
                <a:gridCol w="644525"/>
                <a:gridCol w="644525"/>
                <a:gridCol w="64452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8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Looking before you leap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can check for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 before calling an object's methods.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String[5];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words[0] = "hello";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words[2] = "goodbye";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words[1], [3], [4] are null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if (words[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] != null)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words[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].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toUpperCase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34564" name="Group 4"/>
          <p:cNvGraphicFramePr>
            <a:graphicFrameLocks noGrp="1"/>
          </p:cNvGraphicFramePr>
          <p:nvPr/>
        </p:nvGraphicFramePr>
        <p:xfrm>
          <a:off x="4437064" y="5029200"/>
          <a:ext cx="5614987" cy="990600"/>
        </p:xfrm>
        <a:graphic>
          <a:graphicData uri="http://schemas.openxmlformats.org/drawingml/2006/table">
            <a:tbl>
              <a:tblPr/>
              <a:tblGrid>
                <a:gridCol w="874712"/>
                <a:gridCol w="1250950"/>
                <a:gridCol w="644525"/>
                <a:gridCol w="1555750"/>
                <a:gridCol w="644525"/>
                <a:gridCol w="6445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"HELLO"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"GOODBYE"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601" name="Group 35"/>
          <p:cNvGrpSpPr>
            <a:grpSpLocks/>
          </p:cNvGrpSpPr>
          <p:nvPr/>
        </p:nvGrpSpPr>
        <p:grpSpPr bwMode="auto">
          <a:xfrm>
            <a:off x="1981200" y="5300667"/>
            <a:ext cx="2286000" cy="519113"/>
            <a:chOff x="1248" y="2859"/>
            <a:chExt cx="1440" cy="327"/>
          </a:xfrm>
        </p:grpSpPr>
        <p:sp>
          <p:nvSpPr>
            <p:cNvPr id="24602" name="Rectangle 3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4603" name="Line 3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Oval 3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3634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Two-phase initialization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dirty="0" smtClean="0"/>
              <a:t>1) initialize the array itself (each element is initially </a:t>
            </a:r>
            <a:r>
              <a:rPr lang="en-US" altLang="en-US" dirty="0" smtClean="0">
                <a:latin typeface="Courier New" panose="02070309020205020404" pitchFamily="49" charset="0"/>
              </a:rPr>
              <a:t>null</a:t>
            </a:r>
            <a:r>
              <a:rPr lang="en-US" alt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2) initialize each element of the array to be a new object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String[] words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String[4]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  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words.length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coords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"word"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      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phase 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835588" name="Group 4"/>
          <p:cNvGraphicFramePr>
            <a:graphicFrameLocks noGrp="1"/>
          </p:cNvGraphicFramePr>
          <p:nvPr/>
        </p:nvGraphicFramePr>
        <p:xfrm>
          <a:off x="3886201" y="4038600"/>
          <a:ext cx="6488113" cy="990600"/>
        </p:xfrm>
        <a:graphic>
          <a:graphicData uri="http://schemas.openxmlformats.org/drawingml/2006/table">
            <a:tbl>
              <a:tblPr/>
              <a:tblGrid>
                <a:gridCol w="874713"/>
                <a:gridCol w="1403350"/>
                <a:gridCol w="1403350"/>
                <a:gridCol w="1403350"/>
                <a:gridCol w="140335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"word0"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"word1"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"word2"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"word3"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622" name="Group 31"/>
          <p:cNvGrpSpPr>
            <a:grpSpLocks/>
          </p:cNvGrpSpPr>
          <p:nvPr/>
        </p:nvGrpSpPr>
        <p:grpSpPr bwMode="auto">
          <a:xfrm>
            <a:off x="1524000" y="4310067"/>
            <a:ext cx="2286000" cy="519113"/>
            <a:chOff x="1248" y="2859"/>
            <a:chExt cx="1440" cy="327"/>
          </a:xfrm>
        </p:grpSpPr>
        <p:sp>
          <p:nvSpPr>
            <p:cNvPr id="25624" name="Rectangle 32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2000" i="1">
                  <a:latin typeface="Tahoma" panose="020B0604030504040204" pitchFamily="34" charset="0"/>
                </a:rPr>
                <a:t>words</a:t>
              </a:r>
            </a:p>
          </p:txBody>
        </p:sp>
        <p:sp>
          <p:nvSpPr>
            <p:cNvPr id="25625" name="Line 33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Oval 34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1905000" y="5562600"/>
            <a:ext cx="846931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+mn-lt"/>
              </a:rPr>
              <a:t>Exercise</a:t>
            </a:r>
            <a:r>
              <a:rPr lang="en-US" sz="2400" dirty="0">
                <a:latin typeface="+mn-lt"/>
              </a:rPr>
              <a:t>: Modify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Bomb</a:t>
            </a:r>
            <a:r>
              <a:rPr lang="en-US" sz="2400" dirty="0">
                <a:latin typeface="+mn-lt"/>
              </a:rPr>
              <a:t> program to use </a:t>
            </a:r>
            <a:r>
              <a:rPr lang="en-US" sz="2400" dirty="0">
                <a:latin typeface="Courier New" pitchFamily="49" charset="0"/>
              </a:rPr>
              <a:t>Point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+mn-lt"/>
              </a:rPr>
              <a:t>objects.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60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Bomb answer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java.awt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java.io.*;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Displays a set of cities and simulates dropping a "bomb" on them.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Bomb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throws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panel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(200, 200);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Graphics g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panel.getGraphics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Scanner(new File("cities.txt"));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(input, g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drop the "bomb"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Scanner(System.in);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a Point object for the bomb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x?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u="sng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site y?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smtClean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("Blast radius? 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radius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boom(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bomb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, radius, cities, g);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6917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Bomb answer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1"/>
            <a:ext cx="11430000" cy="5943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Reads input file of cities and returns them as array of Points.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Point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readCities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(Scanner input,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numCities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first line = # of cities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Create cities array...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Build a point object and place in array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city x/y from file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??????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 smtClean="0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);    </a:t>
            </a:r>
            <a:r>
              <a:rPr lang="en-US" altLang="en-US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what should x and y </a:t>
            </a:r>
            <a:r>
              <a:rPr lang="en-US" altLang="en-US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be?</a:t>
            </a:r>
            <a:endParaRPr lang="en-US" altLang="en-US" sz="13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 ", " +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 ")",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return cities;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Simulates dropping a bomb at the given location on the given cities.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boom(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 bomb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radius,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Point[] cities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Graphics g)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g.setColor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Color.RED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- radius, 2 * radius, 2 * radius);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cities.length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dx =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].y</a:t>
            </a:r>
            <a:r>
              <a:rPr lang="en-US" altLang="en-US" sz="13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bomb.y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distance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Math.sqrt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(dx * dx +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(distance &lt;= radius) {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g.fillOval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3, 3);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g.drawString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("("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", " +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")", </a:t>
            </a:r>
            <a:r>
              <a:rPr lang="en-US" altLang="en-US" sz="1300" b="1" dirty="0" smtClean="0">
                <a:latin typeface="Consolas" charset="0"/>
                <a:ea typeface="Consolas" charset="0"/>
                <a:cs typeface="Consolas" charset="0"/>
              </a:rPr>
              <a:t>cities[</a:t>
            </a:r>
            <a:r>
              <a:rPr lang="en-US" altLang="en-US" sz="1300" b="1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].x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cities[i].y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Kaboom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!");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435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behavior: Methods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20585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code redundancy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Our client program wants to draw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  objects:</a:t>
            </a:r>
            <a:endParaRPr lang="en-US" altLang="en-US" sz="11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g.fillOval</a:t>
            </a:r>
            <a:r>
              <a:rPr lang="en-US" altLang="en-US" sz="1800" dirty="0">
                <a:latin typeface="Courier New" panose="02070309020205020404" pitchFamily="49" charset="0"/>
              </a:rPr>
              <a:t>(cities[i].x, cities[i].y,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g.drawString</a:t>
            </a:r>
            <a:r>
              <a:rPr lang="en-US" altLang="en-US" sz="1800" dirty="0">
                <a:latin typeface="Courier New" panose="02070309020205020404" pitchFamily="49" charset="0"/>
              </a:rPr>
              <a:t>("(" + cities[i].x + ", "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+ cities[i].y + ")",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cities[i].x, cities[i].y);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To draw them in other places, the code must be repeated.</a:t>
            </a:r>
            <a:endParaRPr lang="en-US" altLang="en-US" sz="2500" dirty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We can remove this redundancy using a method.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290264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28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Eliminating redundancy, v1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We can eliminate the redundancy with a static method: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solidFill>
                  <a:srgbClr val="008080"/>
                </a:solidFill>
                <a:latin typeface="Courier New" panose="02070309020205020404" pitchFamily="49" charset="0"/>
              </a:rPr>
              <a:t>// Draws the given point on the DrawingPanel.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public static void draw(Point p, Graphics g)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g.fillOval(p.x, p.y, 3, 3);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    g.drawString("(" + p.x + ", " + p.y + ")", p.x, p.y);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main</a:t>
            </a:r>
            <a:r>
              <a:rPr lang="en-US" altLang="en-US" smtClean="0"/>
              <a:t> would call the method as follows: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draw each city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draw(cities[i], g);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1091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static method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We are missing a major benefit of objects: code reuse.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Every program that draws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s would need a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method.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The syntax doesn't match how we're used to using objects.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	draw(cities[i], g);    // static (bad)</a:t>
            </a:r>
            <a:endParaRPr lang="en-US" altLang="en-US" sz="9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b="1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120000"/>
              </a:lnSpc>
            </a:pPr>
            <a:r>
              <a:rPr lang="en-US" altLang="en-US" smtClean="0"/>
              <a:t>The point of classes is to combine state and behavior.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behavior is closely related to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data.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The method belongs </a:t>
            </a:r>
            <a:r>
              <a:rPr lang="en-US" altLang="en-US" i="1" smtClean="0"/>
              <a:t>inside</a:t>
            </a:r>
            <a:r>
              <a:rPr lang="en-US" altLang="en-US" smtClean="0"/>
              <a:t> 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cities[i].draw(g);     // inside object (better)</a:t>
            </a:r>
          </a:p>
        </p:txBody>
      </p:sp>
    </p:spTree>
    <p:extLst>
      <p:ext uri="{BB962C8B-B14F-4D97-AF65-F5344CB8AC3E}">
        <p14:creationId xmlns:p14="http://schemas.microsoft.com/office/powerpoint/2010/main" val="50576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4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methods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27263" algn="l"/>
              </a:tabLst>
            </a:pPr>
            <a:r>
              <a:rPr lang="en-US" altLang="en-US" b="1" dirty="0" smtClean="0">
                <a:solidFill>
                  <a:srgbClr val="C00000"/>
                </a:solidFill>
              </a:rPr>
              <a:t>instance method</a:t>
            </a:r>
            <a:r>
              <a:rPr lang="en-US" altLang="en-US" dirty="0" smtClean="0"/>
              <a:t> (or </a:t>
            </a:r>
            <a:r>
              <a:rPr lang="en-US" altLang="en-US" b="1" dirty="0" smtClean="0"/>
              <a:t>object method</a:t>
            </a:r>
            <a:r>
              <a:rPr lang="en-US" altLang="en-US" dirty="0" smtClean="0"/>
              <a:t>): Exists inside each object of a class and gives behavior to each object.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public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2227263" algn="l"/>
              </a:tabLst>
            </a:pPr>
            <a:r>
              <a:rPr lang="en-US" altLang="en-US" dirty="0" smtClean="0"/>
              <a:t>same syntax as static methods, but without </a:t>
            </a:r>
            <a:r>
              <a:rPr lang="en-US" altLang="en-US" dirty="0" smtClean="0">
                <a:latin typeface="Courier New" panose="02070309020205020404" pitchFamily="49" charset="0"/>
              </a:rPr>
              <a:t>static</a:t>
            </a:r>
            <a:r>
              <a:rPr lang="en-US" altLang="en-US" dirty="0" smtClean="0"/>
              <a:t> keyword</a:t>
            </a:r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 smtClean="0"/>
          </a:p>
          <a:p>
            <a:pPr marL="639763" lvl="1" indent="-246063">
              <a:buNone/>
              <a:tabLst>
                <a:tab pos="2227263" algn="l"/>
              </a:tabLst>
            </a:pPr>
            <a:endParaRPr lang="en-US" altLang="en-US" dirty="0" smtClean="0"/>
          </a:p>
          <a:p>
            <a:pPr marL="639763" lvl="1" indent="-246063">
              <a:buNone/>
              <a:tabLst>
                <a:tab pos="2227263" algn="l"/>
              </a:tabLst>
            </a:pPr>
            <a:r>
              <a:rPr lang="en-US" altLang="en-US" dirty="0" smtClean="0"/>
              <a:t>	Example: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public void shout()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("HELLO THERE!");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577742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bad solution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Scanner input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File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"cities.txt"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new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cityCount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xCoords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each city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yCoords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[i]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400" b="1" dirty="0"/>
              <a:t>parallel arrays</a:t>
            </a:r>
            <a:r>
              <a:rPr lang="en-US" altLang="en-US" sz="2400" dirty="0"/>
              <a:t>: 2+ arrays with related data at same indexes</a:t>
            </a:r>
            <a:r>
              <a:rPr lang="en-US" altLang="en-US" sz="2400" dirty="0" smtClean="0"/>
              <a:t>.</a:t>
            </a:r>
            <a:endParaRPr lang="en-US" altLang="en-US" sz="1800" dirty="0"/>
          </a:p>
          <a:p>
            <a:pPr lvl="1"/>
            <a:r>
              <a:rPr lang="en-US" altLang="en-US" sz="2200" dirty="0"/>
              <a:t>Sometimes considered poor style</a:t>
            </a:r>
          </a:p>
        </p:txBody>
      </p:sp>
    </p:spTree>
    <p:extLst>
      <p:ext uri="{BB962C8B-B14F-4D97-AF65-F5344CB8AC3E}">
        <p14:creationId xmlns:p14="http://schemas.microsoft.com/office/powerpoint/2010/main" val="9460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Instance method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3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 with the given pen.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1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draw</a:t>
            </a:r>
            <a:r>
              <a:rPr lang="en-US" altLang="en-US" dirty="0" smtClean="0"/>
              <a:t> method no longer has a </a:t>
            </a:r>
            <a:r>
              <a:rPr lang="en-US" altLang="en-US" dirty="0" smtClean="0">
                <a:latin typeface="Courier New" panose="02070309020205020404" pitchFamily="49" charset="0"/>
              </a:rPr>
              <a:t>Point p</a:t>
            </a:r>
            <a:r>
              <a:rPr lang="en-US" altLang="en-US" dirty="0" smtClean="0"/>
              <a:t>  parameter.  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How will the method know which point to draw?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How will the method access that point's x/y data?</a:t>
            </a:r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34989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200"/>
              <a:t>Each </a:t>
            </a:r>
            <a:r>
              <a:rPr lang="en-US" altLang="en-US" sz="2200">
                <a:latin typeface="Courier New" panose="02070309020205020404" pitchFamily="49" charset="0"/>
              </a:rPr>
              <a:t>Point</a:t>
            </a:r>
            <a:r>
              <a:rPr lang="en-US" altLang="en-US" sz="2200"/>
              <a:t> object has its own copy of the </a:t>
            </a:r>
            <a:r>
              <a:rPr lang="en-US" altLang="en-US" sz="2200">
                <a:latin typeface="Courier New" panose="02070309020205020404" pitchFamily="49" charset="0"/>
              </a:rPr>
              <a:t>draw</a:t>
            </a:r>
            <a:r>
              <a:rPr lang="en-US" altLang="en-US" sz="2200"/>
              <a:t> method, which operates on that object's state: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p1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p1.x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p1.y =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p2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p2.x = 4;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p2.y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p1.draw(g);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p2.draw(g);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734050" y="30734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p1's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 w/ method</a:t>
            </a:r>
          </a:p>
        </p:txBody>
      </p:sp>
      <p:graphicFrame>
        <p:nvGraphicFramePr>
          <p:cNvPr id="844805" name="Group 5"/>
          <p:cNvGraphicFramePr>
            <a:graphicFrameLocks noGrp="1"/>
          </p:cNvGraphicFramePr>
          <p:nvPr/>
        </p:nvGraphicFramePr>
        <p:xfrm>
          <a:off x="5886450" y="31369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4823" name="Group 23"/>
          <p:cNvGraphicFramePr>
            <a:graphicFrameLocks noGrp="1"/>
          </p:cNvGraphicFramePr>
          <p:nvPr/>
        </p:nvGraphicFramePr>
        <p:xfrm>
          <a:off x="58864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7" name="Text Box 41"/>
          <p:cNvSpPr txBox="1">
            <a:spLocks noChangeArrowheads="1"/>
          </p:cNvSpPr>
          <p:nvPr/>
        </p:nvSpPr>
        <p:spPr bwMode="auto">
          <a:xfrm>
            <a:off x="5734050" y="48006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alt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void draw(Graphics g) {</a:t>
            </a:r>
          </a:p>
          <a:p>
            <a:pPr algn="l" eaLnBrk="1" hangingPunct="1"/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// this code can see p2's x and y</a:t>
            </a:r>
          </a:p>
          <a:p>
            <a:pPr algn="l" eaLnBrk="1" hangingPunct="1"/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34848" name="Group 42"/>
          <p:cNvGrpSpPr>
            <a:grpSpLocks/>
          </p:cNvGrpSpPr>
          <p:nvPr/>
        </p:nvGrpSpPr>
        <p:grpSpPr bwMode="auto">
          <a:xfrm>
            <a:off x="3609975" y="5146680"/>
            <a:ext cx="1981200" cy="519113"/>
            <a:chOff x="2112" y="3490"/>
            <a:chExt cx="1248" cy="327"/>
          </a:xfrm>
        </p:grpSpPr>
        <p:sp>
          <p:nvSpPr>
            <p:cNvPr id="34853" name="Rectangle 43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p2</a:t>
              </a:r>
            </a:p>
          </p:txBody>
        </p:sp>
        <p:sp>
          <p:nvSpPr>
            <p:cNvPr id="348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Oval 45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4849" name="Group 46"/>
          <p:cNvGrpSpPr>
            <a:grpSpLocks/>
          </p:cNvGrpSpPr>
          <p:nvPr/>
        </p:nvGrpSpPr>
        <p:grpSpPr bwMode="auto">
          <a:xfrm>
            <a:off x="6438900" y="1851025"/>
            <a:ext cx="1390650" cy="1101725"/>
            <a:chOff x="3000" y="1177"/>
            <a:chExt cx="876" cy="694"/>
          </a:xfrm>
        </p:grpSpPr>
        <p:sp>
          <p:nvSpPr>
            <p:cNvPr id="34850" name="Rectangle 47"/>
            <p:cNvSpPr>
              <a:spLocks noChangeArrowheads="1"/>
            </p:cNvSpPr>
            <p:nvPr/>
          </p:nvSpPr>
          <p:spPr bwMode="auto">
            <a:xfrm>
              <a:off x="3000" y="1199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34851" name="Line 48"/>
            <p:cNvSpPr>
              <a:spLocks noChangeShapeType="1"/>
            </p:cNvSpPr>
            <p:nvPr/>
          </p:nvSpPr>
          <p:spPr bwMode="auto">
            <a:xfrm flipH="1">
              <a:off x="3754" y="1453"/>
              <a:ext cx="3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Oval 49"/>
            <p:cNvSpPr>
              <a:spLocks noChangeArrowheads="1"/>
            </p:cNvSpPr>
            <p:nvPr/>
          </p:nvSpPr>
          <p:spPr bwMode="auto">
            <a:xfrm>
              <a:off x="3712" y="117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050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implicit parameter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implicit parameter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/>
              <a:t>The object on which an instance method is called.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During the call </a:t>
            </a:r>
            <a:r>
              <a:rPr lang="en-US" altLang="en-US" dirty="0" smtClean="0">
                <a:latin typeface="Courier New" panose="02070309020205020404" pitchFamily="49" charset="0"/>
              </a:rPr>
              <a:t>p1.draw(g);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the object referred to by 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p1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is the implicit parameter.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During the call </a:t>
            </a:r>
            <a:r>
              <a:rPr lang="en-US" altLang="en-US" dirty="0" smtClean="0">
                <a:latin typeface="Courier New" panose="02070309020205020404" pitchFamily="49" charset="0"/>
              </a:rPr>
              <a:t>p2.draw(g);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the object referred to by 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p2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is the implicit parameter.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The instance method can refer to that object's fields.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 smtClean="0"/>
              <a:t>We say that it executes in the </a:t>
            </a:r>
            <a:r>
              <a:rPr lang="en-US" altLang="en-US" i="1" dirty="0" smtClean="0">
                <a:solidFill>
                  <a:srgbClr val="C00000"/>
                </a:solidFill>
              </a:rPr>
              <a:t>context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of a particular object.</a:t>
            </a:r>
          </a:p>
          <a:p>
            <a:pPr lvl="2" eaLnBrk="1" hangingPunct="1">
              <a:lnSpc>
                <a:spcPct val="120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draw</a:t>
            </a:r>
            <a:r>
              <a:rPr lang="en-US" altLang="en-US" dirty="0" smtClean="0"/>
              <a:t> can refer to the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of the object it was called on.</a:t>
            </a:r>
          </a:p>
        </p:txBody>
      </p:sp>
    </p:spTree>
    <p:extLst>
      <p:ext uri="{BB962C8B-B14F-4D97-AF65-F5344CB8AC3E}">
        <p14:creationId xmlns:p14="http://schemas.microsoft.com/office/powerpoint/2010/main" val="7789563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class, version 2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y;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1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Draws this Point object.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public void draw(Graphics g)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g.fillOval(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, 3,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g.drawString("(" +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 + ", " +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 + ")", </a:t>
            </a:r>
            <a:r>
              <a:rPr lang="en-US" altLang="en-US" sz="2000" b="1">
                <a:latin typeface="Courier New" panose="02070309020205020404" pitchFamily="49" charset="0"/>
              </a:rPr>
              <a:t>x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y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/>
              <a:t>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 contains a </a:t>
            </a:r>
            <a:r>
              <a:rPr lang="en-US" altLang="en-US" smtClean="0">
                <a:latin typeface="Courier New" panose="02070309020205020404" pitchFamily="49" charset="0"/>
              </a:rPr>
              <a:t>draw</a:t>
            </a:r>
            <a:r>
              <a:rPr lang="en-US" altLang="en-US" smtClean="0"/>
              <a:t> method that draws that point at its current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/</a:t>
            </a:r>
            <a:r>
              <a:rPr lang="en-US" altLang="en-US" smtClean="0">
                <a:latin typeface="Courier New" panose="02070309020205020404" pitchFamily="49" charset="0"/>
              </a:rPr>
              <a:t>y</a:t>
            </a:r>
            <a:r>
              <a:rPr lang="en-US" altLang="en-US" smtClean="0"/>
              <a:t> position.</a:t>
            </a:r>
          </a:p>
        </p:txBody>
      </p:sp>
    </p:spTree>
    <p:extLst>
      <p:ext uri="{BB962C8B-B14F-4D97-AF65-F5344CB8AC3E}">
        <p14:creationId xmlns:p14="http://schemas.microsoft.com/office/powerpoint/2010/main" val="859583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accessor</a:t>
            </a:r>
            <a:r>
              <a:rPr lang="en-US" altLang="en-US" dirty="0" smtClean="0"/>
              <a:t>:	A method that lets clients examine object state.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often has a non-</a:t>
            </a:r>
            <a:r>
              <a:rPr lang="en-US" altLang="en-US" dirty="0" smtClean="0">
                <a:latin typeface="Courier New" panose="02070309020205020404" pitchFamily="49" charset="0"/>
              </a:rPr>
              <a:t>void</a:t>
            </a:r>
            <a:r>
              <a:rPr lang="en-US" altLang="en-US" dirty="0" smtClean="0"/>
              <a:t> return type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err="1" smtClean="0"/>
              <a:t>mutator</a:t>
            </a:r>
            <a:r>
              <a:rPr lang="en-US" altLang="en-US" dirty="0" smtClean="0"/>
              <a:t>:	A method that modifies an object's state.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translate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9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Mutator method questions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setLocation</a:t>
            </a:r>
            <a:r>
              <a:rPr lang="en-US" altLang="en-US" smtClean="0"/>
              <a:t> that changes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location to the (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) values passed.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translate</a:t>
            </a:r>
            <a:r>
              <a:rPr lang="en-US" altLang="en-US" smtClean="0"/>
              <a:t> that changes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's location by a given </a:t>
            </a:r>
            <a:r>
              <a:rPr lang="en-US" altLang="en-US" i="1" smtClean="0"/>
              <a:t>dx</a:t>
            </a:r>
            <a:r>
              <a:rPr lang="en-US" altLang="en-US" smtClean="0"/>
              <a:t>, </a:t>
            </a:r>
            <a:r>
              <a:rPr lang="en-US" altLang="en-US" i="1" smtClean="0"/>
              <a:t>dy</a:t>
            </a:r>
            <a:r>
              <a:rPr lang="en-US" altLang="en-US" smtClean="0"/>
              <a:t> amount.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Modify the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and client code to use these methods.</a:t>
            </a:r>
          </a:p>
        </p:txBody>
      </p:sp>
    </p:spTree>
    <p:extLst>
      <p:ext uri="{BB962C8B-B14F-4D97-AF65-F5344CB8AC3E}">
        <p14:creationId xmlns:p14="http://schemas.microsoft.com/office/powerpoint/2010/main" val="518364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Mutator method answers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setLocation(int newX, int newY)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newX;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newY;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x = x + dx;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y = y + dy;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utilizes setLocation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void translate(int dx, int dy)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setLocation(x + dx, y +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047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 that computes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another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r>
              <a:rPr lang="en-US" altLang="en-US" dirty="0" smtClean="0"/>
              <a:t> that returns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the origin, (0, 0).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Observations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data in this problem is a set of points.</a:t>
            </a:r>
          </a:p>
          <a:p>
            <a:pPr eaLnBrk="1" hangingPunct="1"/>
            <a:r>
              <a:rPr lang="en-US" altLang="en-US" smtClean="0"/>
              <a:t>It would be better stored as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objects.</a:t>
            </a:r>
          </a:p>
          <a:p>
            <a:pPr lvl="1" eaLnBrk="1" hangingPunct="1"/>
            <a:endParaRPr lang="en-US" altLang="en-US" sz="90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would store a city's x/y data.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We could compare distances between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s</a:t>
            </a:r>
            <a:br>
              <a:rPr lang="en-US" altLang="en-US" smtClean="0"/>
            </a:br>
            <a:r>
              <a:rPr lang="en-US" altLang="en-US" smtClean="0"/>
              <a:t>to see whether the bomb hit a given city.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Each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would know how to draw itself.</a:t>
            </a:r>
            <a:endParaRPr lang="en-US" altLang="en-US" sz="90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The overall program would be shorter and cleaner.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Clients of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client program</a:t>
            </a:r>
            <a:r>
              <a:rPr lang="en-US" altLang="en-US" smtClean="0"/>
              <a:t>: A program that uses objects.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Bomb</a:t>
            </a:r>
            <a:r>
              <a:rPr lang="en-US" altLang="en-US" smtClean="0"/>
              <a:t> is a client of </a:t>
            </a:r>
            <a:r>
              <a:rPr lang="en-US" altLang="en-US" smtClean="0">
                <a:latin typeface="Courier New" panose="02070309020205020404" pitchFamily="49" charset="0"/>
              </a:rPr>
              <a:t>DrawingPanel, Graphics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71675" y="2514601"/>
            <a:ext cx="4114800" cy="2066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Bomb.java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(client program)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Bomb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main(String[] args)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new DrawingPanel(...)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}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0" y="2400301"/>
            <a:ext cx="3581400" cy="1089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 u="sng">
                <a:latin typeface="Courier New" panose="02070309020205020404" pitchFamily="49" charset="0"/>
                <a:cs typeface="Times New Roman" panose="02020603050405020304" pitchFamily="18" charset="0"/>
              </a:rPr>
              <a:t>DrawingPanel.java</a:t>
            </a:r>
            <a:r>
              <a:rPr lang="en-US" altLang="en-US" sz="1600" u="sng">
                <a:latin typeface="Verdana" panose="020B0604030504040204" pitchFamily="34" charset="0"/>
                <a:cs typeface="Times New Roman" panose="02020603050405020304" pitchFamily="18" charset="0"/>
              </a:rPr>
              <a:t> (class)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public class DrawingPanel {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05475" y="2686050"/>
            <a:ext cx="106680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38800" y="3505200"/>
            <a:ext cx="3124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638800" y="3733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9"/>
          <a:stretch>
            <a:fillRect/>
          </a:stretch>
        </p:blipFill>
        <p:spPr bwMode="auto">
          <a:xfrm>
            <a:off x="6696075" y="4381500"/>
            <a:ext cx="3657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75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and objects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class</a:t>
            </a:r>
            <a:r>
              <a:rPr lang="en-US" altLang="en-US" dirty="0" smtClean="0"/>
              <a:t>: A program entity that represents either: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	1.	A program / module,  or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	</a:t>
            </a:r>
            <a:r>
              <a:rPr lang="en-US" altLang="en-US" i="1" dirty="0" smtClean="0">
                <a:solidFill>
                  <a:srgbClr val="C00000"/>
                </a:solidFill>
              </a:rPr>
              <a:t>2.</a:t>
            </a:r>
            <a:r>
              <a:rPr lang="en-US" altLang="en-US" b="1" dirty="0" smtClean="0"/>
              <a:t>	</a:t>
            </a:r>
            <a:r>
              <a:rPr lang="en-US" altLang="en-US" i="1" dirty="0" smtClean="0">
                <a:solidFill>
                  <a:srgbClr val="C00000"/>
                </a:solidFill>
              </a:rPr>
              <a:t>A template for a new type of objects.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altLang="en-US" b="1" dirty="0" smtClean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altLang="en-US" dirty="0" smtClean="0"/>
              <a:t> class is a template for creating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altLang="en-US" dirty="0" smtClean="0"/>
              <a:t> objects.</a:t>
            </a:r>
            <a:endParaRPr lang="en-US" altLang="en-US" b="1" dirty="0" smtClean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</a:t>
            </a:r>
            <a:r>
              <a:rPr lang="en-US" altLang="en-US" dirty="0" smtClean="0"/>
              <a:t>: An entity that combines </a:t>
            </a:r>
            <a:r>
              <a:rPr lang="en-US" altLang="en-US" i="1" dirty="0" smtClean="0">
                <a:solidFill>
                  <a:srgbClr val="C00000"/>
                </a:solidFill>
              </a:rPr>
              <a:t>state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C00000"/>
                </a:solidFill>
              </a:rPr>
              <a:t>behavior</a:t>
            </a:r>
            <a:r>
              <a:rPr lang="en-US" altLang="en-US" dirty="0" smtClean="0"/>
              <a:t>.</a:t>
            </a:r>
          </a:p>
          <a:p>
            <a:pPr marL="690563" lvl="1" indent="-233363">
              <a:lnSpc>
                <a:spcPct val="110000"/>
              </a:lnSpc>
              <a:tabLst>
                <a:tab pos="1141413" algn="l"/>
                <a:tab pos="2173288" algn="l"/>
              </a:tabLst>
            </a:pPr>
            <a:r>
              <a:rPr lang="en-US" altLang="en-US" b="1" dirty="0" smtClean="0"/>
              <a:t>object-oriented programming (OOP)</a:t>
            </a:r>
            <a:r>
              <a:rPr lang="en-US" altLang="en-US" dirty="0" smtClean="0"/>
              <a:t>: Programs that perform their behavior as interactions between objects.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7730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Blueprint analogy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iPod blueprint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current 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battery life</a:t>
            </a:r>
          </a:p>
          <a:p>
            <a:pPr algn="l" eaLnBrk="1" hangingPunct="1">
              <a:lnSpc>
                <a:spcPct val="90000"/>
              </a:lnSpc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altLang="en-US" sz="1400" b="1" u="sng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power on/off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station/song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change volume</a:t>
            </a:r>
            <a:b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1400">
                <a:latin typeface="Verdana" panose="020B0604030504040204" pitchFamily="34" charset="0"/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828800" y="4387850"/>
            <a:ext cx="8077200" cy="2032000"/>
            <a:chOff x="192" y="2967"/>
            <a:chExt cx="5088" cy="1280"/>
          </a:xfrm>
        </p:grpSpPr>
        <p:sp>
          <p:nvSpPr>
            <p:cNvPr id="10255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</a:t>
              </a:r>
              <a:r>
                <a:rPr lang="en-US" altLang="en-US" sz="12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100 Years</a:t>
              </a: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“Nothing Man”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“We Belong”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</a:t>
              </a:r>
              <a:r>
                <a:rPr lang="en-US" altLang="en-US" sz="1400" dirty="0" err="1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hrs</a:t>
              </a:r>
              <a:endParaRPr lang="en-US" altLang="en-US" sz="1400" dirty="0">
                <a:solidFill>
                  <a:srgbClr val="003399"/>
                </a:solidFill>
                <a:latin typeface="Tahoma" panose="020B0604030504040204" pitchFamily="34" charset="0"/>
                <a:cs typeface="Times New Roman" panose="02020603050405020304" pitchFamily="18" charset="0"/>
              </a:endParaRP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 b="1" u="sng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 dirty="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3810000" y="3563938"/>
            <a:ext cx="4419600" cy="823912"/>
            <a:chOff x="1440" y="2313"/>
            <a:chExt cx="2784" cy="519"/>
          </a:xfrm>
        </p:grpSpPr>
        <p:grpSp>
          <p:nvGrpSpPr>
            <p:cNvPr id="10250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10252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3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54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en-US" altLang="en-US" i="1">
                  <a:latin typeface="Tahoma" panose="020B0604030504040204" pitchFamily="34" charset="0"/>
                  <a:cs typeface="Times New Roman" panose="02020603050405020304" pitchFamily="18" charset="0"/>
                </a:rPr>
                <a:t>creates</a:t>
              </a:r>
            </a:p>
          </p:txBody>
        </p:sp>
      </p:grpSp>
      <p:pic>
        <p:nvPicPr>
          <p:cNvPr id="10246" name="Picture 14" descr="bluepr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83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abstraction</a:t>
            </a:r>
            <a:r>
              <a:rPr lang="en-US" altLang="en-US" dirty="0" smtClean="0"/>
              <a:t>: A distancing between ideas and details.</a:t>
            </a:r>
          </a:p>
          <a:p>
            <a:pPr lvl="1" eaLnBrk="1" hangingPunct="1"/>
            <a:r>
              <a:rPr lang="en-US" altLang="en-US" dirty="0" smtClean="0"/>
              <a:t>We can use objects without knowing how they work.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eaLnBrk="1" hangingPunct="1"/>
            <a:r>
              <a:rPr lang="en-US" altLang="en-US" dirty="0" smtClean="0"/>
              <a:t>abstraction in an iPod?</a:t>
            </a:r>
          </a:p>
          <a:p>
            <a:pPr lvl="1" eaLnBrk="1" hangingPunct="1"/>
            <a:r>
              <a:rPr lang="en-US" altLang="en-US" dirty="0" smtClean="0"/>
              <a:t>You understand its external behavior (buttons, screen).</a:t>
            </a:r>
          </a:p>
          <a:p>
            <a:pPr lvl="1" eaLnBrk="1" hangingPunct="1"/>
            <a:r>
              <a:rPr lang="en-US" altLang="en-US" dirty="0" smtClean="0"/>
              <a:t>You don't understand its inner details, and you don't need to.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876800" y="4162315"/>
            <a:ext cx="5334000" cy="2090738"/>
            <a:chOff x="2400" y="3003"/>
            <a:chExt cx="3360" cy="1317"/>
          </a:xfrm>
        </p:grpSpPr>
        <p:pic>
          <p:nvPicPr>
            <p:cNvPr id="11270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003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009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272" name="Group 7"/>
            <p:cNvGrpSpPr>
              <a:grpSpLocks/>
            </p:cNvGrpSpPr>
            <p:nvPr/>
          </p:nvGrpSpPr>
          <p:grpSpPr bwMode="auto">
            <a:xfrm>
              <a:off x="2400" y="3024"/>
              <a:ext cx="3360" cy="1200"/>
              <a:chOff x="2400" y="3024"/>
              <a:chExt cx="3360" cy="1200"/>
            </a:xfrm>
          </p:grpSpPr>
          <p:sp>
            <p:nvSpPr>
              <p:cNvPr id="11273" name="Line 8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3312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4" name="Line 9"/>
              <p:cNvSpPr>
                <a:spLocks noChangeShapeType="1"/>
              </p:cNvSpPr>
              <p:nvPr/>
            </p:nvSpPr>
            <p:spPr bwMode="auto">
              <a:xfrm flipH="1">
                <a:off x="2400" y="3024"/>
                <a:ext cx="3360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1269" name="Picture 10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159000" y="4158771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6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will implement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class as a way of learning about defining classes.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We will define a type of objects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will contain x/y data called </a:t>
            </a:r>
            <a:r>
              <a:rPr lang="en-US" altLang="en-US" i="1" dirty="0" smtClean="0">
                <a:solidFill>
                  <a:srgbClr val="C00000"/>
                </a:solidFill>
              </a:rPr>
              <a:t>fields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Each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 will contain behavior called </a:t>
            </a:r>
            <a:r>
              <a:rPr lang="en-US" altLang="en-US" i="1" dirty="0" smtClean="0">
                <a:solidFill>
                  <a:srgbClr val="C00000"/>
                </a:solidFill>
              </a:rPr>
              <a:t>methods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Client programs</a:t>
            </a:r>
            <a:r>
              <a:rPr lang="en-US" altLang="en-US" dirty="0" smtClean="0"/>
              <a:t> will use the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objects.</a:t>
            </a:r>
          </a:p>
        </p:txBody>
      </p:sp>
    </p:spTree>
    <p:extLst>
      <p:ext uri="{BB962C8B-B14F-4D97-AF65-F5344CB8AC3E}">
        <p14:creationId xmlns:p14="http://schemas.microsoft.com/office/powerpoint/2010/main" val="1522033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17328</TotalTime>
  <Words>2087</Words>
  <Application>Microsoft Macintosh PowerPoint</Application>
  <PresentationFormat>Widescreen</PresentationFormat>
  <Paragraphs>591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Custom Design</vt:lpstr>
      <vt:lpstr>Equation</vt:lpstr>
      <vt:lpstr>Classes</vt:lpstr>
      <vt:lpstr>A programming problem</vt:lpstr>
      <vt:lpstr>A bad solution</vt:lpstr>
      <vt:lpstr>Observations</vt:lpstr>
      <vt:lpstr>Clients of objects</vt:lpstr>
      <vt:lpstr>Classes and objects</vt:lpstr>
      <vt:lpstr>Blueprint analogy</vt:lpstr>
      <vt:lpstr>Abstraction</vt:lpstr>
      <vt:lpstr>Our task</vt:lpstr>
      <vt:lpstr>Point objects (desired)</vt:lpstr>
      <vt:lpstr>Point class as blueprint</vt:lpstr>
      <vt:lpstr>Object state: Fields</vt:lpstr>
      <vt:lpstr>Point class, version 1</vt:lpstr>
      <vt:lpstr>Fields</vt:lpstr>
      <vt:lpstr>Accessing fields</vt:lpstr>
      <vt:lpstr>A class and its client</vt:lpstr>
      <vt:lpstr>PointMain client example</vt:lpstr>
      <vt:lpstr>Arrays of objects</vt:lpstr>
      <vt:lpstr>Things you can do with null</vt:lpstr>
      <vt:lpstr>Null pointer exception</vt:lpstr>
      <vt:lpstr>Looking before you leap</vt:lpstr>
      <vt:lpstr>Two-phase initialization</vt:lpstr>
      <vt:lpstr>Bomb answer 1</vt:lpstr>
      <vt:lpstr>Bomb answer 2</vt:lpstr>
      <vt:lpstr>Object behavior: Methods</vt:lpstr>
      <vt:lpstr>Client code redundancy</vt:lpstr>
      <vt:lpstr>Eliminating redundancy, v1</vt:lpstr>
      <vt:lpstr>Problem with static method</vt:lpstr>
      <vt:lpstr>Instance methods</vt:lpstr>
      <vt:lpstr>Instance method example</vt:lpstr>
      <vt:lpstr>Point objects w/ method</vt:lpstr>
      <vt:lpstr>The implicit parameter</vt:lpstr>
      <vt:lpstr>Point class, version 2</vt:lpstr>
      <vt:lpstr>Kinds of methods</vt:lpstr>
      <vt:lpstr>Mutator method questions</vt:lpstr>
      <vt:lpstr>Mutator method answers</vt:lpstr>
      <vt:lpstr>Accessor method questions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595</cp:revision>
  <dcterms:created xsi:type="dcterms:W3CDTF">2008-06-28T20:57:21Z</dcterms:created>
  <dcterms:modified xsi:type="dcterms:W3CDTF">2017-12-07T14:56:14Z</dcterms:modified>
</cp:coreProperties>
</file>